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tl="1" saveSubsetFonts="1">
  <p:sldMasterIdLst>
    <p:sldMasterId id="2147483756" r:id="rId1"/>
  </p:sldMasterIdLst>
  <p:notesMasterIdLst>
    <p:notesMasterId r:id="rId30"/>
  </p:notesMasterIdLst>
  <p:sldIdLst>
    <p:sldId id="256" r:id="rId2"/>
    <p:sldId id="284" r:id="rId3"/>
    <p:sldId id="260" r:id="rId4"/>
    <p:sldId id="257" r:id="rId5"/>
    <p:sldId id="259" r:id="rId6"/>
    <p:sldId id="258" r:id="rId7"/>
    <p:sldId id="261" r:id="rId8"/>
    <p:sldId id="264" r:id="rId9"/>
    <p:sldId id="262" r:id="rId10"/>
    <p:sldId id="263" r:id="rId11"/>
    <p:sldId id="265" r:id="rId12"/>
    <p:sldId id="267" r:id="rId13"/>
    <p:sldId id="268" r:id="rId14"/>
    <p:sldId id="266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80" r:id="rId23"/>
    <p:sldId id="276" r:id="rId24"/>
    <p:sldId id="279" r:id="rId25"/>
    <p:sldId id="281" r:id="rId26"/>
    <p:sldId id="277" r:id="rId27"/>
    <p:sldId id="282" r:id="rId28"/>
    <p:sldId id="283" r:id="rId29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>
      <p:cViewPr varScale="1">
        <p:scale>
          <a:sx n="66" d="100"/>
          <a:sy n="66" d="100"/>
        </p:scale>
        <p:origin x="-1494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8F3A383-BB99-4E35-9344-D1866E3BAE8D}" type="datetimeFigureOut">
              <a:rPr lang="he-IL" smtClean="0"/>
              <a:t>כ"ט/אדר/תשע"ג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0188A1CC-280A-4CE2-BAFB-57E0AC91B31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54058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E136A-2557-4D52-A633-356126B11F1A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5334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</a:rPr>
              <a:t>SIM </a:t>
            </a:r>
            <a:r>
              <a:rPr lang="el-GR" sz="1200" dirty="0" smtClean="0">
                <a:solidFill>
                  <a:prstClr val="black"/>
                </a:solidFill>
              </a:rPr>
              <a:t>π</a:t>
            </a:r>
            <a:r>
              <a:rPr lang="en-US" sz="1200" dirty="0" smtClean="0">
                <a:solidFill>
                  <a:prstClr val="black"/>
                </a:solidFill>
              </a:rPr>
              <a:t>=1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 vs. CM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=10; 60 replicates, SIM starts at 5% and wins in 40% (25/60, P&lt;10</a:t>
            </a:r>
            <a:r>
              <a:rPr lang="en-US" sz="1200" baseline="30000" dirty="0" smtClean="0">
                <a:solidFill>
                  <a:prstClr val="black"/>
                </a:solidFill>
              </a:rPr>
              <a:t>-16</a:t>
            </a:r>
            <a:r>
              <a:rPr lang="en-US" sz="1200" dirty="0" smtClean="0">
                <a:solidFill>
                  <a:prstClr val="black"/>
                </a:solidFill>
              </a:rPr>
              <a:t>)</a:t>
            </a:r>
            <a:endParaRPr lang="he-IL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3911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1200" dirty="0" smtClean="0">
                <a:solidFill>
                  <a:prstClr val="black"/>
                </a:solidFill>
              </a:rPr>
              <a:t>SIM vs. CM, up to 500 generations, SIM starts at 5%, # replicates&gt;100, µ=0.003, error bars: ±1 SE, P&lt;0.001</a:t>
            </a:r>
            <a:endParaRPr lang="he-IL" sz="1200" dirty="0" smtClean="0"/>
          </a:p>
          <a:p>
            <a:pPr marL="0" indent="0" algn="l" rtl="0">
              <a:buNone/>
            </a:pPr>
            <a:endParaRPr lang="en-US" sz="1200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675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N=10^7, s=0.01, H=1, U=0.003, u=U/5000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210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Yoav Ram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/>
  <p:txStyles>
    <p:titleStyle>
      <a:lvl1pPr algn="l" defTabSz="914400" rtl="1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r" defTabSz="914400" rtl="1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r" defTabSz="914400" rtl="1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ites.google.com/site/hadanylab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yoavram.com/convergence-of-mean-fitness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976" y="980728"/>
            <a:ext cx="7772400" cy="2115666"/>
          </a:xfrm>
        </p:spPr>
        <p:txBody>
          <a:bodyPr>
            <a:noAutofit/>
          </a:bodyPr>
          <a:lstStyle/>
          <a:p>
            <a:pPr algn="l" rtl="0"/>
            <a:r>
              <a:rPr lang="en-US" sz="4000" b="1" dirty="0"/>
              <a:t>The role of stress-induced mutation in the emergence of complex adaptations</a:t>
            </a:r>
            <a:endParaRPr lang="he-IL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424" y="4318248"/>
            <a:ext cx="6400800" cy="2495128"/>
          </a:xfrm>
        </p:spPr>
        <p:txBody>
          <a:bodyPr>
            <a:normAutofit/>
          </a:bodyPr>
          <a:lstStyle/>
          <a:p>
            <a:pPr algn="l" rtl="0"/>
            <a:r>
              <a:rPr lang="en-US" sz="3200" dirty="0" err="1" smtClean="0">
                <a:solidFill>
                  <a:schemeClr val="tx1"/>
                </a:solidFill>
              </a:rPr>
              <a:t>Yoav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smtClean="0">
                <a:solidFill>
                  <a:schemeClr val="tx1"/>
                </a:solidFill>
              </a:rPr>
              <a:t>Ram &amp; </a:t>
            </a:r>
            <a:r>
              <a:rPr lang="en-US" sz="3200" dirty="0" err="1" smtClean="0">
                <a:solidFill>
                  <a:schemeClr val="tx1"/>
                </a:solidFill>
              </a:rPr>
              <a:t>Lilach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Hadany</a:t>
            </a:r>
            <a:endParaRPr lang="en-US" sz="3200" dirty="0" smtClean="0">
              <a:solidFill>
                <a:schemeClr val="tx1"/>
              </a:solidFill>
            </a:endParaRPr>
          </a:p>
          <a:p>
            <a:pPr algn="l" rtl="0"/>
            <a:endParaRPr lang="he-IL" sz="3200" dirty="0" smtClean="0">
              <a:solidFill>
                <a:schemeClr val="tx1"/>
              </a:solidFill>
            </a:endParaRPr>
          </a:p>
          <a:p>
            <a:pPr algn="l" rtl="0"/>
            <a:r>
              <a:rPr lang="en-US" sz="3200" dirty="0" smtClean="0"/>
              <a:t>SIDEER Symposium 2013</a:t>
            </a:r>
          </a:p>
          <a:p>
            <a:pPr algn="l" rtl="0"/>
            <a:r>
              <a:rPr lang="en-US" sz="3200" dirty="0" err="1" smtClean="0"/>
              <a:t>Sede</a:t>
            </a:r>
            <a:r>
              <a:rPr lang="en-US" sz="3200" dirty="0" smtClean="0"/>
              <a:t> </a:t>
            </a:r>
            <a:r>
              <a:rPr lang="en-US" sz="3200" dirty="0" err="1" smtClean="0"/>
              <a:t>Boqer</a:t>
            </a:r>
            <a:r>
              <a:rPr lang="en-US" sz="3200" dirty="0" smtClean="0"/>
              <a:t>, Israel</a:t>
            </a:r>
            <a:endParaRPr lang="he-IL" sz="3200" dirty="0"/>
          </a:p>
        </p:txBody>
      </p:sp>
      <p:pic>
        <p:nvPicPr>
          <p:cNvPr id="1028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17504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18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Deterministic model</a:t>
            </a:r>
            <a:endParaRPr lang="he-IL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2800" dirty="0" smtClean="0"/>
              <a:t>Constant environment</a:t>
            </a:r>
          </a:p>
          <a:p>
            <a:pPr algn="l" rtl="0"/>
            <a:r>
              <a:rPr lang="en-US" sz="2800" dirty="0" smtClean="0"/>
              <a:t>Infinite homogenous populations</a:t>
            </a:r>
          </a:p>
          <a:p>
            <a:pPr algn="l" rtl="0"/>
            <a:r>
              <a:rPr lang="en-US" sz="2800" dirty="0" smtClean="0"/>
              <a:t>Steady state analysis</a:t>
            </a:r>
          </a:p>
          <a:p>
            <a:pPr algn="l" rtl="0"/>
            <a:r>
              <a:rPr lang="en-US" sz="2800" dirty="0" smtClean="0"/>
              <a:t>General solution</a:t>
            </a:r>
          </a:p>
          <a:p>
            <a:pPr marL="0" indent="0" algn="l" rtl="0">
              <a:buNone/>
            </a:pPr>
            <a:endParaRPr lang="en-US" sz="2800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Stochastic model</a:t>
            </a:r>
            <a:endParaRPr lang="he-IL" sz="2800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algn="l" rtl="0"/>
            <a:r>
              <a:rPr lang="en-US" sz="2800" dirty="0"/>
              <a:t>Changing environment</a:t>
            </a:r>
          </a:p>
          <a:p>
            <a:pPr algn="l" rtl="0"/>
            <a:r>
              <a:rPr lang="en-US" sz="2800" dirty="0"/>
              <a:t>Finite populations</a:t>
            </a:r>
          </a:p>
          <a:p>
            <a:pPr algn="l" rtl="0"/>
            <a:r>
              <a:rPr lang="en-US" sz="2800" dirty="0"/>
              <a:t>Competitions between mutational </a:t>
            </a:r>
            <a:r>
              <a:rPr lang="en-US" sz="2800" dirty="0" smtClean="0"/>
              <a:t>strategies</a:t>
            </a:r>
          </a:p>
          <a:p>
            <a:pPr algn="l" rtl="0"/>
            <a:r>
              <a:rPr lang="en-US" sz="2800" dirty="0" smtClean="0"/>
              <a:t>Fixation and extinction</a:t>
            </a:r>
          </a:p>
          <a:p>
            <a:pPr algn="l" rtl="0"/>
            <a:r>
              <a:rPr lang="en-US" sz="2800" dirty="0" smtClean="0"/>
              <a:t>Simulations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10</a:t>
            </a:fld>
            <a:endParaRPr lang="he-IL" dirty="0"/>
          </a:p>
        </p:txBody>
      </p:sp>
      <p:sp>
        <p:nvSpPr>
          <p:cNvPr id="16" name="Rectangle 15"/>
          <p:cNvSpPr/>
          <p:nvPr/>
        </p:nvSpPr>
        <p:spPr>
          <a:xfrm>
            <a:off x="5508104" y="6309320"/>
            <a:ext cx="338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Ram &amp; </a:t>
            </a:r>
            <a:r>
              <a:rPr lang="en-US" dirty="0" err="1"/>
              <a:t>Hadany</a:t>
            </a:r>
            <a:r>
              <a:rPr lang="en-US" dirty="0"/>
              <a:t>, </a:t>
            </a:r>
            <a:r>
              <a:rPr lang="en-US" i="1" dirty="0"/>
              <a:t>Evolution </a:t>
            </a:r>
            <a:r>
              <a:rPr lang="en-US" dirty="0"/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143945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Deterministic model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r>
                  <a:rPr lang="en-US" sz="2800" dirty="0" smtClean="0">
                    <a:solidFill>
                      <a:schemeClr val="tx2"/>
                    </a:solidFill>
                  </a:rPr>
                  <a:t>Constant environment, steady state</a:t>
                </a:r>
              </a:p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r>
                        <a:rPr lang="en-US" sz="280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280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sz="280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 smtClean="0"/>
              </a:p>
              <a:p>
                <a:pPr marL="0" indent="0" algn="l" rtl="0">
                  <a:buNone/>
                </a:pPr>
                <a:endParaRPr lang="en-US" sz="2800" dirty="0"/>
              </a:p>
              <a:p>
                <a:pPr marL="0" indent="0" algn="l" rtl="0">
                  <a:buNone/>
                </a:pPr>
                <a:r>
                  <a:rPr lang="en-US" sz="2800" b="1" dirty="0" smtClean="0"/>
                  <a:t>Increasing </a:t>
                </a:r>
                <a:r>
                  <a:rPr lang="en-US" sz="2800" b="1" dirty="0"/>
                  <a:t>the mutation </a:t>
                </a:r>
                <a:r>
                  <a:rPr lang="en-US" sz="2800" b="1" dirty="0" smtClean="0"/>
                  <a:t>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800" b="1" dirty="0" smtClean="0"/>
                  <a:t> </a:t>
                </a:r>
                <a:r>
                  <a:rPr lang="en-US" sz="2800" dirty="0"/>
                  <a:t>of individuals with x harmful alleles </a:t>
                </a:r>
                <a:r>
                  <a:rPr lang="en-US" sz="2800" b="1" dirty="0"/>
                  <a:t>increases the population mean </a:t>
                </a:r>
                <a:r>
                  <a:rPr lang="en-US" sz="2800" b="1" dirty="0" smtClean="0"/>
                  <a:t>fitness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if and only </a:t>
                </a:r>
                <a:r>
                  <a:rPr lang="en-US" sz="2800" b="1" dirty="0"/>
                  <a:t>if</a:t>
                </a:r>
                <a:r>
                  <a:rPr lang="en-US" sz="2800" dirty="0"/>
                  <a:t> the </a:t>
                </a:r>
                <a:r>
                  <a:rPr lang="en-US" sz="2800" b="1" dirty="0" smtClean="0"/>
                  <a:t>fitness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with x harmful alleles </a:t>
                </a:r>
                <a:r>
                  <a:rPr lang="en-US" sz="2800" b="1" dirty="0"/>
                  <a:t>is lower than</a:t>
                </a:r>
                <a:r>
                  <a:rPr lang="en-US" sz="2800" dirty="0"/>
                  <a:t> the population </a:t>
                </a:r>
                <a:r>
                  <a:rPr lang="en-US" sz="2800" b="1" dirty="0"/>
                  <a:t>mean</a:t>
                </a:r>
                <a:r>
                  <a:rPr lang="en-US" sz="2800" dirty="0"/>
                  <a:t> </a:t>
                </a:r>
                <a:r>
                  <a:rPr lang="en-US" sz="2800" dirty="0" smtClean="0"/>
                  <a:t>fitness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endParaRPr lang="en-US" sz="2800" dirty="0"/>
              </a:p>
              <a:p>
                <a:pPr marL="0" indent="0" algn="l" rtl="0">
                  <a:buNone/>
                </a:pPr>
                <a:endParaRPr lang="en-US" sz="2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t="-1250" r="-1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2228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61248"/>
            <a:ext cx="8229600" cy="72008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endParaRPr lang="en-US" i="1" dirty="0" smtClean="0">
              <a:latin typeface="Cambria Math"/>
            </a:endParaRPr>
          </a:p>
          <a:p>
            <a:pPr marL="0" indent="0" algn="l" rtl="0">
              <a:buNone/>
            </a:pPr>
            <a:endParaRPr lang="en-US" i="1" dirty="0">
              <a:latin typeface="Cambria Math"/>
            </a:endParaRPr>
          </a:p>
          <a:p>
            <a:pPr marL="0" indent="0" algn="l" rtl="0">
              <a:buNone/>
            </a:pP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8BCF-14A6-43A9-AA70-BAEC11B3F76D}" type="slidenum">
              <a:rPr lang="en-US" smtClean="0"/>
              <a:t>12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23/9/2012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4464496" cy="11430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Results</a:t>
            </a:r>
            <a:endParaRPr lang="he-IL" sz="1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4803625" y="363434"/>
            <a:ext cx="4232871" cy="6449942"/>
            <a:chOff x="4860032" y="404664"/>
            <a:chExt cx="4232871" cy="644994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404664"/>
              <a:ext cx="4217915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3398638"/>
              <a:ext cx="4232871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292080" y="6485274"/>
              <a:ext cx="37444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/>
                <a:t>Mutation Rate Increase</a:t>
              </a:r>
              <a:endParaRPr lang="he-IL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28607" y="508610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SIM vs. NM</a:t>
              </a:r>
              <a:endParaRPr lang="he-IL" b="1" dirty="0">
                <a:ea typeface="+mj-ea"/>
                <a:cs typeface="+mj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44208" y="3532946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CM vs. NM</a:t>
              </a:r>
              <a:endParaRPr lang="he-IL" b="1" dirty="0">
                <a:ea typeface="+mj-ea"/>
                <a:cs typeface="+mj-cs"/>
              </a:endParaRPr>
            </a:p>
          </p:txBody>
        </p:sp>
      </p:grpSp>
      <p:sp>
        <p:nvSpPr>
          <p:cNvPr id="14" name="Content Placeholder 4"/>
          <p:cNvSpPr txBox="1">
            <a:spLocks/>
          </p:cNvSpPr>
          <p:nvPr/>
        </p:nvSpPr>
        <p:spPr>
          <a:xfrm>
            <a:off x="251520" y="1340768"/>
            <a:ext cx="4167171" cy="4928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NM</a:t>
            </a:r>
            <a:r>
              <a:rPr lang="en-US" sz="2400" b="1" dirty="0"/>
              <a:t> </a:t>
            </a:r>
            <a:r>
              <a:rPr lang="en-US" sz="2400" b="1" dirty="0" smtClean="0"/>
              <a:t>- Non-mutators 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low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CM - Constitutive mutators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high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SIM - Stress-induced mutators</a:t>
            </a:r>
          </a:p>
          <a:p>
            <a:pPr lvl="1"/>
            <a:r>
              <a:rPr lang="en-US" sz="2400" u="sng" dirty="0" smtClean="0"/>
              <a:t>Low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well-adapted</a:t>
            </a:r>
          </a:p>
          <a:p>
            <a:pPr lvl="1"/>
            <a:r>
              <a:rPr lang="en-US" sz="2400" u="sng" dirty="0" smtClean="0"/>
              <a:t>High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stressed</a:t>
            </a:r>
          </a:p>
        </p:txBody>
      </p:sp>
      <p:sp>
        <p:nvSpPr>
          <p:cNvPr id="16" name="Rectangle 15"/>
          <p:cNvSpPr/>
          <p:nvPr/>
        </p:nvSpPr>
        <p:spPr>
          <a:xfrm rot="16200000">
            <a:off x="1875037" y="3180309"/>
            <a:ext cx="545664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Relative Fitness Advantage</a:t>
            </a:r>
            <a:endParaRPr lang="he-IL" b="1" dirty="0"/>
          </a:p>
        </p:txBody>
      </p:sp>
      <p:sp>
        <p:nvSpPr>
          <p:cNvPr id="17" name="Rectangle 16"/>
          <p:cNvSpPr/>
          <p:nvPr/>
        </p:nvSpPr>
        <p:spPr>
          <a:xfrm>
            <a:off x="4788024" y="1556792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Rectangle 18"/>
          <p:cNvSpPr/>
          <p:nvPr/>
        </p:nvSpPr>
        <p:spPr>
          <a:xfrm>
            <a:off x="4796408" y="4581128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 3"/>
          <p:cNvSpPr/>
          <p:nvPr/>
        </p:nvSpPr>
        <p:spPr>
          <a:xfrm>
            <a:off x="8388424" y="2827675"/>
            <a:ext cx="375641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/>
          <p:cNvSpPr txBox="1"/>
          <p:nvPr/>
        </p:nvSpPr>
        <p:spPr>
          <a:xfrm>
            <a:off x="6732240" y="2924944"/>
            <a:ext cx="237626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 smtClean="0"/>
              <a:t>No Beneficial Mutations</a:t>
            </a:r>
            <a:endParaRPr lang="he-IL" sz="1400" b="1" dirty="0"/>
          </a:p>
        </p:txBody>
      </p:sp>
    </p:spTree>
    <p:extLst>
      <p:ext uri="{BB962C8B-B14F-4D97-AF65-F5344CB8AC3E}">
        <p14:creationId xmlns:p14="http://schemas.microsoft.com/office/powerpoint/2010/main" val="170587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19"/>
    </mc:Choice>
    <mc:Fallback xmlns="">
      <p:transition spd="slow" advTm="88619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1547664" y="2060848"/>
            <a:ext cx="6182880" cy="4797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Stochastic model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 smtClean="0">
                <a:solidFill>
                  <a:schemeClr val="tx2"/>
                </a:solidFill>
              </a:rPr>
              <a:t>Changing environment, competitions</a:t>
            </a:r>
          </a:p>
          <a:p>
            <a:pPr marL="0" indent="0" algn="l" rtl="0">
              <a:buNone/>
            </a:pPr>
            <a:endParaRPr lang="en-US" sz="2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13</a:t>
            </a:fld>
            <a:endParaRPr lang="he-IL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75830" y="61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endParaRPr lang="en-US" sz="1800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01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Competitions Summary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14</a:t>
            </a:fld>
            <a:endParaRPr lang="he-IL" dirty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14507"/>
            <a:ext cx="7101860" cy="5054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437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Summary</a:t>
            </a:r>
          </a:p>
          <a:p>
            <a:pPr algn="l" rtl="0"/>
            <a:r>
              <a:rPr lang="en-US" sz="2800" dirty="0" smtClean="0"/>
              <a:t>Stress-induced mutation favored by selection over constant rate mutation</a:t>
            </a:r>
            <a:endParaRPr lang="en-US" dirty="0" smtClean="0"/>
          </a:p>
          <a:p>
            <a:pPr algn="l" rtl="0"/>
            <a:r>
              <a:rPr lang="en-US" sz="2800" dirty="0" smtClean="0"/>
              <a:t>Both in changing and constant environments</a:t>
            </a:r>
          </a:p>
          <a:p>
            <a:pPr algn="l" rtl="0"/>
            <a:endParaRPr lang="en-US" sz="2800" dirty="0"/>
          </a:p>
          <a:p>
            <a:pPr marL="0" indent="0" algn="l" rtl="0">
              <a:buNone/>
            </a:pPr>
            <a:r>
              <a:rPr lang="en-US" sz="32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Caveats</a:t>
            </a:r>
          </a:p>
          <a:p>
            <a:pPr algn="l" rtl="0"/>
            <a:r>
              <a:rPr lang="en-US" sz="2800" dirty="0" smtClean="0"/>
              <a:t>No recombination or sex</a:t>
            </a:r>
          </a:p>
          <a:p>
            <a:pPr algn="l" rtl="0"/>
            <a:r>
              <a:rPr lang="en-US" sz="2800" dirty="0" smtClean="0"/>
              <a:t>Simple log-linear fitness landscape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15</a:t>
            </a:fld>
            <a:endParaRPr lang="he-IL" dirty="0"/>
          </a:p>
        </p:txBody>
      </p:sp>
      <p:sp>
        <p:nvSpPr>
          <p:cNvPr id="16" name="Rectangle 15"/>
          <p:cNvSpPr/>
          <p:nvPr/>
        </p:nvSpPr>
        <p:spPr>
          <a:xfrm>
            <a:off x="5508104" y="6309320"/>
            <a:ext cx="338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Ram &amp; </a:t>
            </a:r>
            <a:r>
              <a:rPr lang="en-US" dirty="0" err="1"/>
              <a:t>Hadany</a:t>
            </a:r>
            <a:r>
              <a:rPr lang="en-US" dirty="0"/>
              <a:t>, </a:t>
            </a:r>
            <a:r>
              <a:rPr lang="en-US" i="1" dirty="0"/>
              <a:t>Evolution </a:t>
            </a:r>
            <a:r>
              <a:rPr lang="en-US" dirty="0"/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419793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Smooth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mtClean="0"/>
              <a:t>Yoav Ram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16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82"/>
          <a:stretch/>
        </p:blipFill>
        <p:spPr bwMode="auto">
          <a:xfrm>
            <a:off x="1214983" y="1700808"/>
            <a:ext cx="6669385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5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65"/>
          <a:stretch/>
        </p:blipFill>
        <p:spPr bwMode="auto">
          <a:xfrm>
            <a:off x="1365130" y="1484784"/>
            <a:ext cx="6519238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 flipV="1">
            <a:off x="2555776" y="1988840"/>
            <a:ext cx="3744416" cy="37444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452592" y="2141240"/>
            <a:ext cx="0" cy="37444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555776" y="1844824"/>
            <a:ext cx="35283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(1-s)</a:t>
            </a:r>
            <a:r>
              <a:rPr lang="en-US" baseline="30000" dirty="0" smtClean="0"/>
              <a:t>2</a:t>
            </a:r>
            <a:endParaRPr lang="en-US" dirty="0" smtClean="0"/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5376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Rugged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mtClean="0"/>
              <a:t>Yoav Ram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17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7624" y="1662112"/>
            <a:ext cx="6826414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5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16"/>
          <a:stretch/>
        </p:blipFill>
        <p:spPr bwMode="auto">
          <a:xfrm>
            <a:off x="1386707" y="1662112"/>
            <a:ext cx="6428248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H="1">
            <a:off x="4932040" y="2636912"/>
            <a:ext cx="1008112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483768" y="4182112"/>
            <a:ext cx="1872208" cy="1983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4355976" y="4182112"/>
            <a:ext cx="576064" cy="5514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501682" y="3677976"/>
            <a:ext cx="286342" cy="3270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4943737" y="3677976"/>
            <a:ext cx="576064" cy="5514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851920" y="3648069"/>
            <a:ext cx="504056" cy="5041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312399" y="3068960"/>
            <a:ext cx="475625" cy="5131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1+s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0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99" y="4486537"/>
            <a:ext cx="8729239" cy="23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7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98" y="1772816"/>
            <a:ext cx="8729239" cy="23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Adaptation on Fitness Landscapes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mtClean="0"/>
              <a:t>Yoav Ram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18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BCwAAAEVCAYAAAArX3RSAAAABHNCSVQICAgIfAhkiAAAAAlwSFlzAAALEgAACxIB0t1+/AAAIABJREFUeJzs3Xl4TOfbB/DvJMQSSxBiC/IjJIhSS5SGaNWW1tKi1K7UHlWvUltCtdYqVVtRO1VbaVVqjaC2IsQaIUGIEInssp73j2MmM5mZ5Ewya+b7uS6XM2fOnHlOxD333OdZZIIgCCAiIiIiIiIiMiM2pm4AEREREREREVFuLFgQERERERERkdlhwYKIiIiIiIiIzA4LFkRERERERERkdliwICIiIiIiIiKzw4IFEREREREREZkdFiyIiIiIiIiIyOywYEFEREREREREZseiCxbh4eEYMWIE+vTpY+qmEBFZJcZhIiLTYywmoqLKogsWLi4uWL9+vambQURktRiHiYhMj7GYiIoqsytYDB8+HE5OTvDw8FDZHxQUBHd3d7i6umLFihUmah0RUdHHOExEZHqMxUREZliwGDZsGAICAtT2T5w4EWvXrsWxY8ewcuVKxMTEmKB1RERFH+MwEZHpMRYTEZlhwcLLywsVKlRQ2RcfHw8AaNeuHWrXro1OnTrhwoULiI2NxejRoxEcHIyFCxeaorlEREUO4zARkekxFhMRAcVM3QApLl26BDc3N8Xjhg0b4vz58/Dx8cGaNWtM2DIiIuvAOExEZHqMxURkbSyiYFFYMpnM1E0gItJKEARTN8EoGIuJyFwxDhMRmZ6mWGx2Q0I0admyJe7cuaN4fPPmTbRu3VqncwiCYFF//Pz8TN4Gtte8/lham9leaX8shT7iMGBZsdjSfoctsc1sL9trDm22JMyJzf8P28s2s70F+6ONRRQsypcvD0CcFTkiIgJHjx6Fp6enTufw9/dHYGCgAVpHRKS7wMBA+Pv7m7oZkukjDgOMxURkPiwtDgPMiYmo6MkvFptdwaJ///5o06YNQkND4ezsjI0bNwIAli1bhlGjRqFjx44YO3YsHB0ddTqvv78/vL29DdBiIiLdeXt7m22ibKg4DDAWE5H5MOc4DDAnJiLrkF8sNrs5LHbu3Klxf/v27XH79m0jt8Z0LO2DhO01PEtrM9truRiHRZb4O2FpbWZ7DcvS2gtYZpsNhbFYZGm/E2yv4Vlam9newpEJeQ0YKSJkMlme42KIiEzFmuKTNV0rEVkOa4pN1nStRGRZtMUnsxsSYigcr0dE5sQSx07rA2MxEZkLxmEiItPLLxazhwURkQlZU3yypmslIsthTbHJmq6ViCyL1fewICIiIiIiIiLLwYIFEREREREREZkdFiyIiIiIiIiIyOxYTcGCEwwRkTnhZG9ERKbFOExEZHqcdBOcYIiIzJc1xSdrulYishzWFJus6VqJyLJw0k0iIiIiIiIishgsWBARERERERGR2WHBgoiIiIiIiIjMDgsWRERERERERGR2WLAgIiIiIiIiIrPDggURERERERERmR2rKVhwzWkiMif5rTldVDEWE5G5YBwmIjK9/GKxTLCCxZi55jQRmStrik/WdK1EZDmsKTZZ07USkWXRFp+spocFEREREREREVmOYqZuQGGkpaXhm2++QWpqKnr06IEuXbqYuklERFaFcZiIyPQYi4moqLLoHhZnz55Fy5YtsXr1auzbt8/UzSEisjqMw0REpsdYTERFldkVLIYPHw4nJyd4eHio7A8KCoK7uztcXV2xYsUKAEBISAjq1q0LAEhNTTV6W4mIiiLGYSIi02MsJiIyw4LFsGHDEBAQoLZ/4sSJWLt2LY4dO4aVK1ciJiYGTZo0wYMHDwAApUuXNnZTiYiKJMZhIiLTYywmIjLDOSy8vLwQERGhsi8+Ph4A0K5dOwBAp06dcOHCBXTs2BEzZszA2bNn8fHHH+d5Xm9v6W2QyQxzrCHPzXawHaY6N9uhqnJl4K23gE8+ASpU0HDAv/8CZcoATZpIP6mRGSoOA4zFbAfbwXYYvh3FiwP16wMdOgBt22p4XVIS8McfwMCBujXAyJgTsx1sh2Wdm+1QlW9OfPYsUK4ckKsXWW5mV7DQ5NKlS3Bzc1M8btiwIc6fPw8fHx8sWbJE0jlOnTJU64iI1H31FbBhA9Cnz5sdmZnAxInAqlVAu3ZAYKDunygmpI84DDAWE5Fxde0K7NgBODi82XHpEtCzJ/D0KVCzpm7f3s0Ac2IisjRffQVs3CgWLgCIOfH48cDatWJl+fjxPHNiiyhY6EPt2v6KbQcHbzg4eGs8TpelqXVdxtpQ52Y72A5LaIchz20u7cjOBiIjgdRUIDER6NcPqFIFaN8egJ8fsGoVAgEEnj0LTJgAODrq1vAiwNSx2Fx+V9gOtoPtMFw7kpKAJ0/E7cOHgU8/BQICANnTJ0DXrgh8+RKBADBpEtCjh24nLwJMHYcNeW62g+2whHYY8tzm0o7cOXHfvmKx9N13AcycCaxdK+bEp08Dvr5ApUpazyUTBF0vy/AiIiLw0UcfISQkBIDY/c3b2xtXr14FAEyYMAFdunSBj4+PpPPJZDKY4WUSURGUnQ0cOAB89hnw+rXYyy14fzhs6tcTn2zYEDh0CKhTB4D5xid9x2HAfK+ViIqe6Gjg88/FcAsAe/cCH/85DNi0SdyxdKnY683GxqxjE3NiIrJUWVni6LsBA4C0NKBpU+DyrjDYuDcQc+LGjYG//gJq1wagPT6Z3aSbmpQvXx6AOCtyREQEjh49Ck9PT53O4e/vj8DAQAO0jogoh40N0KsXMGuW+DgkBIictkIMzACwbRtQpw4CAwPh7+9vsnbqSh9xGGAsJiLjcHICtm8HKlYUH29ZHC2ODQHEXhWTJiEwKMii4jDAnJiILIetrTgMZMYM8XFwMPB0eq6cuHbtfHNis+th0b9/f5w6dQovX75ElSpVMHfuXAwbNgynTp3C6NGjkZGRAV9fX/j6+ko+J6vJRGRssbFA1apARoaAGPvaqJT8WBwrffKkynHmGJ8MEYcB87xWIiraJk8WO1N8jvVYj5HizlOnxLmE3jDX2MScmIiKgpgYoFo1IDNTQKy9MyokPwHefx84dkzlOG3xyewKFobA4ExEptC1K/Ao4CZuorG4Y9kysQuyEmuKT9Z0rURkHs6dA9q0AXajN3pjrzhOOjpavPX3hjXFJmu6ViIyH506Ac+OXsd1vCXuWLFCnHhTiUUPCSEiskTvvw+8j+M5O7p0MV1jiIisUMuWQNkyAt7DCXFHp04qxQoiIjK8wuTEVlOw4Hg9IjK2du2A5rgMAEgrWwmoX1/xnKXNYaEvjMVEZEzFigEfNwtHRcSJO9q2VTzHOExEZBzKOfHr8lWAunUVz1ncHBaGwO5vRGQKqalAWGkPeOAG7rl8ANcHR9SOsab4ZE3XSkTmY3vP3RhwoC8AIC3wHEq0b63yvDXFJmu6ViIyH8nJwMMyDdEQtxFatwvqhx1WO4ZDQoiIjKwUUuGO2wCAazZvm7g1RETWqSnEJUCzYINbxZqYuDVERNbHXpYCN9wBoHtOzIIFEZGhhIWhGLIAAEFxHiZuDBGRdXJOEgvHYaiHa/dKm7g1RERWKDQUNhB7TwS90i0nZsGCiMhQ7t5VbP4b2wCJiSZsCxGRlSr7VIzFd9EAt26ZuDFERNZIKSc+86IBkpOlv9RqChacYIiIjC40NGcT9REenvMUJ3sjIjKCrCzIwsIAiHH4wYOcpxiHiYiMRCknvgdXRETkPMVJN8EJhojIRIYMAbZsQRSqojqisH8/0LOn6iHWFJ+s6VqJyEzcvw/UqwcAGIlfcLnZSFy5onqINcUma7pWIjIjAwcC27cjEjXgjEgcPAh89JHqIZx0k4jI2O7dAyB2QwagcmePiIiM4E0cBsQeFvfvA/y+TkRkZIXIiVmwICIylIcPAQCRxV0AsGBBRGR0b+IwAITDBQkJQGysCdtDRGSN3sTix8V0z4lZsCAiMoT0dCAqCgCQUtEZAAsWRERG9/gxAECwscFTVAfAWExEZFRpaUB0NICC5cSSCxZJSUm6NYyIyJo9farod5xVnQULIiKTePQIAJBRuTqyUAwAYzERkVFFRio2C5ITSy5YODk5YcCAAQgICEB2drb0dyAiskZv7uoBgO3/agEAwsMBhk8iIiN6E4ttazsrdrFgQURkRFpyYqnzCUkuWHh6emLXrl3o1q0batSoga+++gpXr17VrbFERNZCKTiXri8myunpQEyMqRpERGSF5AWLOs5wcBB3Kd3sIyIiQ9OQE6emSp9PSHLB4sSJE4iIiMDChQtRpUoVLFu2DM2bN4eHhwcWLVqEJ0+e6NZwI+Oa00RkVG+6IQNAuUY5d/bkMTu/NaeLKsZiIjKa7Oyc6oSzM2rWFDcZhxmHiciICpkTy4QCLsZ848YNbNu2Db///jsiIiJgY2MDb29vDBo0CH369EHp0qULclqD4JrTRGR048YBq1YB5cvj0tFXaNVK3P3HH0CPHjmHWVN8sqZrJSIzEB0NVK0qbi9fjm4Bvjh8GGjWDLhyJecwa4pN1nStRGQmRo8G1q4FKlbE+UMv8c474u4//wQ+/DDnMG3xqcCrhDRu3BgLFizAgwcPsGfPHjg7O+PEiRMYNmwYqlatipEjRyIiIqKgpycismzysnGtWnB2Vt9NREQGphxwNfSwICIiIyhkTlzggsXt27cxa9YsuLm5oXfv3nj48CFatGiBBQsWoHPnzti0aROaN29u0C5n4eHhGDFiBPr06WOw9yAiKhB59zdnZ1SpAhQvLj4saoky4zARma1cBQt5ohwTI46fLkoYi4nIbCnlxFWrAra24kODFCwePXqERYsWoWnTpmjUqBG+++47JCcnY+rUqbh16xYuXryIr7/+Grt378bly5eRlJSEadOm6fIWOnFxccH69esNdn4iogKTR2FnZ9jYADVqiA+L2mRvjMNEZLaUs+Fcd/bMfOo1nTEWE5HZUsqJbW2B6tXFh1JzYskFCy8vL7i4uGDatGkICwvDwIEDceTIETx69Ajz58+Hm5ubyvFNmjSBu7s77t69m++5hw8fDicnJ3h4eKjsDwoKgru7O1xdXbFixQqpTSUiMq3k5Jypj99kyPJE2Vx7WDAOE1GRI7+rV6IEULmyYkgIwFhMRGQUCQlAfLy4XcCcWHLB4uzZs2jfvj02btyI6OhobNmyBR07doRMJtP6mgEDBmDlypX5nnvYsGEICAhQ2z9x4kSsXbsWx44dw8qVKxETE4OtW7di0qRJePr0qdSmExEZV667egDMfuw04zARFTnygFuzJiCTWcR8QozFRFSk6CEnLib1vSIiIlDrzZvklpmZiWLF1E81ZcoUSef28vJSm6Az/k0lpl27dgCATp064cKFCxg0aBAGDRoEAIiNjcX06dMRHByMhQsXYurUqVIvh4jIcHKNm1b6C0+eiCvt2RR4BiHDYBwmoiJHaaI3ABbRw4KxmIiKlDxy4shIQBCAPPo/ANChYFGrVi0kJSVh/vz5qFevHoYNG6Z4ztXVFb6+vhg7dixKlCgh/QLycOnSJZVhJg0bNsT58+fh4+Oj2FexYkWsWbNG0vmU13b19vaGt7e3XtpJRKRGQ3CWJ8oZGYGYOjUQ9vYmaJeO9B2HAcZiIjIipXHTAGBvDzg4AK9eBeLAgUBkZJiwbTpgTkxEFiuPnDgtLRDTpgWiVKm8TyG5YPHgwQO0bdsW0dHRKoEuNTUVpUuXxuTJk7FkyRKcO3dOa08MU1JuMxGRQSkH5zdRuVo1+Q5vDBzojbfeEh/NmTPHqE0zNcZiIjKKzExAPlRCaSxItWrAq1feqFnTG/JwxDhMRGQg8pxYJlPMtqmcEw8a5I3GjcVH2mKx5E7Ju3btwsuXL7F3717Mnj1bsb9UqVK4ceMG9u3bh2fPnuGbb77R+To0admyJe7cuaN4fPPmTbRu3Vov5yYiMih5klypkjjZG5SDc87T5o5xmIgs1vPn4vg7IGdKeuTEYkuJwwBjMRFZMHmwrVwZsLMDoHtOLLlgsX//fnTq1Am9evVSe04mk6Fnz55o164dgoKCpJ4yT+XLlwcgzoocERGBo0ePwtPTs8Dn8/f3R2BgoF7aRkSUp6go8W+liKyULyMqCggMDDT7u1z6jsMAYzERGYk8DgMaY7GlxGGAOTERWTB95MSCRNWqVRN69uyZ5zF9+/YVKlSoIPWUCv369ROqVasm2NnZCTVr1hR+/fVXQRAEITAwUHBzcxPq1q0rLF++XOfzyulwmUREhdeihSAAgvDBB4pdqaniLkAQvv0251BziU+GjsOCYD7XSkRW4M8/c4LuuXOK3VOmiLuKFxeE7GxxnznFJubERFSkNGsmBt0uXRS7kpJywvP33+ccqi0+SZ7DwtvbG7t370ZYWBjq1aun9vzjx4+xf/9+tGnTRuopFXbu3Klxf/v27XH79m2dz0dEZFIaqsklSwIVKgBxcao3/swF4zARFSn59LDIyABevgQcHY3crnwwFhNRkaIhJ7a3B8qVAxISpOXEkoeE9OrVC1lZWRg4cCBOnjyJ5ORkAEBKSgqCgoIwYMAAZGZmYvTo0bpdBBFRUZKdDURHi9vKg/RgmWOniYgsknIWXLWqYlM5LJtj8ZiIqMjIyhLnEwIKlRNL7mHRp08fJCQkYPTo0Xj//fchk8lQsmRJvH79GoIgQCaT4csvv0S/fv0kX4Mx+fv7c+kmIjK8mBhxdnpAY3C+dStnvJ41jiFmLCYio5BXIypWVEx+DKiG5YCAQOzdG2jcdpkBxmEiMgrlyY815MR370rLiWVvxotIdv78eQQEBODatWsIDQ2Fk5MT6tevjy+++AJvv/22ztdhDDKZDDpeJhFRwVy7BjRtKm7v2gX07at4avBgYOtWcYW9R4/EfdYUn6zpWonIxHr2BA4cABo1Am7cUOwOCwNcXcXtjRuBoUOtKzZZ07USkYlduQI0by5u790LfPyx4qkBA4AdO4A6dYDwcHGftvgkuYeFXOvWrbmUEhGRNlrGTSs/fPZMLDjbSB6UR0REOtEwbjr3Qw4JISIyIAk5cVSUOP2mTKb9NDoXLOSSkpKQLe/ikUu5cuUKeloiIsuWR3AeMwbo10+c9C2vwExERIWkpWBhbw8EBYm7a9QwQbuIiKxFHjnxuHFiLwvlJU610algsWDBAqxZswaRkZEau2vI57LIysrS5bREREVHHsG5Th3xDxERGZAgiF3ZALU4DABeXkZuDxGRNdIy+TEAuLhIP43kgsXKlSsxffp0FCtWDHXq1EH16tVho6E/s8xMbxtygiEiMgp5cC5bVryVpwUn3fQ2dVOIqKh6+VJctxTQWLCQYxz2NnVTiKgok+fEFSoAJUtqPUxvk262atUKDx8+xPHjx9G4cWOd2mpqnGCIiIymTx9gzx5xVrfQ0HwPt6b4ZE3XSkQmdOMG4OEhbu/cKY7Fy4M1xSZrulYiMrGPPwb27wfc3cVl8vKhLT5JnvItNDQUPXv2tLhiBRGRUeXRDZmIiIxAHocBxmIiIlPRU04suWDRuHFjhEq4W0hEZNXkwTnXWD0iIjIS5YIFYzERkWnoKSeWXLAYNGgQTp06hZCQkEK9IRFRkcaCBRGRabFgQURkWsqTHxcyDkuedNPNzQ3vvfcePD090adPH9StWxcODg4aj/X19S1Uo4iILFJSkvgHYJJMRGQq8iS5ZEmgXDnTtoWIyBolJgKpqeK2k1OhTiW5YNGhQwfF9tatW7UeJ5PJWLAgIusUHZ2zzYIFEZFpKN/VM9PV64iIijQ99nSTXLD49ddfJR1nrsuaEhEZHLshExGZHofmERGZlikKFkOHDi3UG5ka15wmIoPTITjnt+Z0UcVYTEQGJ7FgwTjsbeqmEFFRpcecWCYUYDHmBw8e4O7du4iIiMCYMWPw5MkTVK9e3Wx7V3DNaSIyipUrgfHjxe2nTyUt42RN8cmarpWITMjREXj5Ehg9Gli9Ot/DrSk2WdO1EpEJ/fQTMHGiuB0dDVSpku9LtMUnyauEAMC9e/fw4Ycfol69evDx8cH4N4n5hg0b4OnpievXr+tyOr04cOAAvvjiCwwfPhwXL140+vsTESnIq8kyGVC5smnbYkSMw0RkNtLTxWIFYHVDQhiLichsyHNiW1ugUqVCnUrykJCYmBi0b98e0dHRaNOmDWxtbXH69GkAQM2aNXHlyhW0bNkSly9fRuPGjQvVKF306NEDPXr0wPPnz+Hn54dWrVoZ7b2JiFTIg3PlykAxyeHV4jEOE5HZeP48Z9vKChaMxURkNuQ5cZUqYtGiECT3sJg2bRpevnyJwMBAnDlzRmXVkOHDhyMoKAg2NjbYv39/gRoyfPhwODk5wcPDQ2V/UFAQ3N3d4erqihUrVmh9/cKFCzFq1KgCvTcRkV5Y+ERvjMNEZPGKwOTHjMVEZPH0mBNLLlicOXMG3bt3h5eXl8bn27RpA29vb/z5558FasiwYcMQEBCgtn/ixIlYu3Ytjh07hpUrVyImJgZbt27FpEmT8PTpUwiCgK+//hrdunVD06ZNC/TeRER6YeEFC8ZhIrJ4RaBgwVhMRBZPjzmx5D7Lz549y3c2YScnJ1y4cKFADfHy8kJERITKvvj4eABAu3btAACdOnXChQsXMGjQIAwaNAgA8NNPP+HEiRNITExEWFgYK8pEZDry4OzkZNp2FBDjMBFZPOWCBWOxUdtNRKSgx5xYcsGicePG2L17N5YvX44SJUqoPZ+QkIA9e/botaJ76dIluLm5KR43bNgQ58+fh4+Pj2Kfr68vfH199faeREQFkp0tzoIMSFodxFIwDhORRSkCPSw0YSwmIouRlZUzn5AecmLJBYt+/frB19cX48aNw9SpU1WeCw4OxtKlS5GSkoLevXsXulGG4O/vr9jm2tNEpHdxcUBGhridR5Kc31rTRR1jMREZlLxg4eAAlCyp8RDGYX/FNuMwEendy5di0QLQS04sEyQuxiwIArp3745Dhw5BJpPBwcEBcXFxqF+/PkJDQwGIQe/48eOQyWRSTqkmIiICH330EUJCQgCI3d+8vb1x9epVAMCECRPQpUsXlWqyFFxzmogM7uZNQL5C0o4dQP/+kl5mbvHJUHEYML9rJaIiqHdvYO9ewM0NuH1b0kvMMTYxJyYii3X9OvDWW+L2rl1A376SXqYtPkmedFMmk+HgwYPYuHEjPDw8kJqaCgB48OABGjRogJ9++glHjx4tcLFCk/LlywMQZ0WOiIjA0aNH4enpqbfzExHpjXI35CI0JIRxmIgsijwWF6E4DDAWE5EF0XNOLLlgAYhFiyFDhiA4OBjJycl49uwZUlNTcfv2bYwfPx62hVhjtX///mjTpg1CQ0Ph7OyMjRs3AgCWLVuGUaNGoWPHjhg7diwcHR0LdH5/f3+r7v5HRAYWFZWzLWHcdGBgoEq3XHNg6DgMMBYTkYHJY7GFxmGAOTERWTg958SSh4RYMnZ/IyKDW7IEmDJF3I6LE8dPS2BN8cmarpWITEAQgDJlgJQUYNIkYOlSSS+zpthkTddKRCaycCEwbZq4nZAAlC0r6WXa4pPkSTd79eolebjHvn37pJ6WiKhokK8QYmcHvOm6S0RERpScLBYrAItd0pSIyOLJc+JSpcQiciFJLlgcOHAg32Ps7e1RrJjkUxqVv78/Z0ImIsORB2cnJ0BCcddaZ6lnLCYig5HHYUBSwYJx2NvUTSGiokjPObHkISEREREa9z979gzh4eH47rvvUK1aNRw6dAh2dnZSTmk07P5GRAbXuTNw5AjQogVw6ZLkl1lTfLKmayUiE/j3X6BtW3H777+Brl0lvcyaYpM1XSsRmUjHjsDx44CnJ3D+vOSXFXpISJ06dbTub926NXx8fNCoUSPMmDEDixcvltwwIqIiQbmaTERExqdjDwsiIjIAPefEOq0Skpdy5cqhS5cuCAgI0NcpiYgsx/Pn4t9MkomITEMehwHGYiIiU9FzTqy3ggUgDg+JUl7GhIjIGmRn5wTnKlVM2xYiImul3MOicmXTtYOIyFplZQExMeK2nnJiyUNCEhISNO5PT09HYmIitm3bhn/++QcdOnTQS8P0jRMMEZHBxMaKARqQXE3mZG/epm4KERU18oJFhQriik35YBz2NnVTiKioiYkRb+QBesuJJU+6aWNjo3VZU/kp7OzsEBQUhFatWklqnLFwgiEiMqhbt4BGjcTtHTuA/v0lv9Sa4pM1XSsRmUCfPsCePYCbG3D7tuSXWVNssqZrJSITCAkBmjQRt3ftAvr2lfzSQk+62a5dO60nLlu2LOrWrYthw4ahibyBRETWQnncNIeEEBGZBofmERGZlgFyYskFC2vsMkdEJAlnpiciMj15LGbBgojINAyQE+t10k0iIqvEHhZERKbH1ZqIiEzLlD0shg0bpnUOi/z8+uuvBXodEZFFkFeTbWyASpVM2xYiImuUng7ExYnbLBwTEZmGPCe2tRUnQNYDyQWLzZs3F/hNWLAgoiJNXk12dBQDNBERGdeLFznbLFgQEZmG8lxCNvoZzCG5YJGcnIwePXrg3r17mDlzJjp06ICqVavi8uXLCAgIwN69e/Hq1Svs3bsX5cuX10vjiIgsAsdNExGZFucSIiIyPQPkxJILFlOmTEFISAguX76M6tWrK/Z7eXnBy8sLI0aMQP369bFhwwb2qCAi68Jx00REpsW5hIiITM8AObHkfhqHDx9Gr169VIoVylxcXNCnTx/8888/emucPvn7+3OlEyIyjAJUkwMDA+Hv72+Y9pgxxmIiMogC9LBgHCYi0jMD5MQyQRAEKSdydXWFvb09goODNT6flZWFBg0aAADCwsIkN9AYZDIZJF4mEZHuypQBkpOBL78EfvxRp5daU3yypmslIiNbvBj4+mtxOz4eKFdO8kutKTZZ07USkZEJAlC6NPD6NTB5MrBkiU4v1xafJPew8PHxwfXr17F9+3a159LT07F06VI8ePAAHTt21KlhhXHnzh2MGTMGn3/+Ofbt22e09yUiUkhOFv8AVtkNmXGYiMyC/K5eiRJA2bK3UFH+AAAgAElEQVSmbYsJMBYTkcklJorFCkCvObHkHhahoaHo1KkTHj16hPfeew/NmzdH+fLlcfbsWQQFBSE5ORl169bFf//9Z/RJN9PT0zFkyBDs3LlT4/OsJhORwUREAC4u4vaGDcDw4Tq9vKjEp/ziMFB0rpWIzNCQIcCWLUCtWsDDhzq9tCjFJubERGQy9+8D9eqJ25s2iXFZB4XuYVG/fn1cvHgR77//PgIDA7F48WLMnDkThw8fRkpKCj7//HOcOXOmQMWK4cOHw8nJCR4eHir7g4KC4O7uDldXV6xYsULjaw8ePIgOHTqgb9++Or8vEVGhKU/0Vrmy6dpRSIzDRGTR5LHYguMwwFhMRBbMQDmx5B4WylJTUxESEoKHDx+iVq1acHV1RcWKFQvciNOnT6NMmTIYPHgwQkJCFPubNWuG5cuXo3bt2ujcuTPOnDmDw4cP48qVK5gyZYrKBKDdu3fHwYMHNZ6f1WQiMphDh4APPxS3z58HPD11erm5xCdDx2HAfK6ViIqg5s2BK1eArl2Bv//W6aXmFJuYExORxTp4EOjRQ9y+dAlo0UKnl2uLT5KXNVVWqlQptGrVCh4eHihVqlRBTqHCy8sLERERKvvi4+MBAO3atQMAdOrUCRcuXMCgQYMwaNAgAMCpU6ewb98+CIKAPn36FLodREQ6KyI9LBiHiciiFZEeFozFRGSxDJQT61yw2LNnD5YvX47Q0FDExMQgKysLa9euRVpaGnx9ffXWsEuXLsHNzU3xuGHDhjh//jx8fHwU+9q3b4/27dvr7T2JiHSmHJz1uOa0OWAcJiKLIAg5sbiIxWGAsZiILIRyTqzHSTd1Klj06dMHe/fuBQCUVZqBOSwsDD/88AN27tyJw4cPw8HBQW8N1BfltV29vb3h7e1tsrYQUREiD86lSwP29vkeHhgYiMDAQMO2yYwxFhOR3iUkAOnp4raEJJlx2F+xzThMRHojz4nLlgUkjMKQGoslFyxWrlyJvXv3YuTIkZgyZQq2bduGuXPnAgDmzJmDpKQkrF27Fn/88QeGDh0q9bRatWzZElOmTFE8vnnzJrp06VLg8ykHZyIivZEHZ4mV5NzJ4Zw5cwzQKP3QdxwGGIuJyAB0vKtnSXEYYE5MRBbCQDmx5FVCduzYgebNm2PNmjWoJ1+u5I3SpUtj9erVaNiwIf7880+pp8yTfLWRoKAgRERE4OjRo/DUcTI7IiKDe/FC/FuPXd/MBeMwEVkEeRwGGIuJiEzFQDmx5ILFjRs38O6770Imk2k9pl27dgXqYte/f3+0adMGoaGhcHZ2xsaNGwEAy5Ytw6hRo9CxY0eMHTsWjo6OOp9bzt/f36q7/xGRgRRworfAwECzustljDgMMBYTkQEUcKI3c4vDAHNiIrJgBsqJJS9r6u7ujhIlSiA4OBiAGOzmzp2L7OxsxTH169dH8eLFcfPmTZ0aaWhcwomIDKZmTeDJE2DYMODXX3V+uTXFJ2u6ViIyol9+AUaNErcfPQKcnXV6uTXFJmu6ViIysmrVgGfPgBEjgHXrdH65tvgkuYdF27Ztcf36dRw5ckTj8/v370dYWBhat26tc+OIiCyS8sz0RbAbMhGRRSgiy0sTEVms7GzTDwn5/vvvUaVKFXTt2hVt27bF6dOnAQDz589H06ZN8cknn6BChQqYN2+eXhuoL+z+RkR6Fx8PZGSI2zoGZ3PsimwMjMVEpHfygkW5ckDJkpJfxjhMRKQncXFAVpa4reecWPKQEECcx8LX11djkGvRogVWrVqFFi1a6NRAY2D3NyIyiNBQoEEDcXvrVmDgQJ1PYU3xyZqulYiMqF8/YNcuoF494N49nV9uTbHJmq6ViIzo9m2gYUNxe8cOoH9/nU+hLT5JXtYUABo3bowTJ04gODgYd+7cwaNHj1C1alU0aNCAsxUTkfWJicnZLuRklEREVEDyWMw4TERkGgbMiSUXLDp37ozmzZvj+++/R9OmTdG0aVO9NoSIyOLExeVsV6hgunYQEVkzeSxmHCYiMg0D5sSS57C4cOECXiivc01EZO1iY3O2mSgTEZmGPBZXrGjadhARWSsD5sSSCxaurq548OCBXt/cmDjBEBHpXSGqyZzsjYhITwrYw4JxmIhITwyYE0uedDM0NBQdO3aEu7s7+vbtCxcXFzhqGZ/SpEkTnRppaJxgiIgMols34PBhcTsjAyim07RAAKwrPlnTtRKRkWRl5cTezz8H1q/X+RTWFJus6VqJyIg++AA4dkzczswEbG11PkWhJ910c3MDAERGRuLo0aN5vlGWfEkTIqKiTLn7WwGKFUREVEhPn+Zsv35tunYQEVkz5Zy4AMWKvEjOsAcPHizpOJlMVuDGEBFZlOfPTd0CIiLrpjwzfY8epmsHEZE1M2BOLLlgsWnTJoM1gojIIoWHi3+//bZp20FEZK1u3crZdnAwXTuIiKxZZKT4d8uWej+11kk3r1+/jujoaL2/IRFRkXPjhqlbQERknVJTc7adnU3XDiIiUi0i64nWgkXTpk2xdu1atf3x8fF49OiR3htCRGRRMjJytkuXNl07iIis2ciROdvVq5uuHURE1iotLWfb3l7vp5e8rKncjz/+CBcXF703hIisw8G7B7Hn1h5TN6PwlCd6e/XKdO0gItJRTEoMFp1dhKjEKFM3Rb/KljV1C4iIJPvjzh/Ye2uvqZtReMqdGQwwl4XOBQsAXA7JQDKyMvA4/nGBX5+akYrjD44jOT1Zj60qOEEQzPp35eKTi3gUb9jeQtejryM2NTb/A03kQdwDoyasQQ+D0OO3Huizuw86bO5gtPc1CPlYPQBYs8Z07SC9i0yIRHpWeoFff/vFbYREh+ixRYVjznE4JSMFf9/726BtTExLxJWoK2b7c0jLTMPlp5eRLWQb7T0rL66MqcemovrS6oX6XTc7nPi9yEjPSkdkQmT+B2ohz4lTMlL02KqCM/ec+ELkhUJ9B8mPIAi49uyaWefE92Pv41nSM6O938nwk+i1qxd67+6Nrtu7Gu19DUL5Jt6GDXo/fYEKFpbI398fgYGBAIDM7EzJr4tKjMKQP4ZgZ8hOrcckpiVCNkcG2RwZtl7bitsvbkM2R4ZZJ2epHTvh8ARUXFhRLQgLggC7eXaotawWlvy7RHL7lA35Ywg6bu2IMvPLaGzj4rOLsejsIkz6ZxKeJj7Fs6RnWHZ+GS4+uVig98vLhcgLsJlrA5u5NpDNkRXoS/G9l/ew6tIqJKUnAQDuxNyBbI4MQ/4YUqi2CYIA2RwZPNd7ovay2rgfe79Q59Omw+YOeGvNW6i0qBKysg2/1O+9l/fQbXs3/H7zd0nHbwrehLo/1UX1pdXx6rVxeggcuX9EsR0YEWiU9zSYw4dztguwlHNgYCD8/f311x4LIY/FusRhAPj16q8Y+sdQxKXGaT2m87bOilicmJaID3d8CNkcmVrCevnpZVT7oRpmn5ytdo6hfwyF84/OKDGvRIGSy8fxj9FwVUM0WdMEB+8eVHv+2INj+P7095h9cjY2B2/Gq9evcPbRWSw/vxxpmWkazlhw2UI2mq5pqojDM0/M1PkcWdlZ2BS8CRciLyj2dd/ZHbI5MkQnFW6eq5DoENh/bw+fHT6wmWuYdCQtMw3lFpRD81+a46sjXxnkPXL79tS3+GzvZ0hIS5B0fMnvSqLFuhYY9dcoA7dMs/VX1pvkfc2BtcdhQRB0isVPEp5gyB9DsOvGLq3HxL+OV8ThnSE7ceP5DcjmyDAncI7asWMPjYXjIkc8TXyqsl8QBJSYVwLOPzpj2fll0i9MyWf7PkPHrR1h/7169/SEtASVnDgqMQpRiVH48dyPuPTkUoHeLy/nHp9TyYkLEjtDX4Zi9aXVipuSt17cgmyODJ8f/LxQbZPnxK03tEatZbUQ8SqiUOfTpu2vbdF0bVOj5cR3Y+6i2/Zuknv0/nL5F9RbUQ/VfqgmOXYX1t9hfyu2A8ICjPKeBnPoUM52tu7F9/xisUzQkpHZ2NjA398fs2erJnT+/v6YO3cusgvQGFORyWSKymbHrR1xIvwEhrw1BJt6btL6msfxj1G9bHWM+HMENgWLxx3odwDdG3RXO9ZroxfOPDqj8Tx3x9/FJ79/ghvP1SflE/zENmlK1AQ/9X8WQRA0LhsbFhuGwfsH41zkOcW+4FHBqO1QGw4lHbDiwgr4BvhqvVYAyJqdBRtZwRPGxLRElLErA5lMhnsv76H+z/XV26/hmrSZcHgCfr74s+LxpNaT8OP5HxWP33d5H8cGH8vzHIIgIDE9EeVKlFPsW35+Ob7850uNbcvMzkRkQiTqONSR3E5A7DXQflN7jGs5Dj93y2mzbE7Ov9XkdyZjSaeCFaKkUn6/hGkJKFsi766xysf/X5v/w4L3F8DWRr/rJufmuMgRL1NfKh7r8juRl1evX2FiwES0qNYCEzwn6OWc+Vq3DvjiC3E7IgKoXbtAp5HHJ2sgv9bAiEBFD5vHkx6jZrmaGo9PSEtARlYGytiVQcnvSir2v57xGiWKlVA//xztd1f39NmD3rt7q+0PnxiOOg51cO3ZNTRd21TluYsjLqJlDdXZrrXFYUD8ojo7UPUz88WUF6hUqhKyhCwU/7a41vYBgF97P/h7++d5TF6ysrOQlpWG0sXFOVU6bumI4+HHVY6Z12EeZrSbIel8l59eRot1LVT2VS9bXeXLxZUvrqBZtWZ5nicpPQmlipVSxJfk9GTUWFoD8WnxKsdF/180qthXQcSrCNQoWwPFbfP+eeXW4pcWuBx1WXEeAJh1chbmBc1THKOvmKPNrhu70G9vPwBAg0oNcGf8nTyP/yfsH3TZ3kWlfVnZWQaNxU8Tn6LG0hqKxz90+gFfvaOfYs7vN3/H3tt7sbDjQp0/SwtM/v+xaVPg6tUCnsL64rAgCPDe7I2gh0EY8fYIrPtondbXPIp/hBpla2DogaHYdn0bAODvz/5GV1f1u8LNf2mOK1FXNJ7n3oR76L6zO27H3FZ7Tl85cejLUAzePxgXnuQUWa+Pvg7n8s5wKOmApeeWYvKRyVqvFQCyZ2drjfNSJKYlKnKwOzF34L7SXb39OsSiMYfGYM1/OT05v3rnKyw9t1TxuEu9Ljg84LCml+a8n4acWNvPQvATkJGVgSeJT3T+f3wy/CTe2/IefD19sbzLcsV+5c/nme1m4tsO3+p0Xl0pv1/iN+J3FKnHz2o3C37t/QyeE5dfUF6lOKKvz6e41DhMDJgIzxqeGNdqnF7Oma81a4AxY8Ttx4+Bmprzuvxoi8UW38MiOTkZLVu2xCHlyo4GR+4fwbLzy3Ai/AQAYPO1zVj7n+qkoqkZqai/oj5kc2SotawWXJa7KIoVANDjtx6QzZHh+APVBFBbsQIAGvzcQGOxAhD/c1T9oarG50b9NQoD9w1EcnoysoVs9NndBzZzbfDJ75+oHCcIAlxXuKoUKwCg6dqmqLCwAmRzZPkWKwDAdq4tZHNkii6pO0N2qgRHTYIeBqHeT/UgmyNDuQXlUHa+GJxH/DlC4/G5f07/Pf0PLde1xK9XfwUgdv97mfIS917eUylWAFApVgDA8fDj2Hptq8b3WXx2MWRzZLCZa4PyC8pj+vHpAIA1/63RWKwAxH+L4t8Wh8tyFyw+uzjP65ZLSEvA5aeX0X5TewDAyksrAYg9eHJ37f3h3A+SzllQue+QlFtQTsuRooevHqo8XvLvElRaVAljDo3RePz5yPOQzZFh1aVVhWqncrECgOIuTG7hceH47cZvku84d9nWBVuubYFvgC92huwsdPU+d7CMS41TtHXUX6PE51+8yDmgivjlKCMrA9ejrxu1a7c5kBqHAeB58nOV4UDOP6rP6r/u8jrI5shQfkF5OC52VMRtuZLflcSAfQNU/p1fJL/IfRoVmooVAOCy3AVdt3dVK1YAwNnHZ+G+0h0XIi8gOT0Zt1/cVtwhC48LVzm2355+asUKQOx6bzPXJt9iBQDMOTUHsjkyxRfsqMQoTD4yOc9u0YIg4NM9n6Lqkqoo9m0x2H9vrxiOkrtYAQAzT6r3shhzaAw6be2k6GkVnRSNbCEb353+Tu3Y3HdC3/5F85K+L1NeKv7PlJ1fFsW+LYaMrAwIgoAy88uoFSsAwGmJE9ptbAeX5S6wm2cn6QukIAgIfhaMUxGncDnqsuI8gPj/sbiN6s+9sL1C8iMvVgDA3Zd38+xenC1kqxQrAKDVulao+kNV3H6h/oUOEO9SOixwQPxr9Z+fVD1+66HyePKRyZDNEW82KMvKzsK+2/tw64X0Gd8/3fMpfr/5O1yWu+BJwpMCt1Eu9+/ApH8mKX6vniQ8Ee/kFSsmPtkl52f5OP4xnifrfxy1uZMai4/eP4qFZxci6GEQALGXzcarG1WOSclIUeR4tZfVRoOfGyiKFQDQbUc3yObIcDL8pMrrtBUrAMB1havGYgUg5gMVFlbQ+NyIgyMweP9gpGSkIFvIRs/fesJmrg367emncpwgCGjwcwOVYgUANFnTRJET51esAKCI8/LP8u3Xt2PdZe0FHUD8ol73p7qKnFh+Ldp6BSv3WgPEYcot17VUfO+Q58R3Yu6o5ePKxQpAvDuvrdfL/NPzVXJiv0A/AMBPF37S+rOQzZHBbp4dXJa7SO7hkpCWgCtRV/DelvcU5wegiPvKlIvIhpB7mJv8+4k2uT/Pvw36FhUXVcT4v8drPP7so7OQzZGpfY/UVe6eHNpy4gdxD7Drxi7JOXGHzR2w9fpWjD88Hrtv7tZ7Tqz8+T720Ng8c+KQ6BC9FIMtvoeFn58fypYtC3d3d/j4+Gg8RiaTAf6aX585K1NRQWu6pimuRV/T6f2vj76OJmua6PSawjo19BTa1W6H69HX8daat/R67u0fb8fOGzvxV+hfAIDSxUsjeXoyBu8fjPi0eIxvOR4vUl6gf+P+Wqvged3lVK4eKh8X+3UsKi6qWKA2j2kxBqt8xC/SaZlpKndi5VKmp6D099JXckibmQY7WzutzyekJaD8gvJq++9NuAfXFa5q+x1KOiBuquau7M+Tn2Nz8Gb0dOsJ10rqrwXErm1RSVFoX7u9xqq/y3IXtW582iq1Zx+dxbsb39X4HCDe5e3XuB/cHN3E8+S64/H8/56jsn1lja9NyUhR3N3NLSMrA3bzNP9Mg0cF462qOb/Lzj86IzIhErPbz8Ycb9VupPde3kNaVhoaV2kMQPxgKjFP9W77ss7LMLH1RI3vpXy3I+mbJNjbqXYXlfcQ6lqvKw59dggymfoHyGqf1Ri97Q6wfDkyy5RG8f8Thxy0rtka5yPPK+4ePHz1ELUd8u55URTu7EmJw4D2WPxF8y+w9kPxgz82NRaVFlXS6f29anmhRfUWaoVNQ5PfDZ96bKrei5KZszJR7NtiisfhE8ORlJ6E97e8j9U+qxEeF44BTQYgICwAww4MU3v9nXF34LbSTeO5lX/vt1/fjoH7BwIARrw9As2qNsO4v3W7I9OsajNcfXZV5byaPgfmdZiHWuVrYfAfgyWdd1HHRZjSdkqex8h7VeQ2tOlQlRsOcnn1CPnz7p94kfICw5oO0xhn0zLTcOT+Ebzj/A4cSzuqPa8pxtnIbJA1W3OymNdnJSB+Hvdy64VSxUsBAMb/PV5RGAe0x/jXma9hZ2untddkr1298MedPzQ+p3zObde3YdD+QeI5c/VqysjKwInwE+jg0kHxWfnv43/R9te2imMql66MyK8itX6Wyq9/SpspWPTBIrXn++7ui923diNoaBC8antp/HwXJrwEKonxYlo3OyxslY6SxUoiMzsTpYuXRsTECGQL2ShRrESed1iLQhwG9JsTu690x52YvHsI5XZjzA00Xt1Yp9cU1tnhZ9HGuQ2CnwWj2dq8e3vpam/fvVj932oceyD26K1UqhJivo7BgH0DkJqRitEtRuNlykv0a9xPrznxy69f6vw5KDeh1QT81FUsFrzOfI1S35VSOyZ1RqrG/dqkz0zPs8db/Ot4OCx0UNsfNiEM9VbUU9tfxb4Kov9Pc/E4Oikam69txsfuH6NeRfXXAmIeF50UjXa122mM1ZUXV0ZMSozKPm3xUrnHpyZzvOfg00afooFjA/E8uXLiF1NeaPw8APLOibV9XwHE/0eNqjRSPK7+Q3VEJUVhrvdczGqvOt1A6MtQZGRlKI7XlBOv6LoC41tpLr7cfH5T8X82eXqyWnvlOfOH9T/En/3/BKD+2bXuo3UYsfEa8PPPyChXBnZfiUP55TmxX3s/+LX3w6P4RwXOifMsWPTs2RM9e/ZU2b9//34cOHAAmzZt0vpmgwdLS0bkhg8fjkOHDqFKlSoICcmZqCwoKAijRo1CZmYmfH19MWGCalfvo0ePIjY2Fq9fv4ajo2OBgrNcYb4wU46xLcfmeRc+flq8Immwnau/rlYPv3yIWuVraf1gmOE1Q+PdwrwEDQ1C9bLVUbdiXcW+o/eP4nHC4wKPGbw++jo8nDxU9im3WVNAnfTPJJUK97qP1mHE22IvFnmXSE3X3dOtJzb12KT4ELkz7g4aODbIN0mWOzroKDr+ryPiUuPU/m/kbuej+EeovUwMQsoFJGWXnlxCq/WtNL5XE6cmuDZaLBbmTvqV3yviVQRclourFH3b4VtMaTMFFRZWQGpmqto5lV935tEZeG30wgf/+wBHHxxV7H+31rs4Pew0wuPCse36Nnzm8ZnKh6t8SICmn1n0341Q5eJNvCoJVJim8bIAAG2d2+LMcO29sMwlUTZ0HAbyj8WLP1iMh/EP1XpYke5mt5+Nuafman1eXlxov6m94i6rPgh+gsaYIde0alMEPwuWfL4Tg0/A1sYW79R8R5Ewx6bGYsu1LcjIysDXx77WuY1jWozBiq4rVLr73o25qyjwzPCagXnvqd4BzF2k/rrt1xjXchxqla+liMPTjk3DwrML1d4vY1YGxhwag/VX1qNexXq4N+EeYlJiUHmx5sJvbvJYljsO/TPwH3Sq20ll3/Tj0zH/zHwA2od65vUZ8GrqK5QvWV7tuNxduHN/bv1y+ReNc3BcHXUVTauKvZdSM1LRdXtXnHp4Cm85vaVyg0h+jVuvbUV6Vjq6N+iOKkuqqDzf+/fe2HtbdTb9C+9uRquO4h3sAR8DO3LdP3JzdFN86Y79OhYVSmm+g28ucRgwj5z41dRXGr+Akm5yD93ITZ4TC4KgUqAurMhJkahRrobW/+t+7f0w55T6nCJ5CRoahBrlauB/Ff6n2PdP2D+ISorSWDSXIvcXcyD/nDh34XZD9w0Y3my4eHweOfFnHp/h564/Kz6b7k24h3oV60nOiU8OOQnvOt4aY3fudj589RB1ltcBALWhMXLnHp9Dm1/baHwvzxqeOD/iPAD1wobye92Pva/IWRd1XIQJnhNQdn5ZjfPSKL9OPpS9S70uKnNndKrbCf8M/AcP4h5gR8gODPAYgP/9lPPvfW30NTRxaqLxZ/b8oBsqX7mDmNJA5Tw+ljvU6YATQ05ofb5ABYuCkMlkyNJxArrTp0+jTJkyGDx4sEpwbtasGZYvX47atWujc+fOOHPmDA4fPowrV65gypQpWLVqFZKTk3Hr1i2UKlUK+/fv11hpkxKcyTCyZ2drrDrHTImB42LNFcmC2tprq+JukBTVylRDVFL+k4F+8+43SM5IxriW49Dg5waFaaKKDd03oIlTE7RclzNG/tLIS2hRXRwzLggCJh+ZrPGucfcG3TVO6Jdbg0oNcPflXcVjXavqgp+AWy9uodEq1Q8UeQ+UwIhABIQFqCXp8sB4JeoKDt87jNEtRuf77/3PwH+QkZWByvaV4bneU+351T6r1YasvFvrXa1DsuQfLqkZqXn2rsnrDkijyo1wbfQ1jYmE4J+zLfNXe1rtPbQxl0TZ0HEYYCw2lcMDDmPUX6PUVkX6/r3vcTvmNrZe1zy8riB+++Q3cRI7CbFV7svWX+bb7biOQx10qNMBAzwGoO+evnqbaf5/Ff6HCyMu5JmAaoqBcp95fIYdITvgWNpR7Y6e3MKOCzH12FTF4yMDj8Dezl6lN0Je5L0bNMUpwU9AcnoyFp5diJWXVqr8XOo41EH4xHCkZ6Vj5cWVcHN0g0sFF43j6eXervY2RjcfjY8afIRqP1TTeMyVL66oDAWKnBSJmj9qH68s+AlIz0rH4P2Dseum5m7rWbOzsCNkh+Iz/BP3T1SKE9ri9MjLwC/iTT8M7QlsVh/ZpbCq2yqMaal52KO5xGGAOXFRpi0njv6/aMVQNn3Z0nOL5N5sAFC7fG08jH+Y73HTvaYjOT0Zo1uMzjOW6GpTj01wc3RD6w2tFfvkX5ABMSf2DfDVeEOjb6O+kiacr+NQR6U3ckFy4pDoELWe9RmzMlDMphhOhJ/A0QdHseDMArXXAeK8UAFhARjTcky+PWgCBgQgS8hCuRLl4LXRS+35dR+tw8g/R6rsk/d21OT0sNN4t9a7SE5P1rg4g3JbteXEzas1x/kR5zUOcTV0Tqy1YFHQWZNlMhn8/Px0fl1ERAQ++ugjRXCOj4+Ht7c3rr6ZQMnX1xedO3fWWDHevHkzKleujG7dumltk3JwrlCyAuJea59pvqD+7P8nPqz/ITKzM7H47GJMPzFd8Zz8rlNqZiouRF7Ax79/rPLaTT02ITUzVescAlJ51/FWW31hUutJWPTBIiw/vxyzTs7C8i7LMazZMEljqgtL2y++pi+fmgzwGIDtIdsVjz9v9jk2XC3ccjkyyNC9QXf81vs33Im5o/cuhIWVMj0FV6KuIDkjGZ23dTboe/3x6R/ouaun1ucFPwHHHxxHx60dVfbfGnsLpYuXVlSQc5NPpCi1cq1sutd0fH/6e51fV1C6fmDJFbWCBWDYOAwYL1GWT6JrK7NVSw6zZ2cjLDYMxW2L47vT36mskFC1TFXs/3Q/3tnwjkHaFTo+FJVKV8Lba99GGbsy+O+L/1Bjaf4aCOsAACAASURBVA2DL/OWMj0FkQmRGidDHthkoMq4dCm61uuKw2F5T/AmRf/G/fGJ+yf4pOEnBYoVhhQ8Khh2tnawt7NX9B4zlMZVGmud6woAlnZaiknvTEKdZXXUvlBkzspEi3UttPZaEfwEDDswTDE8ZmmnpUZbLUXu8IDD+S7ZN6/DPI3zq+Rn3EXg5zcT7bcdDvxbS/uxa3zWYFQLzSuxmFMcBoybEzvZOyE6Wf9zu8h7aWZmZ2Je0DyVO/qCn4DY1Fi8znyNc4/Pqc0xtLXXVsSlxkmagy0vmnLiqW2nYt5787D03FL4B/rj524/Y1CTQVqHrOqTtpxY05dPTfo17offbvymeDy82XDFPHAFZWdrBx9XH+z8RFzRJfdEy6aWPD0ZV6OuIiEtAd12aM8v9GFf331q38+UCX4Cjtw/opabh44PRXHb4ooewLlFTY5C1TJVC/Q5N7PdTIPP+aHMXHNirQULY8sdnI8dO4YNGzZg505xOdE1a9bgyZMn+PZb3WeVzR2c02amqY3vUfZTl5/UguSu3rvw6Z5P83yf+Gnxitl3lbu1f9vhW8xsp/pBrLxagvIM3YVJ2pTHD6+/sl4R/OTDJQBxcsZiNuLd4n8f/4uDdw9iVrtZeVbbCkPwEzTOkFy+RHmNk64pc7J3wpOvnuB+3H24VnSFTCZOgLQ5eDOGHxye73vbymyRJaj39rGztUPazJyJa8wtUS6MkDEh8Fjtkf+ByBkOkdf1T2kzBVFJUWpfaNrXbo9TD0/lef5WNVppXTL39YzX+L+j/2fRXf8f/gjUigc2NQWGaa/5AMh7xnFzSpQNGYcB1Vi87qN1qF62Onx2aB9Coknvhr3zXaZM+cNwz6096LO7DwD1uWlyj0WV/ztdiLygcpdHF6t9VmPk2yMVww3k/7+Ux39mZYtd9WUyGdKz0jHzxEx0b9AdD189VMwnoU/yn0fr9a3VJqOTIumbJMSniV2X5Z9xTxKe5HlXXZd2AdrHWlsqXYo6l7+4jMS0RHhv9tZ6jLb5kdo6t8XZx2e1vu67977DjBOaV4Vxc3TD/k/36/UuqbENvwJseNPZsPaXwKM8RjG4OLjgwcQHGp8zpzgMGDcnTp+ZnueX9VXdVmHs32NV9mlbdUmZ8soMyjnxgvcXYOq7U1WOLfN9GSRniMt1/tz1Z8XKBvrKidf8t0Zxk0x5ZSrlnPjso7P4695fmNVulsalUAtLPiec8pwBys/lXn47NxcHF9ybcA8P4h6IQxne5MTrr6yXtCSytpw493wSRSknvjX2FhquaijpWO863jg55GSe1//Nu9+IE2Dm6imWe7ixJm9Xe1vrhLRpM9PwZcCXWP3fakltNUeRPwA1EoENzYARPfI+tiA5scWvEiJZINA+vD38BD/8e/pf9G6oPdB+5vGZ2r6P3T/G9dHXtb6mm2s3laWCitsWF5do8hPUihUA8Ee/nAmv+jfur9jOnp2N4FHBiP06Flt7bVV0hQKAR1+qdufNTXnywOHNhmPxB4uxq/cuRbECgCIwA0Ab5zZY0HEB7O3sNV7br90LV7Ud11L8wClrpz47b37FCgC4Ne4WbG1sUb9SfcUvto3MBsOaSRsrlzw9WeP+V1NfqTzO7+eal1NDNX9pl//Md/fZXeBz6+qdmu8oJqKUQr5U1Qwv7UscLv53sca7r/kVKwBoLVaULFYSJYqVwIquK1CpVMEmlTKVIwOPKLZrvfkVtpGQ4yoXZuRrTcv/WJ1AYHrmdEQejESpSO1fUIvZFMOH9T9U2VexVEVs6bklz/9XL79WXYmmd8Peilice/I/mUwGzxri8KOxLccq4oxnTU/ETIlByJgQhI4PxeIPclYO2tVbc5d2ucqlK6vMjXDliyuY1W4WfvnwF8U+WxtbxXvZ2dph0QeL8G6td/GZx2daJ+jSB/fKBftiam9nj+plq6t8xtUoVwO3xua/ekTU5Cgc+iz/1WNKFtM8+ZhUmiZU9PXMufFwcshJtecNJWNWBr5srXlFKk0qlKyg8lmviaZiBYA8ixUAtBYrAPEutpujG55+9VTrMebOU2khkgTt96EAAOGvwhWJMOMw0CGiA/wEP5w9fRY9Gmj/htHfo7/avl7uvRTzTmnSo0EPlf+Tyjlx7mIFAJUYoZyfZ8/OxtVRVxE3NQ5bem5Bo8o5Q7MiJkZofX9ANSce+fZILOq4CLv77FZZRls5J25bqy3mvz8fpYuXxtVR6t3qN/bYqLZPF6NbjAYAjUvO51esAIDg0cGwtbGFayVXlZz4i+ZfSHr/lBma3yN3DvzAV3NRTwptcbZ62eoAxB4MxtKhTgedPvPkOfHUtuq/n3Lzz8zXOKwtv2IFoH31nPIlysPO1g6rfFahVDHLKtoHDMiZ/6JGovi3lHKXcq8gqbHYbHtY5O7+NmHCBHTp0iXPCd200VStSc9Kx95be7HswjK1L1aCnwDbubYqSxPK7wTtvbVXUVU+9/k5tKjeAjYyG62zcefl2INjsC9uj3ectXc/Ts9KR9DDIHjW8ETZEmVx+elltFjXAm85vYXg0cGKSuCSD5Zgcpv8l2rKj/LdyNQZqTgVcUqcjTc5WjGR1/aPt+OD/32A8iXF/2SxqbF49foV6v5UV+VcKdNTUKp4Ka0rauQnry5DfoF+eU4o59/eH37efmqV0n1996GXey+14/++9zfuxtzF8GbDdZpoSt7GnSE78dk+sdC1q/cu9G3UVzH5T14T6+iTfEjSi+QXKpOVafNOzXfw7+f/IjUjFYfDDuMtp7dQt2JdtFzXEv89/c+gbZX/3PR1V7V08dKInxaP1ZdWS+pCOqHVBKy4uELn97k59iYarWqEt54BwUqrjMn8gf2f7sfj+Mda318+p0Zu5nRnz5BxGNB8rXdi7uBK1BUM2DdAZX+FkhVwceRFlS9qERMjFDNMy/9vuzu649a4W8jIyoCtja3OsTg6KRrHw4/jw/ofqnwhz+1+7H3EvY5TzDHzzoZ3cD7yPG6OvYnopGjFUm65V1MoCOWeH/Li89r/1sKnvo/KylAZszIQmxqLKvZVIAgCopOj1eYdUI55/fb00zqHgDa5J1vMLb+7cYKfoLHHiqYJIWNSYhTXufjfxdgRskNSG5VnNs89YZs8DguCgJF/jiz0kEIptE2SqU3c1Dg4lHTArRe3cDfmLro36C7mFRrGuuuT8iTQHqs98hyWIlXSN0l4nPAYXbZ1yXc8/N6+e9WWapdCeWy+cjfkYrOBL9tOhkNJB9yOua3190dTbmFOcRgwTU6859YeLP53sdrwIk3DGOQ/w103dimW8r044iKaVWtW4Jz4yP0jKFeiHFrX1N67LS0zDUEPg/CO8zsoY1cGF59chOd6TzSv1hz/ffGfop15rRSmi99u/Ib+e8WCTdrMNJwIP4HQl6F4nPAYS/5dAgD4vffv8K7jDYeSDihuWxyxqbGIS41TWx0jdUYqShYrmeekxHnJKyf+5vg3avMmKJP3asn973ig3wF0b9Bd7fi/Qv9CWGwYhjYdqnWp2bzauPXaVsX/0f2f7kdPt56KWJzfSnX6Ih+S9Dz5uaT5QeQ9LFIyUnD43mE0q9YM/6vwPzRa1UinpZ0LQv5zy2/ONakcSzsianIUVl5ciS//yb94PrrFaLWlc6WQr5TZKhK4kDO6FjJ/Mb5HJUZh/GHNq5PI59TIzeKGhAA5EwzVqlULXbp0wZkzZ+DoqPtEjXl9ECWmJaLcAtUkVT627tugb1HCtgSme01XJLKCIODniz/DztZO61hISyYIAi49vYQaZf+/vfsOa+p8+wD+DSqKigMVQUVxoOIoo25EoSp1t2od2NIqWvcAW2vf1iq19mfraF3V2loHjlpnXVWcuAUHonVRB0qdIGoBERnn/SMmJCQBAknOSfL9XBeXJyfJOffBcOfJnWfURM0KNZX7X2W/wpA/h6BC6QpY0mNJgTOPqw6PydvtOq+DHx7E+kvr8VvMb9jz/h4cjj+MYM9g5RJCuuI8kXACLhVcsCBqgcbElIoPDUvPLFV2ZdS2XI82GVkZyMrJQvf13fOdPV/1A2iOkIPP9n+GUiVK4X9v/U+jq1N+S3oC8je8AZsH6Lx/1TurMLj5YNx6egu3n91GxM0IeFb3xJDtQ5SPURSIAM2G8piWY7Dnnz24/Ux9rWltb4Cdwzvj4O2DOmPRZW6Xufh0/6eFeqzqeb858g2mRU7L59EFU+3qn9+HhH9D/0UN+xqQyWRo91s7nPr3VKHP4ePig+2DtqPqnKo4/WvuN3uH6gLpe3ehR8MeBZ5f6g1lY+ZhIP9rnXVsltq8P2v6rMEHb3yAiBsRWHxmMab4TFF7c7uaeBXhF8Mx3Gu42ko+luJp+lNcenwJPi4+aj02/vrnL8w9ORdf+30N3zqaE3GpNhQB9ddc5e8r49nLZxrPAeTdgncG7kTr5a0xvtV4eDp5IiUjBRNaT9DZdROQr8ce8zAGfq5+GvMiKQrHQO7fxaxOs/Bpu0/VvtnUJTk9GYlpiTqXZ9V2jScTTmJR9CJ80vYTZXFJlWrXcG2C3gjKdxLS1P9LRdKLJAgQsOrCKlQsXVFtTghvZ2+cGyFfZlXxYUqVttn5i7KahyHkPW9xz6c6/DW/Lyrebfwufuv9GxzsHAr8QsPf1R+H49W/tb0Tcgfd1nXDlcQragWLZj81xcXRF2Ejs9E695KCtu7IUsrDgHhtYm3/H8J0AU9ePME3R79B2VJl8X/t/0/ZS0AQBCyMWoiypcri4zcLnoPB3AiCgOh70ahVoZZamzgjKwNDtg9B5TKVsbj74gL/flWHxxTUJj780WGsjl2NVRdWKdvEw7yGoWEVzTmIVOM8fvc46lSqg9knZqutogHktpEWnF6g/ACrb5s4YG0ATiac1Pm440OPw6e2fCLhHCEHk/dPRpmSZTDTf6bG35u2pTdVFTSXRPi74RjUbBBuP7uNm8k3se/WPjR3bK62gp+iQARo5raQNiH489qfahNwAtrbaL4rfXVO7p6fH9/+EaERoYV6rOp5px6aqveqhnkVpU3svcxb54Sd2vi5+mFDvw1wmueE2KXAG69HFe1qCJTY9Re6uXUr8Pz6tIklUbAIDAzEkSNH8OTJEzg6OmLGjBkYOnQojhw5glGjRiEzMxMTJkzAhAlFm3xHMRGon58f/Pz8NO7PyMrAqX9P4avDX2F5r+X5flAm3fbf3I+AtQGY1HYS5gXMU7tP1wu2WtlqeDz5cbHOm52TjV1xu3D3+V2cfyjvfq267NKr7FcoZVMq30a3NvdT7uOnMz9pnQDy+87f4zMf/ZbTy69yuuqdVWrFh7x0Vdb/+ucvhMeGY27AXLVujnl/388/fw57W3uNN0ltx/3t/G8YvnO41vMt67lM61jJD974AGv6rEGzJc1wOfGyzusAoOwdpHAj+YbO7s7axIyMUZso1aWCC+6G5nZpVF36FJBPpPgw9SEGNx+MdX1zJ3DNr9FwethpRNyMwPTI3AmE70+6D2d7ZwzYNAAbB6gMSfjnH6BB7jcp3dd11zl2XXUt88jISERGRuLrr7+WREPZ2HkYKDgXP057jJlHZ6JsqbKY1WmW3n+zJH9dt17eGv8k/4OzH59VK+YEbglUm7BNleJb/uK4/fQ2TiScwImEE2hWrZlyHLrCq+xXGsNyCmPD3xvw6/lfcei2+lJodSvVReSQSLVhj4Xhs8JHZ8M7v7H5ipng83qa/hTfHvsWNe1rIqRNiPJ1q61QLUwX8Pfjv9XmGtKV33W9bz745IHOFTzuTboHx3KOhZpUO+95tS0bmp+U/0uB/azc7u15j/f+1vfVejlUK1sNyenJ+HvM32hcNbcIVVCDVvV+RQ/GUwmn4PNbO+So1n7y5FFdxx3qORQr3pF3SZZaHgbEbxMrJsKcFjkNK3qvgFuVwr8/U669N/ai27pumNxuMmZ3ma12n67XZq0KtZAQmlCs82blZGF33G5lm3hah2moWzm3TVTUNvG9/+5hydklWtvEc7rMwaftCveFlcKLzBc65wpZ33e9steyNrpy5q64XVh7cS1+ePsH5TAUQPP3nfZFGuxK2hWqTbzs7DKM2j1K6/kWdF2AiXs1e/IEewXjt96/wW2RG24k39B5HYD6EqaA+hLbhfH36L/V5kRpVKURro27prx96+kttR7wtSrUwr///YugN4IQ3idcuT87J1vn0rrnR5zHlqtb1AopiolE+/7RF1sHbct9cHw8UCd3oupO4Z003rsV9GkTS6JgYWxSq5xbshwhR2ulecaRGZgeOV1tIrJZnWZhis8UyX8oyfsB9NaEW2rJXx+63qSSP0vOt4tgfl0Btfn++Pf4/ODnGs9XPf/v/X7HoGaDNJ6bI+SgxIwSGvsVb7rariHrqyyUsCmB7JxsbL26Nd/eIrM7z8Zkn8lq+7TNunxzwk21JJv+ZTqycrJQ3rY8nr18puymqEiaqlIyUjB462D41fHDpLaTcP3Jdbg5uKl9Uw0A7j+541rSNeSVPS0bj1Ifofb82hAEAbcn3oZLRZfcB6i+Zl++BEqrf1Ow8/pONK/eXGPG6BY1WuDMx2fU9llTfrKmaxWbtlz8MPUhasyrgSplqyArJwvPXj6DYzlH7PtgHzycPHQcSTp0dUvXV95eKAqeTp6Y//Z8nZNfFuV8qjFvGbAFfd37quWv/I67+sJqrYVsYbqAdRfXaUzQ6uXkhfMj5eOk7zy7g23XtuX7DV/e8ya9SMLmK5vz7YGSODkRgLzLMQD039Qfm69sxqBmg/B7v981Hr/p8ib8dOYnhPcJR4XSFZD2Kk3tm2pAPjy2y5ouGs8tXaI0Xk59ibF/jcWSM0swusVoLOmxRHl/VnISSlZRWY5W0LyeQ7cPIf5ZvNqystqu3ZpykzVdq9h0tYkVw5pV28SzO8/Gp+0+lXybuMPKDjh295jy9t2Qu+rtIz3oahM/nfJU51AUxeSl+vg68muEHQlT3tbWJtY1ZFzXB/kvfb/EzLdmar0GRe+1wrSJf3z7R405jyJuRKDruq5q+26Mv6E2zOjFFy+QLWSjvG15JKcnK5dJffTpIziWUx8W/l/GfwjcEogu9bpgYuuJOtvEDRY2wM2nN7Vez4OUB6gzvw5kMhnuhNxRKwiptYkzM4GS6r+vHdd3wKO6h8bKgv6u/jj0kXoxQ9I9LIyNyVkacoQcCIKAP6/9Cfdq7mhSrXAz94otMj4S/qv9lbeL2kgGgD3/7NFYlknRja70zNJ4lf1K4znnR5yHl7P+S68uilqEzVc3Y/ug7cpvTm8/vY16C+uhbqW6uDnhps43xtRXqVh9YbXa2LOvOnyFGf4z1FagAYARb47Asp7L1J7//OVzTD08FW1qtkHXBl0xcPNAPEh9APeq7ljbd63WCfbyrm2t+s1afsvRFceLzBeIfRgL2xK2KFuqLPpv6o9hXsMQ2lbeyL/7/C6yc7I1C1SDBwOvZ2vP20hWVfvH2kj4T/3bkjMfn4Gnk6fym1pryk/WdK1SpWhA//PkH5y9fxYDmg7QaLRIlWrDcGzLsVjcveirDDVe3BjXn1xX25c9LRt/P/5bbZ4QVUXJ/f9l/Afflb4IbROKIZ5DlPt7ru+J3f/sxoWRF/ItFp25dwatlrfSGkfehrLqnBQKO67vwJ4bexDWMQxbr27FgqgFqGxXGZ/7fI53GmufaFH1uC++eIFfzv2i7EZenPe//FxJvIIHKQ/Q1qUtvj32Lf765y/8NfgvONs7IzM7E+cfnMebNd5U7+Fy/z5Q83Xx4/vvgc+093rUNsxh7/t70dSxqbJnojXlJmu6VilTtIm3XduGptWaFnlSZFPLW2AsTk7YHbcbPX9Xn1z7ZPBJtHVpC5uvbSBA89ixo2ILnKRYm/mn52P79e34c+CfqFhGng9uJt9Eg0UN0LBKQ1wbey3fNvHKmJVqc5TN9J+JLzt8qTb0HIBGYRUAnr18hqmHpsLHxQdd6nfBwM0D8TD1IZpUa4K1fdZqnffq7P2zaPlrS+Vt1Tbxb71/Q7BXwasl6ivtVRouPrqI0iVLo3SJ0hiweQBGvjlSOYH1nWd3kCPkaLaJBw4ENm58Haju10P1udXxOE29V31h28RWU7DIr/sbUUHG7xmPxdGLcebjM1rHRevrzrM7+N/x/2FAkwHoVK8TAPl4557re6JhlYZqM78bq4FYGKrd2RTd1hTLaMU9icPn7T9XftNmCIplFxW9JgRBQMqrlHwnQxRFUBCwdi1Qrx5wU7MaraAoEOU1sfVEvFvmXcl1RTY25mIqDkVX2Ta12uBE8IkiTeyX17Kzy3D9yXXM6jRL2WgctWsUlp1TL8K+VfctHPxQ/7l9DCXvZKKAfNjip/s+xRDPIehSr4vBvpk9fvc4fFf6YlyrcVjUTT45cUpGCsrZljPI79xgbtwA3F4PV1izBvhA95LA2r4FtStph7Xea3Ex6iLzMFEhCYKAMX+Nwc9nf8a5Eefg7exd7GPefnob3534DoOaDoJ/XfkXhKf/PY1ev/dCk2pN1OaTE7NNXGNeDTxIfQAgt3dAjpCDX879gptPb+Jzn89RpazhVr9r8UsLnHtwTtlrQrJtYsWXeG5uQFyczocpCkR5TWo7Cb1sexlmSIiNjU2Bb4YlS5ZExYoVUaNGDXTp0gXffPMNypQp3lJlhsBqMpmbKrOrIDk92SDjGYtDtVvakSFH0KFOB9FikZR+/YCtW4FmzQCVSdG0qbegnsZkp4DKt6RWlJ+s6VrJ/MU9iUOjxfI5reLGxYk6ll9bwcLqXbwIeLzunbJlC9BX9yR9VxKvoOmSphr7Z/jNwFcdv7Kq3GRN10qWocKsCkh5lYK6leri1sSiL7taXLvidqHX770AACeCT6Cdi/FXADQL774LbN8uz8cXLuT7UG09j4GC28SFLpUHBwejfv36EAT5MmGOjo7o06cPOnbsiCpVqkAQBNjb28PV1RVPnjzBvHnzEBAQgJSUlMKegohe+zf0X0R8EIFrYzXnVzCltxu8jQ39NmDbwG0sVqh68Xo987IFz7B9IvhEgY8hIulpWKUh/h79Ny6MvCD6xINPPnuCL32/RPJnyaLGISmKPAwUmIubVGuCgPoBGvsLs1oNEYnr0aePEPFBBP4eU/yll4ujZ8OeWN93PbYP2s5ihSo92sSqE4zqo9AFi6CgINy5cwcjR45ETEwMHjx4gM2bN+PQoUO4e/cuQkJCkJaWhsWLF+Pu3buYN28eTp48iXnz5hV8cCJSY1fKDgH1A1DOVvsMyqY0sNlAvNv4XbHDkBY9krOzvTMWdyv6WHsiEk9Tx6aSmJDUwc4BM9+aicp22ieis0p6FCwA+bwVeRVl1RoiMi1Fm7gwy7AaW2DzQPRu1FvsMKRFjzZxDfsamNtlrt6nKHTB4ptvvkGLFi2wdOlSeHiov3mXKVMGM2fOhL29Pb744gvIZDKEhobC09MTJ07w20UisjB6JGcAGss7EhFRMelZsNA2rFkKXwoQEZk1PdvEk9pO0vsUhS5YnDt3Dp6enjrvL1u2LHr27ImzZ88q97Vr1w7nzp3TOyhjCAsLQ2RkpNhhEJEl0DM5axMZGYmwsDDDxGNGmIuJyCD0LFgA8qVfVV05c4V5mIioOPRsE2srHhfUJi70pJudO3dGTEwM7ty5g/Lly2vcn5qaitq1a8PFxQWxsbEAgF69eiEpKQmnTp0q1AUYCycYIiKDqlsXiI8HPvwQWL26UE9RnTRvc//N6Nekn3y/FeUna7pWIjKyVauAoUPl27dvA66uBT4lOT0ZVWbnzuLPyY+JiIqpdm0gIUGej1esKNRTVNvEOwbtQK9G8slMiz3pZs+ePfH06VOMGTMG0dHRagdLSUnB5MmT8ezZM7z99tsA5D0yjh49ii5duug6JBGReSpCD4ukyUmoXKYyvJy8OP6RiKi4itDDwsHOAdM7Tkcpm1JY33e9kQIjIrIiRWgTP/70MSqVqYQ3nd9EN7duBT6+0D0sXrx4gZEjR2LdunUAAAcHB7Ro0QJPnjzB9evXkZqaivbt2+PgwYN49eoVKlSogBIlSuDkyZNo0aJFoS/AGFhNJiKDsrcHUlOBSZMAPSYWzs7Jho1MfYloa8pP1nStRGRkc+cCkyfLt1NSAC29f3XJyslSWyHEmnKTNV0rEZlA2bJAero8H8+eXein6dMmLnQPi7Jly2LNmjX45Zdf4O/vDwDYt28fYmNjUadOHSxduhQHDx5EqVKlkJiYiAEDBmDfvn2iFyuIiAxKEIo8h0UJmxJax+4REZGeVHtY2Nnp9VQuZ0pEZAA5OfJiBWDUNrHeGXv48OEYPnw4ACApKQmVK1dGiRIl1B7j6uqK33//Xd9DExFJ36tX8gQNFGvSTSIiKgZFwaJ0aSBPO5SIiEzg5cvcbSO2iYtUYj5z5gyuX7+OxMRENGvWDF5eXqhataqhYyMikp4ijJsmIiIDM8BqTUREVAwmahPrVbCIjY3FqFGjEBUVpXGfh4cH/vrrLzg7OxssOCIiyVF0fQPYUCYiEgsLFkRE4jJRm7jQBYvHjx+jS5cuSEpKQs2aNdGzZ0/4+PggMTERR48exfbt29GxY0ccPnwYNWvWNFrARESiYg8LIiLxsWBBRCQuqfWw+OKLL5CUlISff/4ZI0aMULsvNDQUK1euxLBhw7B06VLMnDnT4IEWV1hYGPz8/ODn56fc5+DggKdPn4oXlIWpXLkykpOTxQ6DyLgMlJwjIyMRGRlZ/HjMjLZcTESkNwMULJiH/cQOhYjMmYnaxIVe1tTd3R3p6em4efOmxiSbAJCVlYX69eujVq1aOHHiRJEDNgZdS6RwaSfD4u+TrMKxY0CHDvLtffuALl2KdThr+ruxpmslIiN76y3g8GHAxwc4frxYh7Km3GRN10pERhYZCbxePRQHD8rzcjEUe1nTf//9F506ddJarACAkiVLlkxzfgAAIABJREFUolOnTrh8+XLRo9RTZGQkfH19MXr0aBw5csRk5yUiK6Y6I3KZMuLFIRHMw0QkCkUu1nNJU0vFXExEJmeiNnGhCxb169fH5s2b8d9//2m9//nz59i8eTPc3NwMFlxBbGxsUL58eZQuXRr16tUz2XmJyIplZORus2DBPExE4lDkYuZhAMzFRCQCE7WJC12w6NOnD1JSUjB16lRkZmaq3Xfjxg1MnjwZqamp6N69u95BBAcHo3r16mjevLna/qNHj8Ld3R1ubm5YtGiRxvN8fX2xZ88ehISEYO7cuXqfl4hIb6rJuXRp8eIwMOZhIjIrilxsQXkYYC4mIjNiojZxoQsWn332GZo3b47Fixejfv366NevHz7++GM0btwYjRo1wvLly9G8eXN8+eWXegcxdOhQ7N27V2P/xIkTsWzZMhw4cAA//fQTkpKSsGbNGoSGhuL+/fuQyWQA5JNnpqWl6X1ec7Rq1Sr4+vqKHQaR9VLt/mZBDWXmYSIyK48fy/+1oDwMMBcTkRkxUZu40KuE2NnZITo6Gl999RV+/fVXbNu2TXlf2bJlMW7cOEydOhW2trZ6B+Hr64v4+Hi1fc+fPwcAdHg9uV1AQACioqIQFBSEoKAgAMC2bdsQERGBrKwsjB49Wu/zEhHpbevW3G0LaigzDxORWUlMlP/755/ixmFgzMVEZDY2bcrdlkLBAgBKly6N2bNnY/bs2Xj48CHu3r2LmjVrokaNGsrKrqGcOXMGjRs3Vt5u0qQJTp8+jR49eij39enTB3369DHoeYmI8qVasMgzPM7SMA8TkSRlZeVuqy6rZ6GYi4lIknbtyt024upDehUsVDk5OcHJyUlt35YtW3Dv3j1MmDCh2IEZWlhYmHLbHNae/u6777B8+XI8ffoUXbt2xahRo9SGgkydOhUrVqyAr68vwsLC4O7uLmK0RFYib4Gidm29D1HQWtOWztxyMRFJkOrw4+rV9X4683CYcpt5mIiK5NUr9dvOznoforC5WCYYcDFmPz8/HDt2DNnZ2Xo/Nz4+Hr169cKlS5cAyLu/+fn5ISYmBgAwfvx4dO3aVa2aXFi61nSV8lrUmzdvRvv27VGxYkX8/PPP+OGHH5CQkIBVq1ZhxIgRmDBhAqZMmYIVK1Zg4cKFuHfvntghS/r3SWQQR48CHTvm3jbA611KfzfGzMOAtK6ViMyYaq/eBQuAYn5RJrXcJEabmIhILwcOAF265N42Ypu4yD0sdDFUEqxYsSIA+azItWvXxv79+zF9+nSDHLuwQkKACxeKfxxPT2D+fP2e895776nEEYIff/wR586dAyBfumrmzJkoU6YMpkyZgoULF+LcuXN48803ix8sEelWqpTYEZiUFPIwEVG+LGguIV2Yi4lIckzYJjZ4waIoc1kEBgbiyJEjePLkCVxcXDBjxgwMHToU8+fPx8iRI5GZmYkJEyagatWqRY4rLCxM725vFy4AR44U+ZTFsmPHDqxatQqnT59Geno6UlNTERsbCxsbG7i5uaGMylq3Xl5eOH36NAsWgqD+rQuRoRkwOUutS7Ip8jBQtFxMZoa5mExpyRJg5MgiPVVqeRiQbpuYzAzzMBlbERba0KWgXCyZISHGVNQhIWL1sEhLS0O9evXwyy+/wN/fH/b29qhbty6mTZsGGxsbjBo1Ck+fPoWdnR0AoGbNmti5cye8vb2LH2wxiNrNcNcuoFcvoGlT4O+/xYmBLF90NNC6de5tCxsSYmzWdK1Wq1w5+SSI588DXl5iR0OWSvWDmLMzcP9+MQ9nPbnJmq7Vam3fDrz7LuDhYZgPMkTanDoFtGuXe9uchoRYEn2HcRhKSkoKUlNT4ezsjJycHMyaNQv3799X/gfm5ORg+vTpmDx5MlatWgUAohcrRNerl/zfy5eB7GygRAlx4yHLZOGrghAVy507uSs2eHsbdcZwIqWICLEjIJKWd9+V/xsby54WZDwmbBPbmOxMIgsLC5Nctz9dnJycMGvWLAQFBcHDwwOvXr1C+/btIZPJIJPJ0KZNG5QqVQoeHh44c+YM9u3bJ3bI0hIVJXYEZKlUl9Lbvr1Yh4qMjFSbqd1amFMuJj3l5KjfzsgQJw6yfIpV00qUAJo3L/JhmIfJ4p09K3YEZKlU28S7dxfrUAXlYp1DQlavXq3XfBSCIOC7775DXFycxQwJIf2I+vvM+1rl/ysZg+qMyMeOAe3bF/uQ1pSHrOlardKdO4Cra+7tb74Bpk4VLRyyYO3aybsjd+4M7N9f7MNZU26ypmu1WmwTkylERABdu8q3T54E2rYt9iH1HhIydOjQYp+UiMiiKLq7A0BJjqgjUpN3TfavvmLBgozj9XKfzMNERCIxYZtY59GnTZtWpAMWZZUQIiKz8M47uducz4JIHf8myBSuXgVSU+Xbe/eKGwsRkbXq2zd3W3V4iBHoLFhY45g+siCcZIiM7eTJ3HHURAS8fCl2BGQN2D4lIpKWM2cMMiREF066SZZJYvOokAV6441iPZ2TvZHFWb1a7AiI9MI8TFaBc1iQsTVrVqynF3nSTUvCSTdNQ1KTbr58CZQuLU4sZLlUX2f37gE1ahjgkNaTh6zpWq3S228DeVet4v83GdrAgcDGjbm3DfAas6bcZE3XarXytokzMznfCxme6uvs4UOgenUDHFJ7frKaHhZkZdjDgoyNb/5E6jw8xI6ArI2Dg9gREEkf28RkbEZuE7NgQZaJyZmMjQULInV553QZMkSUMMjCqX6rxzxMVDC2icnYWLAgKgImZzI2NpSJ1OWddNPWVpw4yHowDxMVjG1iMjYWLCivIUOG4KuvvhI7DGl78EDsCMjSsaFMpG7hQvXbv/wiThxk2dLScreZh4kK9uiR2BGQpWPBwrr5+fnBwcEBr169Uu6TyWSQGXnJzrCwMJQqVQr29vZwcHBAnz59cODAAaOe06AOHhQ7ArI0T56o32ZDmUjd8eNiR0DWYNeu3O0SJcSLg8hcHD0qdgRkaRIT1W+zYGG94uPjER0dDUdHR+zYsaNIxxgyZAhWF2GpOZlMhsDAQKSkpODhw4fo3bs3hg8fjpycnCLFYXLjx4sdAVmanTvVb7NgQVSwjAyxIyBLxoIFUcGGDRM7ArI0qis1AYCNcUsKLFhIWHh4ODp37oygoCCNokNKSgr69u0LJycnTJkyBU/yfvv7Wn49MSZOnIjatWujevXqGDlyJGJjY5X3CYKgXFbG1tYWH330EZKSknD58mUDXBmRGco7Pt/IyZnIIsTFiR0BEZH14JK1ZAp528RG7vlvNS3usLAwREZGih2GXsLDwzFw4EAMGDAAERERSHzd/UYQBPz666949913cf78edy9exfjxo3TeRxdRYtWrVohNjYW169fR8WKFTF27Fitj3v58iWWL1+OcuXKoUmTJsW/MENjciZTGD3aoIeLjIxEWFiYQY9pDswxFxORRBXz/Z95mCwOJ9gkU/j0U4MerqBcLBMEy/+0J5PJoO0yde1XCNkbggsPLxT7/J5Onpjfdb5ezzl+/Di6dOmCx48fw97eHp6enhgyZAhCQkIwZMgQ3Lp1C0dfj0mLi4tDmzZtkJSUBJs83/oOGTIE/v7++Oijj/I9X0pKCpydnREfH4+qVasiLCwMs2bNQtmyZZGRkYGsrCxs27YNPXr00HmMgn6fRpORAZQpo7nf8l/aZEp5C38Gen2J9ncjAmu6VqukrTh+6RLQrJnpYyHLpfo6q1cPuHnTAIe0ntxkTddqldLSgPLlNffz/5wMycRtYrMfhL148WLcunULnp6e+PDDDw167AsPL+DInSMGPWZhrV69GgEBAbC3twcA9O/fH6tXr0ZISAgAwMPDQ/nYhg0bIjMzE1evXkXTpk3xxhtvICEhAQDw4sULbNq0Sfm8999/H4sXLwYArFq1Cps2bUJ0dDSysrKQnp6OS5cuwd/fHwAwcOBAhIeHQxAEnDt3Dn379sX8+fPRt29fk/0eCmX7drEjILJqxszDREQ6cWieGuZiwpYtYkdAZHBmXbCIiYlBREQEGjduDHd3d4Mf39PJU5TjpKenY+PGjcjJyYGzszMAICMjA8+fP8fFixcBABcu5Pb8uH79OkqVKqX8HSgeAwBDhw6Fv7+/xhtXQkICJk2ahJ07d8LLywvZ2dlwdnZWq2optmUyGVq0aIFu3bph69at0itYpKaKHQGR1TJ2HiYzZ+RxrWTlwsPFjkAymIsJAJCSInYERAYniYJFcHAwdu/eDUdHR1y6dEm5/+jRoxg5ciSysrIwYcIEjM+z8sPx48fh7++P0NBQBAcHY+XKlQaNS99hHIby559/omTJkoiNjYWtrS0AefFgwIABCA8Ph0wmQ0xMDNatWwd/f3/MmDEDXbt21RgOoqCta01iYiIEQYCTkxNSUlIwc+ZMZOiYzV0QBMTGxmLPnj2YM2eO4S7UUNjNjUxBJst9ra1fL24sRiDVPExmjgULMqa2bcWOwOCYi6lY2CYmU9u2zeinkERfuqFDh2Lv3r0a+ydOnIhly5bhwIED+Omnn5CUlIQ1a9YgNDQU9+/fxxtvvAEHBwfIZDJkW9AkM+Hh4QgODkatWrXg6OgIR0dHVK9eHePGjcO6deuQnZ2NESNGYMuWLfD29kbNmjWxcOFCncfTNummt7c3xowZg7feegsdOnRAs2bN4OLiovacP/74A/b29qhQoQLGjBmDYcOGoX///ka55mIxl6VWybypTgbUubNoYRgL8zARmRUpTgJuAMzFVCxsE5MpTJ2au92hg9FPJ4keFr6+voiPj1fb9/z5cwBAh9e/hICAAERFRSEoKAhBQUEAgKpVq2L//v2YNGlSvpNBmps9e/Zo3d+/f3+9Cwb5Vdi//fZbfPvtt8rbI0eOVG5Pnz4d06dP1+tcosnMFDsCsgaVKuVulyghXhxGwjxMRsEeFmRoFSsCz58DXbqIHYlRMBdTsbBNTKbg4JC7bYI2sSQKFtqcOXMGjRs3Vt5u0qQJTp8+rZaEbW1tMXPmTDHCIylhNZlMQfV1ZiUTvTEPE5HkKHKxleRhgLmY9MAhIWQKJm4TS7ZgYWiqa7v6+fnBz89PtFjIwN58U+wIyBqorllfjOQcGRmJSNVjWRnmYivDxjMZmmJSwevXi3wI5uEw5TbzsIVp3VrsCMgaHDyYu22CNrFMkMhizPHx8ejVq5dygqHnz5/Dz88PMTExAIDx48eja9euRermpmtNV65FbVii/T5Pn9Y+8Rb/b8mQVLu2p6RoX+e8SIeVTh4yZh4GpHWtZARvvw3s26e+79IloFkzceIhy3PvHlCrVu5tA+UTqeUmMdrEZCFOnADat9fcz/9zMiTVNvGLF4CdnYEOqz0/SbY/XcWKFQHIZ0WOj4/H/v370ZpVQ9KGSZhMzUq6IjMPmxmxc6G283PIHhlSVpbYEYiCudiMSDEPExmTCdrEkmh1BwYGol27doiLi4OLi4tyosj58+dj5MiR6Ny5M8aMGYOqVasW+RxhYWFW3f3PojE5k6kZIDlHRkaqdcsVmynyMMBcbDSLFgFVqwKbNokXAwsWZGwGnsRVankYYJvYrD17Bri7A76+gFgrtbBNTKZmgjaxZIaEGBOHhJiGaL9Pdn8jU1BtKGdkALa2Bjqs9eQha7pWk1N9fYr1O+7cWX1cKwCcOwd4e4sTD1mehASgdu3c2xY6JMSYrOlaTW7SJODHH+XbW7cCffqYPoajR4GOHTX38/+cDEm1zZGVZbCVQsxuSAhRoTEJk6lZ4LKmRMXGHhZEZM0SE3O3U1PFiYFtYjI1axkSYgrs/mbBmJzJ1CxwSIipMBdbMBYsyNgM/H7PPEwWh21iMjUDDNXjkBBwSIipiPb7ZPc3MgUjdbm3pjxkTddqclIYEuLvr778LwCcOgW0aSNKOGSB4uOBunVzb3NIiN6s6VpNLigIWLtWvh0eLr9taocPA2+9pbmf/+dkSCZuE1tNDwtz5efnBwcHB7x69Uq5b8iQIShdujTs7e3h6OiI999/H+fOnRMxSpExCRMRiY89LMjYSpbM3a5cWbw4iKSKbWKyQCxYSFh8fDyio6Ph6OiIHTt2KPfLZDJMmTIFKSkpiI+Ph7u7O0JCQkSMVGRMzmQKYnxTQtYnOxu4cUPsKIqGBQsyNtXheNOnixcHWb5798Sbh6I42CYmUwgMNOnpWLCQsPDwcHTu3BlBQUFYvXq11seULVsWw4cPx4kTJ5CSkmLiCCWCyZlMoUwZ+b9OTuLGQZZt8GDAzQ1YtkzsSPSnLReLtbQfWSbVAljZsuLFQZbt4kX5ajRNmgCZmYV/nhTao1KIgSyfnZ3835o1TXI6qylYmOMEQ+Hh4Rg4cCAGDBiAiIgIJKrMPqwY35OSkoKlS5fC09MT9vb2YoUqLm3J2Vp/F2Q8iteZgWZD5mRvpNXGjfJ/R40SN46iYEOZjE31NWaCid4sFfNwAcaMkRfHEhKAqKiiHcMAr88i0ZaHq1QxfRxk2UzcJi6p8x4LU6Q3pJAQ4MKF4p/c0xOYP1+vpxw/fhz37t1D7969YW9vjyZNmmDdunUICQmBIAiYO3cuFi9ejPT0dNja2uLQoUPFj9NcaUvO3t6mj4Msm+KbPQM1Qvz8/ODn54evv/7aIMczF9b44cCkGjcW79yKXCyTsXhBxmHgggXzMGml+jrTJ5e1bg2sWyffFisXa4vXw8P0cZBlM3Gb2GoKFkVy4QJw5Igop169ejUCAgKUvSb69++P1atXK+eqmDx5MmbMmIGsrCycOHECnTp1woEDB9CyZUtR4hWVanIuUULeBZmNZTI01Q9jRAsWyLsNz58vjR5dDRsCcXHiNkxVv3FRDAVhLiZDUn09GeibPTJjN24AX30lH0/fu7fhjlvU93kHh9ztChUME4u+2CYmUzBxm5gFi/x4eopynPT0dGzcuBE5OTlwdnYGAGRkZOD58+e4ePEiZCovjpIlS6Jjx45o06YNduzYwYIFP0ySsRi4+xuZsbt35T3wAKBiReCHH8SNB5BGQU0KMZBlU53Dgq8zevtt4NYtYMMG430o1+e4UmiPSiEGsnwmbhOzYJEfPYdxGMqff/6JkiVLIjY2Fra2tgDkc1YMGDAA4eHhytsAkJWVhaioKBw/fhwzZswQJV7RMTmTKRi4+xuZsUePcrePHhUvDlVSKBZIIQaybHy/J1W3bhnnuKqvLRYsiDSZuE3MrwolKDw8HMHBwahVqxYcHR3h6OiI6tWrY9y4cVi3bh2ysrIwe/Zs2Nvbo0qVKpg2bRpmzZqF1q1bix26OLR1EWX3NzI0fhgjbaTyepDC61PbNy7MxWRIHBJCplDUPCqFYgHbxGQKHBJCe/bs0bq/f//+6N+/PwBgzZo1pgxJ2qTwBkGWTwofCEkapNj4k8LrUwoxkGXjkBAyNfawINJk4vd7lqfJ/DE5kylwDgtSUM05jx+LF4cqKRQLpBADWTa+35MpcEgIUf5M3Ca2mpY315y2YOz+RqZg4PF6Ba05baksIhervkG/nmdIdFIoFnBICBmbgT+MMQ+TVhwSQpQ/E7eJrWZIiDW+IVkNKbxBkOUz8AfCgtactlQWkYtVP5CLtXRdXlIqWDAPk7EYeA4L5mEqEHtYEGkycZvYanpYkAVjciZT4JAQUpDiOHopFAukEANZNin+7ZHl4ZAQovxxWdPCO378uHLVjCtXruDEiRN6Pb9y5cqQ8Y/ZYCpXqiTOidn9jUyBy5pqVdw8bJak2CCUQrGAQ0LI2KT4tycRVpmLjYVDQojyZ+I2sVkXLNq3b4/27dtj+/btaNWqld7PT05ONkJURlbUqm9BunYFIiLk27t3A927F+55K1YAw4bJty9cMFw8+pDCGwRZPil8IJSg4uZhs6T6La9UetxI4fUphRjIsvH9XierzMWmwB4WRJqscZWQ4OBgVK9eHc2bN1fbf/ToUbi7u8PNzQ2LFi3S+fz169dj8ODBxg7TpEw+GVIxu79F5j2GKRUhOZvjZFPmFrPFxWvhQ0KYhzXpfE1IuGAR+fCh6DHo815gcXlCYswtXqCAmA08h4UUMRdrYptYD2wTS5LFxWuNq4QMHToUe/fu1dg/ceJELFu2DAcOHMBPP/2EpKQkrFmzBqGhobh//z4A4O7du6hYsSLKlStn6rCNymxe2FJLzoXs/mY2v18V5hazxcVr4UNCmIc16XxNSPFDk5QKFnoMCbG4PCEx5hYvUEDMVjCHBXOxJrN5HbNNbDLmFrPFxWuNQ0J8fX0RHx+vtu/58+cAgA4dOgAAAgICEBUVhaCgIAQFBSkft2LFCgQHB5ssVosVG5u7bejub/PnA9nZgJcX8NZbhTvuuXOA4o9l9GigbFndj/3hh4JjKEhyMrBypXy7a1egadOiHYcsl4V3d2ce1sONG7nbUnk9FPT6PH0aUIxpHzsWKFOmcMddtAh49Qrw9AQ6ddL9uFOngIsX5dvZ2YU7tja7dgHXrwMVKwLDhxf9OGSZrKC7O3OxBKgOcTZ0m/iHH+SP8/YG/P0Ld9yzZ4EjR+TbY8YAdna6Hzt3bsExFOTJE2DVKvl2t25AkyZFOw5ZLhO3iSVRsNDmzJkzaNy4sfJ2kyZNcPr0afTo0UPtcVyayUCePcvdLuqLT9fzpkyRN3jHjy98weLYMeDTT+XbH36Yf8Hi2LHc7aJOMJSUlHu+qlVZsCBNFl6w0IZ5WIfX32YCAEqUEC8OfRw8CEydKt8eNqzwBYsvvwRSUuRFjvwKFgcO5G6rFiz0zcVr1wJ//AHUrcuCBWmygoKFNszFJmbMNvFnn8lzZEhI4QsWR47ktlGHDs2/YHH6dO52UdvEjx/nnq96dRYsSJOp28SCRNy+fVto1qyZ8vb+/fuFQYMGKW8vXbpUmDp1apGODYA//OEPfyT7IxXGzMOCwFzMH/7wR7o/UsI2MX/4wx9r/dFGsj0sWrZsicmTJytvX758GV27di3SsQQu50NEpDdD5mGAuZiIqCjYJiYiayaR2cI0VaxYEYB8VuT4+Hjs378frVu3FjkqIiLrwTxMRCQ+5mIismaSKFgEBgaiXbt2iIuLg4uLC1a+nvxw/vz5GDlyJDp37owxY8agatWqeh23sEtAGVtCQgL8/f3RtGlT+Pn5Yf369QCAlJQUvPPOO6hduzbeffddpKamKp+zcOFCuLm5oUmTJjh+/Lhy/9WrV+Ht7Y169erhyy+/NGrc2dnZ8PLyQq9evcwi3rS0NHz00Udo2LAhmjRpgqioKEnH/Ouvv6Jdu3Z48803ERISAkBav2NtS6sZMr7MzEwMGzYMderUgZ+fHx4aYHUDbTFPnjwZ7u7u8Pb2RkhICNLT0yUVs1QYKw8DzMXFZU652NzyMMBcbOi8xjxcPGwTi/83p4055WHA/HIx8zDbxPkq0gA4M+Hp6SkcOXJEiI+PFxo1aiQkJiaKEseDBw+EmJgYQRAEITExUahbt67w33//Cd9//70wbtw44eXLl8LYsWOFOXPmCIIgCI8ePRIaNWok3LlzR4iMjBS8vLyUx+rWrZuwYcMGISkpSfDx8RHOnDljtLjnzZsnDB48WOjVq5cgCILk4/3kk0+EqVOnCunp6UJmZqbw7Nkzycb85MkTwdXVVUhNTRWys7OFbt26CXv37pVUvEePHhXOnz+vNo7WkPH98ccfQr9+/YS0tDRh1qxZwtixY40S8759+4Ts7GwhOztbGD58uLB8+XJJxWwNmIuLx5xysTnlYUFgLhYEw+c15mFpYh4uHnPKw4JgXrmYeZht4oJYbMHi2bNngqenp/L2+PHjhV27dokYUa6ePXsKBw8eFPr166dM2ufOnRPee+89QRAEYceOHcLEiROVj/f09BRSUlIEQRCEevXqKffPmzdPWLx4sVFiTEhIEDp16iQcOnRI6NmzpyAIgqTjFQRB8PDwEF68eKG2T6oxv3jxQqhTp45w7949ITU1VejYsaNw+vRpycWbd+IvQ8Y3adIkYdu2bYIgyN+sWrRoYZSYVW3atEkICgqSXMyWjLm4eMwtF5tTHhYE5mJBME5eYx6WFubh4jG3PCwI5pWLmYfZJi6IJIaEGIOuJaDEduPGDVy+fBmtWrVSi7Fx48aIjo4GAERFRcHd3V35nEaNGiEqKgo3btyAo6Ojcr8xryk0NBRz5syBjU3uS0TK8f777794+fIlRo8ejdatW+P7779Henq6ZGO2s7PD0qVL4erqCicnJ/j4+KB169aSjVfBkPFFR0ejyeulshwcHPDo0SNkZGQYLXZA3uVQ0Z0zOjraLGI2d8zFxWNOudjc8jDAXAyYPq8xD5se83DxmFMeBswvFzMPs01cEIstWEhRSkoKBg4ciB9//BHly5fXa6ZmmZZ1bvV5vj527doFR0dHeHl5qZ1DqvECwMuXLxEXF4d+/fohMjISly9fxsaNGyUbc2JiIkaPHo0rV64gPj4ep06dwq5duyQbb1GOrys+xX5B3sOrSMcuihkzZsDe3h79+/fXeT6pxUzGwVxsnHjNLQ8DzMWKbVPlNeZhUmAeZptYgXmYbeKCWGzBomXLlrh27Zry9uXLl9GmTRvR4snMzES/fv0QFBSEd955B4A8xqtXrwKQT2jSsmVLAEDr1q1x5coV5XOvXbuGli1bokGDBnj06JFy/5UrV4xyTSdPnsSOHTtQt25dBAYG4tChQwgKCpJsvADQoEEDNGrUCL169YKdnR0CAwOxd+9eycYcHR2NNm3aoEGDBqhSpQr69++PY8eOSTZeBUPEp5jZXPU5ycnJqF69OkqXLm2UuFetWoWIiAisXbtWuU/qMVsK5uKiM7dcbG55GGAuzvscY+Y15mHxMA8XnbnlYcD8cjHzMNvEBbHYgoWUloASBAHDhg1Ds2bNlDPfAvL/6BUrViA9PR0rVqxQ/lG1atUKERERuHv3LiIjI2FjYwN7e3sA8i5ff0BaAAAL1UlEQVRHGzZsQFJSErZt22aUa/rf//6HhIQE3L59Gxs2bMBbb72FNWvWSDZeBTc3N0RFRSEnJwe7d+9G586dJRuzr68vzp49i+TkZGRkZGDPnj0ICAiQbLwKhoyvdevWWLt2LdLS0vDLL78Y7U1l7969mDNnDnbs2IEyZcoo90s5ZkvCXFx05piLzSkPA8zFimMZO68xD4uLebjozDEPA+aVi5mH2SYukGGmwpCmyMhIoXHjxkL9+vWFBQsWiBbHsWPHBJlMJnh4eAienp6Cp6ensGfPHuG///4TevfuLbi4uAjvvPOOcnITQRCE+fPnC/Xr1xfc3d2Fo0ePKvdfvnxZ8PLyElxdXYXPP//c6LFHRkYqZ0SWerzXr18XWrduLXh4eAiffPKJkJqaKumYV65cKXTo0EFo0aKFMHXqVCE7O1tS8Q4aNEhwdnYWbG1thVq1agkrVqwwaHyvXr0Shg4dKri4uAgdO3YUHjx4YLCYS5UqJdSqVUv47bffhAYNGgi1a9dW/u2NHj1aUjFbA+bi4jOXXGxueVgQmIsNndeYh6WJebj4zCUPC4L55WLmYbaJ8yMTBA7+IyIiIiIiIiJpsdghIURERERERERkvliwICIiIiIiIiLJYcGCiIiIiIiIiCSHBQsiIiIiIiIikhwWLIiIiKzY48eP8ccff2D8+PHw8vJCpUqV0K5dO4wePRrR0dFih2d0v//+O27fvq28vWrVKtjY2GDhwoUiRkVEREQACxZERERW68aNG3jjjTcQGBiI/fv3o1GjRhg+fDjKlSuHdevWoX379pg5cyYsdUGxKVOm4P3330dKSopyn5eXF8LCwoy7pjwREREVSkmxAyAiIiLTu3//PgICApCZmYnff/8dAwcOVLs/ISEB/fr1w7Rp0+Dm5qZxvyV49OiRxj4PDw94eHiIEA0RERHlxR4WREREViYrKwsBAQG4c+cONm7cqLUY4eLigu3bt6NUqVKYO3euCFGajqX2ICEiIjJ3LFgQERFZmdjYWFy5cgVdu3ZFp06ddD7O2dkZX3zxBXr16oWXL18q99+6dQuBgYGoX78+HBwc4O/vjz/++EPj+a6urvD398e///6LwYMHo06dOqhRowb69++Pu3fvajw+NTUVkyZNgoeHBypUqICWLVtixowZyM7OVnucn58f6tati+PHj6Np06aoUqUKhg4dqrx/z5496NmzJxo0aIDy5cujefPm+Pjjj5GUlKQWW3h4OAD5MJC6desCyJ3DYsGCBWrnvH79OgYOHAhXV1dUqlQJ7du3x6JFizSuQRHbf//9hxEjRqBhw4aoVq0aevTogYsXL+r8XRMREZEmFiyIiIiszOnTpwEAPj4+BT52+vTpmDZtGsqUKQMAOHToEDw9PbFx40Y4OzsjKCgIjx49QmBgID799FO158pkMty7dw8+Pj44cOAAunfvjkaNGmHLli1o0aIFUlNTlY998OABvLy8MH/+fLx48QLBwcEoV64cwsLC0KFDB2RmZqodNzk5Gb1794abmxu6d+8Ob29vAMCMGTPQo0cPXL16Fb6+vnjvvffw6NEj/Pbbb2jbti1ycnIAAKGhocqhH6NGjUJoaKhG7ApHjx5F8+bNsWnTJpQvXx69e/fG2bNnMXHiRHTt2lWth4ZMJkNaWhp8fX3xxx9/wNfXF23atMHevXvRtm1b3Lp1q+D/ICIiIpITiIiIyKp88MEHgkwmE3bu3KnX8169eiU0bNhQsLOzEy5evKjcn5GRIfTo0UOwsbERoqOjlfvr1KkjyGQyYciQIUJmZqZy/6BBgwSZTCasXLlSuW/IkCGCTCYTfv31V7Vzzpw5U5DJZMKcOXOU+zp27CjIZDJhxIgRao999uyZUK5cOaFhw4Zq58vJyRG8vb0FmUwmHD58WLn/o48+EmQymRAbG6vct3LlSkEmkwkLFiwQBEEQUlNThbp16wrlypUTdu3apXzcgwcPhF69egkymUxYsmSJRmwBAQFCWlqacv/nn38uyGQyYfr06Tp/v0RERKSOPSyIiIisjGJoQr169TTu27p1K8LCwtR+vv76a8TGxmL37t34559/0KdPHzRv3lz5HFtbW4SGhkIQBI3lQGUyGaZNm4aSJXPn+e7ZsycA4M6dOwCA5ORkhIeHw8XFBcHBwWrPnzBhAsqUKaMxRAMABgwYoHY7JycHy5cvx/r169XOJ5PJ0Lt3bwBAYmJiwb8gFQcOHEB8fDzGjh2LHj16KPc7OTlh4sSJAKB1aMjnn3+OsmXL6rxmIiIiKhhXCSEiIrIyjRo1wqVLl3D9+nU0adJE7b5t27Zh3bp1Gs9xdXXFgwcPAAAvX75EWFiY2v3Z2dmwsbFBXFyc2v4SJUrA1dVVbZ+zszMAKJcTjYuLgyAIqFq1KmbMmKFx7mrVqiEhIQHp6emws7NT7lfMO6FQuXJlDBo0CDk5Obh27RouXbqEuLg4XLp0CQcPHlTGro+rV68CANq3b69xX8eOHVG+fHncunULOTk5sLHJ/R6ofv36+V4zERERFYwFCyIiIivTrl07bN68GTExMejTp4/afWvWrMGaNWuUtxcsWKCc3yEhIQGAvKixbds2jePKZDLEx8er7StfvrzafBAAlB/sFfNJKCbgjImJQUxMjNaYFcd2d3dX3q5atarG43bv3o3Q0FDcuHEDAODo6AgfHx+0aNECEREReq8IoojNwcFB476SJUuiVatWOHz4MJ4/f47KlSsrY6tUqVK+10xEREQF45AQIiIiK9OuXTsAwJkzZwp8rOoHfCcnJwDAunXrkJOTo/GTnZ2NR48e6R2P4rgff/yx1uMqjq0oVugSExODvn37IjMzE6tWrcI///yDhw8fYsuWLWjVqpXecQFAjRo1AMgn3tQmMTERTk5OymIFERERGQ4LFkRERFbGy8sLbm5uiIiIwM8//5zvYxU9AmQyGRo2bAgAWpcwffjwIT755BOt9xVEcdytW7dqLGGak5ODadOmYd68eRr35bVt2zZkZmZiyZIl+PDDD9WGZVy+fBkA1I6Rt+eHNo0bNwYg77mR16NHjxAXFwcvL68Cj0NERET6Y8GCiIjIypQqVQqHDx9G/fr1MXbsWPz6668aQxWysrIwd+5cTJs2DTKZDDY2Nujduzdq1aqFiIgInDp1Su3xwcHB+PHHH9XmmCgsJycn9O3bF0+ePMGSJUvUigpz5szBzJkzce/ePZQoUSLf4yh6Q1y4cEFt/7p165RDWFSXR7W1tQUApKWl6Txmz549UadOHURFRWHnzp3K/Q8fPsTYsWORkZGBLl26FPJKiYiISB8sWBAREVmhGjVq4PDhw6hbty5GjhyJypUro3v37pg0aRI6d+6MKlWq4LPPPkOlSpWwbNkyDB48GHZ2dli6dClsbGzg4+MDb29vjBo1CvXq1cPevXvx3nvvKVfj0Ne8efNQq1YtTJw4EXXq1MGYMWPQsmVLfPHFF3B1dcW3336r9nhtc1EEBQWhQoUKCAsLQ5cuXTBhwgS0atUKw4cPx3vvvQcASEpKUj6+Tp06AIApU6ZonewTAMqUKYOlS5fC1tYW77zzDpo2bYoPPvgArq6u2Lp1K0aPHq1cLSS/2IiIiEh/LFgQERFZqVq1auH8+fPYvn07Ro4ciWfPnmH58uVISkpCz549MX/+fNy4cQPDhw9XThrZo0cPxMTEYMCAAUhNTcXWrVvRrl07bNiwAatXr1Y7fmGGXCjUqVMHf//9NyZMmIBq1aph/fr1qFq1KhYtWoQTJ06o9dyQyWRaj12uXDkcOnQI48ePx61bt7B9+3a4uLjg5MmTWLFiBUqUKIGIiAjl4ydOnIi+ffvi8uXLWLx4MV68eKE17q5du+LChQvo378/MjIysG/fPvTo0QPLli3DTz/9pHHN+lw3ERER6SYT+DUAEREREREREUkMe1gQERERERERkeSwYEFEREREREREksOCBRERERERERFJDgsWRERERERERCQ5LFgQERERERERkeSwYEFEREREREREksOCBRERERERERFJzv8D/URrkPaHj5M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BDQAAAEVCAYAAAAfJrVOAAAABHNCSVQICAgIfAhkiAAAAAlwSFlzAAALEgAACxIB0t1+/AAAIABJREFUeJzsnXdck1cXx39hCigogggOUEDAgYDbioJaX62zrqpVW+1QW6sdtrZ1gHvUto66re1rHVXrqrOvA8RdFBSciAwHIkOQJQLJff+4JiEyZIXnSZ7z/XzySe59kuc5l5BfTs699xwZY4yBIAiCIAiCIAiCIAhChzAQ2gCCIAiCIAiCIAiCIIjyQgENgiAIgiAIgiAIgiB0DgpoEARBEARBEARBEAShc1BAgyAIgiAIgiAIgiAInYMCGgRBEARBEARBEARB6BwU0CAIgiAIgiAIgiAIQueggAZBEARBEARBEARBEDoHBTQIgiAIgiAIgiAIgtA5dDqgERsbiw8//BDDhg0T2hSCIAhJQjpMEAQhPKTFBEFIFZ0OaDRp0gSbNm0S2gyCIAjJQjpMEAQhPKTFBEFIFdEFNMaPHw87Ozu0atVKoz8kJAQeHh5wdXXFqlWrBLKOIAhC/yEdJgiCEB7SYoIgiNcjuoDGuHHjcOzYsSL9U6dOxfr163HixAmsXr0aKSkpAlhHEASh/5AOEwRBCA9pMUEQxOsRXUDD19cXderU0eh79uwZAKBr165wdHREr169cOnSJTx9+hQTJ07E1atXsWTJEiHMJQiC0DtIhwmCIISHtJggCOL1GAltQFkIDQ2Fu7u7qt28eXNcvHgRffv2xbp16wS0jCAIQhqQDhMEQQgPaTFBEIQmOhHQqCwymUxoEwiCIEqEMSa0CdUCaTFBEGKFdJggCEJ4KqLFottyUhzt2rXD7du3Ve0bN26gY8eO5ToHYwyMMQQEBKge6+KN7Cf7yX7h7ahK+3WFqtBhAHr7PurSjewn+6Vsf3Fj0CXIJ9af/0Wyn+wn+zX7KopOBDSsrKwA8KzOcXFxOH78ODp06FCucwQGBiI4OFgL1hEEQZSf4OBgBAYGCm1GmakKHQa4FsfFxVWxdQRBEOVH13QYIJ+YIAj9o7JaLLqAxsiRI9G5c2dERUWhUaNG+O233wAAy5cvx4QJE9CzZ0988sknsLGxKdd5AwMD4efnpwWLCYIgyo+fn59oHWlt6TDAtdjJyamKLSYIgig/YtZhgHxigiCkQWW1WHQ5NHbs2FFsf7du3XDr1q1Kn1/XBZzsFxayX1jI/uqBdLh0yH5hIfuFRdftB3RnDKTFpUP2CwvZLyxkvxoZq8yGFR1BJpNVal8OQRCEtpCSPklprARB6A5S0iYpjZUgCN2iovokui0n2oL2CxIEISZ0ce92VUBaTBCEWCAdJgiCEJ7KajGt0CAIghAQKemTlMZKEITuICVtktJYCYLQLWiFBkEQBEEQBEEQBEEQkoECGgRBEARBEARBEARB6BwU0CAIgiAIgiAIgiAIQueQTECDEiARBCEmKBkdQRCEsJAOEwRBCA8lBS0DlACJIAixIiV9ktJYCYLQHaSkTVIaK0EQugUlBSUIgiAIgiAIgiAIQjJQQIMgCIIgCIIgCIIgCJ2DAhoEQRAEQRAEQRAEQegcFNAgCIIgCIIgCIIgCELnoIAGQRAEQRAEQRAEQRA6BwU0CIIgCIIgCIIgCILQOSQT0KCa2wRBiInK1tzWVUiLCYIQC6TDBEEQwlNZLZYxCRSjpprbBEGIFSnpk5TGShCE7iAlbZLSWAmC0C0qqk+SWaFBEARBEARBEARBEIT+YCS0AZXhxYsX+O677/D8+XMMHDgQvXv3FtokgiAISUE6TBAEITykxQRBSBWdXqFx7tw5tGvXDmvXrsXevXuFNocgCEJykA4TBEEID2kxQRBSRXQBjfHjx8POzg6tWrXS6A8JCYGHhwdcXV2xatUqAEBkZCScnZ0BAM+fP692WwmCIPQR0mGCIAjhIS0mCIJ4PaILaIwbNw7Hjh0r0j916lSsX78eJ06cwOrVq5GSkgJPT0/ExMQAAMzNzavbVIIgCL2EdJggCEJ4SIsJgiBej+hyaPj6+iIuLk6j79mzZwCArl27AgB69eqFS5cuoWfPnpgxYwbOnTuHwYMHl3reefOAkyfVbZlMu4+r4xpisE8mAwwMAEND9X11PTYxAUxN1feFHxfXZ2xc9G9AEFpHLgdyc/ntxQt+b2ICNGwotGUloi0dBgA/P/VjqetnVT42MKh+DTY0BIyMyq7ByntDQxBE9cIYkJdXVIsbNwZq1BDauhLRlhbPmQMEBanbUtRMbdgqlE9saMh9XPKJCdFT2CdWanEV+MSiC2gUR2hoKNzd3VXt5s2b4+LFi+jbty+WLVtWpnPcugWcPq0tCwldwcRELeZmZkDNmkCtWqXfv9pXpw5Qty6/0SSInsEYkJUFJCUBKSlAZiZvl/U+KwvIydEU64KCotfp1w84eLD6x1cJqkKHAdJhgjvfhR1sC4uy66/y3tISsLYGbGyA2rUpSKJ3FBRwDU5KAtLTX6+7xfUV1uHc3OKvc+UK4ONTvWOrJFWhxTdvkhYTmgEPM7PX625x9+QT6zFKn/jJE67Hr9Pd4u5zctQB5JJ84oEDgf37K2WqTgQ0qoLExEA4OvLHVlZ+qF3bDwB/r5RU1WNtnVeMtioU6ptczm/Kx8X1KR8LVQI9L4/fsrKq5nw1anARt7Hh97a2gIMD0KCB5s3BQdSTQPqNXA48fcoFOSnp9fda3nscDCD45k0gMFCr1xErjo6BqsdKLdYl/RSLHa8+ZqxkvS2tTwjkcv4xq6qPmkym6VTb2AD16xevwzY2NCspGDk5Zdfh1FStOgrBL29YvRpo1Ehr1xErSUnkE2vD1tJ84tL0WGifuKqoUUPtDyt9YqX2kk8sEuRyrq9l0eEnT0oOBlcRwQCCr1+vtE8sY0yoj1HJxMXFoX///oiMjATAl9f5+fkhPDwcAPDZZ5+hd+/e6Nu3b5nOJ5PJIMJhShql813eQIjysVwO5OfzoF9eHr9X3gq3S3uck1N6kLGqf9fWrasp7A0bAi4uQLNm/Fa7dtVeTzLk5QHx8cC9e5q3uDguxsnJVfvLTSYrfQrD3Jx/U5d2a9AA6N795enEqU9VrcOAeMcqVSoaCCn8uKCgfLr76uPcXCA7u/SJd7m86sZsYlLUuXZ05Brs5sYf02qPCsAYd5Jf1eF794CEBK7F2dlVe00Tk9KX9pib8+nn0rS4Z0/A1lbU2kQ+sf5Tmk9cFj0u7BNXVI+VPnFJE/Da8okL31xcuA43awZYWVXt9SRDXh73fwtrcEwM70tM5CstxOYTN2wI+Pu/PF3F9EknVmhYvfyvDgkJQePGjXH8+HEEBASU6xyBgYHw8/ODX+EN3IRgyGR877WYkcvVoq4U9MxMIC2N+20pKfy+8C0pCXj0qHjhVz4nIqL469Wrp3aq3dwAT0++EtbWVrvj1BnkciAqCrh6FQgP5/d37wL371dMnA0N+R+3Xj3Azo7flI/r1ePTDJaWXJALi7OZGd+8WkmCg4MRHBxc6fNUF1WhwwBpsZiQydR7vo2NhbameBjjDverwY5nz4rqr1KTU1KAx4+5Hr+K0td7JS2BChMTzUBz8+Zch93dxfs3qnbS0tQ6HB4O3LjBneaMjIqdr1YtTe199b5OneIDFiYmlR6KrukwQD6xPqJrPnFhPU5LK94fTk3lccxHj4qf5C+LT6wMbri5Aa1bA97e5BOrUPrESh2+do23HzyonE9ckg7b2nKf+NWAhUh8YtGt0Bg5ciROnz6N1NRU1KtXD3PnzsW4ceNw+vRpTJw4Efn5+ZgyZQqmTJlS5nNSNJqoThjjW34fPSr9VpyzXRwNGnCH2tub37dpI+p8klVDbi4QGanpNEdE8CmE12FqCjRtCjRpwqdiS3KUra2rRIQrixj1SRs6DIhzrIT+kpfHAxvF6W9CgvpxWWYeTU2BVq00tbh1a96vtzDG/0BKDVbe4uPL9no7O8DZmSfeLC5orLw3M9PuOMqAWLWJfGJC12GMBz0Ka25lfOKGDdUa7O0NtG3L/WS9RukTF9bhiIiyf3k1bcpv9vYl67CO+8SiC2hoAxJvQozk5vJJrTt3eFC18H1qaumvdXEBevTgN39/vphAp0lOBoKDedr1s2d5xrLS1pkbGfGpUw8P7jAXvjk4iEKUy4qU9ElKYyV0A8b4LGJxOhwTU3z+MiVmZoCvL9fhnj0BLy+dkp6iyOVAWBjX4eBgIDSUT72Whq0tj+y4umrqcJMmfAZPR5CSNklprITukJsLREcX1eGoqNf7xK6umj5x3brVY7PWSErS9Ilv3SqbT9y8uVqDmzaVlE9MAQ2CECHJyeogbFgYv797t/jnymTckVaKua8vrxogatLSeIr1oCDg1Cng+vWSn2thwR1mLy8ejvf2Blq00JuMUlLSJymNldB98vOB27fVGhwWxheNZWYW/3xra+5MK7XY1VXkCUgVCj7LFxTEb6dPl75tpEkTtQYrb/b2Ih9k2ZCSNklprIR+kJTEtbewFkdHF/9cmYxLk1KHu3TRAZ/46VO1TxwUVDafuLAOt2ihN8sFKaBRCjKZDAEBAbRfkNBpMjL4Frlz54CTJ3nQtrh9icbGQMeOQK9ewJAhfBGDKIiP52WZ9u0Dzpwpfo+fqSnQqRPQvr1aqF1c9DJLn3K/4Jw5cyTjXJIWE7qOQsFXboSGcr/z5EneLo5GjbhD3b8/0Lu3SEoa5uVxw/ftAw4c4EniiqNJE/5LQLmuu3VrvcxcTTrsJ7Q5BFEhMjJ4kKOwT/ziRdHnGRtzt1LpExeqeCwscXFqn/js2eJ94ho1ivrEzs7kExeDZAIaEhgmITFyc4Hz57mQnzgBXL5cvB42b85FfOhQvge8pMm0fHk+Up+n4unzp8iX5yNfkY8CRQHy5fy+QFEAIwMj1DKthVomtWBpaolaprVgYWwBWUknjY0Ftm3jgh0WVvS4Mvri789vHTvqzcqLsiIlfZLSWAnpEBvLdVh5S04u+hxzc+Ctt7gO9+1b8m4Mxhgy8zKRkpOC7LxslQ4X1mI5k8PC2EKlwUo9NjYsIWtpXh5w5Aiwezdw+DDPqPoqjRqpddjfH6qanhJBStokpbES0uH5c7VPfPJkyT5xixZqn7hly2r2iWNi1D7xyypFGpiYaPrEHTqQT1zW11FAgyD0g/R0vmLt5Eng+HG+VFoDk0w4et9D14H34OQTjcd50bj39B4eZDxASk4K0nPTK3Rdc2NzNLRsqLo1Ma6HbpdT4H3sGmpfLEawHR2Bt9/m3v0bb4hk2lI4pKRPUhorIU0UCr5aWBloDg5+JZexTAFT24fo3C8aPj3uwdA2GtFp0YhJi0FSdhJSclKQJ88r93VlkMGupp2GFvskGcL31D04HT4Ho9Q0zRcYG/PlIwMH8gQgzs56sXWkokhJm6Q0VkK6pKdz/VVqcXE+sZPPPfgOjIajdzQS8+4h+mk0HmY8rFKf2NnYDl1Dk+H1z1XUvni16AucnNQ+cefO5BNTQKNkSLwJKaFgCkQ/jcaRsHDsv3gV4YnhyDC7BtQqYWlxVcCALveBcVeBYTeAWq/44zENLHC3W0vkD+gLJ79BcLf1gJGByGuUVRNS0icpjZUgnuU+w6X4q9gVchVBt8MR9yIcijp3AKNi1kVXEXVzgFGRwPtXAZ/HmseyTWSIaNMQKb26oObb78DTtQvqmut69ryqQUraJKWxEoSCKXA39S6OhF/F/ovhCE8MR6ZZhNZ9Yt/7wLhwYNhNoOYrPvG9hhaI7tYK+QP6okm3QXCzdSef+CUU0CgFEm9Cn8mX5yPscRhC4kMQcj8EZ++fLVtkOacu8NQFNQsc4eliize8bOFoawNrM2uYGpnC2MAYRgZGMDbk90YGRsiX5yMzLxOZLzKRmZeJgsQENNlzCj5Hr8L+SbbG6Z9YAFs9gd+9gOt2mpeuaVITvo194e/kD/8m/vCu7w1DA/3bE1gWpKRPUhorIT0eZz5GSHwIztw/g5D4EEQmRb7+RXIjIL0JZGnOcLKxR4eWtvB2t4GtuQ1qmdZS6XBhLZZBhuz8bJUOZ+ZmoPa5K2i59ww8/70PY7nmZ+xkE+A3b2CfO5Bjonl5DxsP+Dfxh7+TP/yc/GBjruslsyqGlLRJSmMlpEe+PB9XHl/hPnF8CM49OFc+n1juiNbO9fCGtw0a25TPJ85PeIime4PQ5tg11C/GJ/6jNfeJb9TTvHQtk1rwdXzpEzv5w6u+F/nE5X2dVAIalACJ0CceZjzEoahDOBh1EMFxwcjJzyn2eYYyQ7jbuMPb3hseNh5wruOCzHhnHN/ljAM7a2skUDI2BgYPBqZN43W9SyUsDFi5Etixg+/PVmJkBEW/vngytA/Cverj1rNo3Eq5hauJVxGZFFniUmorUyt0c+qmEvNWdq1gINOdMlMVgZLR+QltDkFUinx5Ps7cP4ODUQdx5O4RRKVGlfjcumZ14W3vDU87T7hau8LW0Bnhp1zw16+NcOeW5sycqyvwySfARx+9Jjt/VhawZQuwalXR9dRNmuD5u+/gdt8OiKjxDLdSbuF60nWEPQ7D46zHxZ8PQKt6rVQBjm6O3VDHrE5Z/hQ6C+mwn9DmEESlefDsgconPh1/ulSf2MPWA171vVQ+cUa8M/73pzP+3lVbw501MVH7xG3avMaAy5e5T7xzZ1GfuH8/7hO3tsOtZ9G4mXKT+8RPIpGvyC/2dLVr1EZXx67wd/JH9ybd0bJeS/KJX4NkAhoSGCahxyiYAlcSruBg1EEcjDqIq4nF7MMD4GjliK6OXfFGozfgY++DlvVawszYrNjnpqYCf/wBbNjAS1wXplcvYMYMoGvXV150/jwwdy7wzz+a/a1aAePHA+++C9jaFnu9PHkebiXfwpXHV3D2/lmcij2F+GfxxT63rllddHPqhrdc3sJA94F6PWsoJX2S0lgJ/SQ1JxVHo4/iYNRBHIs+howXRcucmhqaomPDjvB19EV7h/bwqu+FhpYNi00UxxhPcL9hA8/ZWTjIbGMDfP45MHkyYGVV6EUZGcAvvwA//cSFXImZGTB8ODBuHK/fbVC8A/wk6wnCE8Nx6eElBMcH48KDC3ghL7oNRgYZvO290bNpTwxyG4QODTvorVMtJW2S0lgJ/UTBFLiccBkHow7iUNShEn1ip9pO6OrYFZ0bdi6TT7xlC9fiV+PDvXsD33/PZVWDs2e5T3z8uGa/pyf3iUeNKtUnvpl8E2GPw3Dm/hmcij2F+8/uF/vcumZ14efkh7dc38JAt4F6vVWQVmiUAok3oYtk52XjRMwJHIw6iMN3DyMxq+h+v/o16+Mt17fQ3ak7fB190diqcbmvwxgve7V+PfDnn0BBgfpYly48sPGfGqchmzcXOHVKfdDQkCcymjKFP7ECCeVi02IRFBfEb7FBeJT5qMhzDGWG6ObUDUM8hmCQ+yA41HIo93XEjJT0SUpjJfQDxhhup9xWBZPPPzgPBdNMnW8gM0CXxl3Qq2kvdHPqhnYO7WBqZFruaymDzGvWAHfvqvstLXlQ44v302CzfSWwfDnPeKfEyQn49FPuQFtbl/u6z/Of48LDCyodvvToEgoUBUWe16BWA7zt8TYGuw+Gr6OvXu35lpI2SWmshP6QnZeN4zHHuU8cdRhPsp8UeY59TXu85foW/J38K+UTnz3LfeKdOzV9Yl9fYMb3DL1MgrlPHBysPmhoyMunfPYZT3hfTp+YMYbY9FgExQap/OKEzIQizzOUGcLPyU/lE9vXsi/3GMUMBTRKgcSb0BVeFLzA0eij2BqxFYeiDhU7a+Zd3xv93fqjn2s/tHFoU6UzZvfvAz/8AGzaBOTmMvTASczCPHRDiPpJpqbAhx8C33wDNC7/l0VJMMZw9+ldlZifjD2JlJwUjefIIEOnRp0w2H0whrcYjkZWjars+kIhJX2S0lgJ3Sb6aTS2RWzDtshtuPv0bpHjVqZW6OPaB/1c+6GPax9Ym5U/kFAScjmwZw+wYAEQEQFYIxVf4Gd8hlWwQqEVIZ6ewMyZfF20YdXtt87Oy8a5B+dwKvYUTsWewuWEy2DQ/NzamNtgoNtADG0+FD2b9tT54IaUtElKYyV0mxcFL3Dk7hFsjdyKw1GHi/WJfex90L9Zf/Rr1g8+9j5V6hPHx6t94hcvGN7EcczCPPjirPpJpqZ8f+A33/Dy11VEYZ/4VNwpnIw5idTnqRrPkUGGzo06Y7AH94kbWjassusLBQU0SoHEmxAzCqbA+QfnsTViK3bd2IW0XM3yejWMaqBHkx7o16wf+jXrp33BYgxpf/6DZ9Pmwinhgqo7B2b4u/4ENNv4NXz6aX+VhFwhx9n7Z7Hn1h7svbW3yOoNGWTo3qQ7xrYei8Eeg1HTpKbWbdIGUtInKY2V0D1SclKw8/pObI3ciosPLxY57mLtgv7N+qN/s/7o0rgLjA2NtWoPS07BvUnLYL9vNSwUWar+cJkP7o6YhX4bBsC8pva3gDzOfIz9t/dj7+29CIoNgpzJNY7bWdjhXc93MdZzLFrXb611e7SBlLRJSmMldA8FU+Dc/XPYGsl94lcTetYwqoGeTXuinyv3iRtYNtCuQYzh6Y5jyJw2B46PL6m6c2CGAw6T4LFpGrz6aH+VRIGiQOUT77u1r1ifuEfTHhjrORZve7wtOZ+4zAGNrKws1KwprT8OQWiTqNQobLm2BdsityEuPU7jWE2TmhjsMRhDPIagR5MesDApLTNcFRIWxjMgBQWpuvJMLLBO9gkWvPgKSeDlSkaPBhYtAhpWUzBYwRQIfRSKvbf3Ys/NPbiXdk/juLmxOQZ7DMZYz7Ho3qS7TmWHlpI+SWmshG7wouAFDtw5gK0RW3E0+miRrRY+9j4Y0WIEBrgNgJuNW/UY9fw5sGIFF9kM9YqMm5Yd8HXGLBzBWwBkaNQIWLIEGDGiQjv+KkRqTioORh3Enlt78L97/yuS6NnTzhNjPcdiVKtROrUUWkraJKWxErrDnZQ72BKxBdsithXJr1bLpBaGNB+Cwe6D0aNpD5gbm1ePUVeucJ+40NaSPGMLrDH4FAtffIVk8HIlY8cCCxcCDbQcW1GiYAr8++hf7L21F3tu7UFMWozGcQtjC+4Ttx4Lfyd/SfjEZQ5oWFhYYNCgQRgzZgx69eoFgxKSTYkREm9CLDzPf449t/ZgY9hGhMSHaBwzlBmit0tvjPYcjQFuA6pPsAHg0SPgu+/4Bm4ltWrxvYBffIEMExssXAj8/LM6gbO5OTB9Otd682o0lTGG8MRw/BHxB7ZHbkdSdpLGcYdaDhjtORpjPceiRb0W1WdYBZGSPklprIS4uZl8ExvDNmLLtS14+vypxrHGVo0x2nM03m31LprbNq8+oxgDtm/nWvzggbr/jTeA2bOBN99E8GkZPv8cuHZNfbhTJx7/aNeu+kwFgIwXGdhzcw+2RGxBcFywxjEDmQF6OffCWM+xGOg+sHq/zyqAlLRJSmMlxM3z/Of46+Zf2Bi2EWfun9E4ZmRgxH3iVqPR361/9WrIw4fAt98C27ap+2rV4jnjPv8cz4y5T7x8uaZP/O233Cc2Kz7vqFZgjCHscZjKJ07OSdY43qBWA+4Ttx5bvd9nFUTrAY3u3bsjJCQECoUCdnZ2GDlyJMaMGQNvb+9yX7S6IfEmhCbiSQQ2hW3CHxF/FFk+16FBB4z2HI3hLYajnkW9Es6gJeRyYPVqvg87M5P3GRnxmoGzZvE0+4WIieHbBPfsUfcJMUuoJF+ej//d+x+2RGzBgdsHiuyv9LH3wVjPsRjTekyV7nGvSqSkT1IaKyE+svOysevGLmwK34TzD85rHLMytcLwFsMx2nM0ujTuUv3VPO7cASZN0lgdhxYtgKVLgT59NMRVLgd++40nbE4qFM+t7lnCwsSnx2Nb5Db899p/i5SvrWVSC0ObD8V47/F4o9EbxVZ7ERopaZOUxkqIk2uJ17AxbCO2RmzFsxfPNI51bNgRo1txn9jWovgKIVqjoIBXkJo1i5fFBgBjY550eeZMoK5mdZF794Cvvwb27VP3NW7MZXv4cGF84n/u/YMt17bg7zt/F/GJ29i3wdjWYzHGc4xoS3JXSw6Nhw8fYseOHdi6dSsiIyMBAC1atMCYMWPw7rvvooEQ36JlgGpuE0KQ+SITO2/sxMawjfj30b8ax2zNbfGe13v4wPsDuNu4C2PglSvAhAn8XsngwcDixYCra6kvDQ5GsbOEy5cD7dtrx9zXkZ6bjr9u/oUt17YUifTXMKqBd1q8g0ltJ6F9g/aicKgrW3NbFyEtJoTgSsIVbArfhO2R24uUWe3epDs+8vkIg9wHoYZRjeo3LjeXa+6iReqpPjs7YP584P33eYC5BDIyeOJQMcwSKmGMITQhFFuubcGO6zuKrH5pWa8lJrWdhNGeo2Fpaln9Br4C6bCf0OYQEiHzRSZ2XN+BTWGbEJoQqnHM1twW73u9jw+8P6i+rX2vcvky94nDwtR9Q4dyfXZ2LvWlQUHcJ46IUPd17sy1ubpXzilJz03H7hu7sSViC87eP6txzMzIDCNajsDEthPRzqGdXvjEFU4Kev36dWzduhW7du1CXFwcDAwM4OfnhzFjxmDYsGEwr8416K+BotFEdaF05jaGbcSf1/9EVp46kZsMMrzp/CY+8vkIA9wGwMTQRBgjMzN59HnVKkDxsvxg06bA2rVAr15lPk1Js4RjxnD9dxCwumpMWgy2RmzFHxF/IPpptMYx7/remNR2Eka2GimKpElS0icpjZUQlme5z7A9cjs2hm1EeGK4xrH6NetjnNc4fOD9AZytS3dUtcqpU3xVRtTLFQ0yGW8vXAhYWZX5NPfu8ZVze/eq+xo14rOE77xT/bOESvLkeTh69yi2RGzBwTsHka/IVx2zMLbAu57vYlLbSfCq7yWMgYWQkjZJaayEsDDG8O+jf1U+cXZ+tuqYDDL0cu6Fj3w+Qn+3/sL5xBkZfPXF6tVqn9jFhdfPfvPNMp9GLgc2b+Y+cXKhXR9jx3Kf2F7AlEL3nt5T+cSv5qDzsffBD4SEAAAgAElEQVThPnHLkdWXr68UBK1ysnfvXnz11VeIj+dJXGrWrIl33nkHM2bMgJOTU2VPX2lIvAltk52Xja0RW7HuyjpcTbyqcaxBrQYY7z0e473Hw6m2kzAGKtm3j+fFePQyO7KxMfeEZ8yo8HReRgaK5NeoXRtYuZInDxUy8MsYQ1BcENZeXov9t/drJPyzNLXE+17vY3K7yXCtW/qKFG0iJX2S0lgJYQh7HIY1oWuw4/oO5OTnqPoNZAbo49IHH/l8hLdc39J6hZJSSU4GvvpKM2dR69bA+vVAhw4VPm1QEPDFF5or5/r356cV0pkGgKTsJGwO34z1V9YXSYLdsWFHTGk/BUOaDxHsR42UtElKYyWEISsvi/vEl9fh2pNrGscaWjbEeO/xGOc1TlifmDEeBZ4yBUhI4H3Gxjw53PffV9gnfvZMvXIu/2UMt04dPoc4apSwPrGCKXAq9hTWXV6H/bf3a1SssjS1xDivcZjcfjJcrF0Es7HaAxq3bt3C9u3bsXv3bkS9nF1o27Ythg4ditDQUOzfvx+WlpbYs2eP1pa0xcbGYsGCBXj27Bl2795d4vNIvAltEZceh1/+/QWbwjZp7AM0lBmiX7N++NDnQ/R26Q0jg5KXDVcLiYl8D2DhKTxfX2DdOqB51SQJionhewkLX2LgQO5M29lVySUqxePMx9gUtgkbwjbgYcZDVb8MMrzl+hamdJiCN5u+We1L73Rdn8qqw4Duj5UQJwWKAuy7tQ8rLq3AuQfnNI45WjniA+8PMM57nPZLXr8OxoAdO7gDnZrK+8zNgblzgalTS91eUlaKmyW0tubbwoXIc/QqCqbAP9H/YO3ltTh89zAUTKE6Zl/THpPaTsKEthOqPZ+UPmgT+cSE0MSmxWLVv6uwOXxzEZ+4v1t/fOjNfWLBq248fsxzxe3fr+7r2pX7xB4eVXKJ6GjuExe+xNtv80vUq+Z0ecWRkJnAfeIrGzRKwMogQ99mfTGl/RT0bNpTZ3zicgU07t+/jz///BPbt29HxMuNQg0aNMDo0aPx3nvvwd1dnQsgIiIC7dq1g7e3Ny5eLFrPvSoZNmwYiTdRrVxLvIal55di5/WdGhHORpaN8HGbjzHeezwcagm456IwBw4AH3ygdqDr1AGWLeP7s7VQrejAAb4N8ckT3q5bl6/cGz68yi9VIQoUBTgcdRirQ1fjeMxxjWMeNh74rP1nGNN6TLVtR9EXfXqdDgP6M1ZCHOTk5+D3q7/jxws/apStUzrPE9pMwJtN3xTeeQaAtDTg44+Bv/5S9/XvzyMNjRtX+eVSU/livB071H1DhvCdhbbVnGevJO4/u4/1V9Zj45WNGpn5TQxNMLLlSEztMBXe9tWTeF6ftIl8YqK6CX8cjh/O/4BdN3Zp+MSNrRrjYx/uE4umjPO+fcCHHwJPX+b3sbYGfvwReO89rUR89+0DJk5Ub822seE6PHRolV+qQhQoCnAo6hBWh67GiZgTGsea2zbnPrHnmGrbjlJhfWJlpEuXLszAwIDJZDJmYWHBxowZw44fP84UCkWJr2ndujWrXbv2a889btw4Vq9ePdayZUuN/tOnTzN3d3fm4uLCVq5cWeLrhw4dWur5yzFMgigRhULBTsWcYv/54z8MgdC4+f3ux/be3MsK5AVCm6kmJ4exSZMY4/OC/DZ8OGNPnmj90snJjI0YUfTSyclav3S5uJF0g008NJGZLzDXeD+tFlmxr/75isU8jdG6DWLRJ23rMGPiGSuh26Rkp7C5wXOZzVIbjc+t9RJr9u2Jb9n99PtCm6hJSAhjjRqpxbBePcZ27WKsFP+pqvjrL8ZsbNSXtrVlbM8erV+2XDzPf85+C/+Nea3zKvLd2mVzF7br+i6WL8/Xqg1i0ibyiQldQKFQsBP3TrBef/Qq8rn1/92f7b+1X1w+cXY2YxMmaDqmI0YwlpSk9UsnJTE2bFjRS6ekaP3S5eL6k+tswsEJzGy+mcb7WXtxbTbtf9NYbFqs1m2oqD6V+VUymYz5+/uz33//nWVlZZXpNUuXLmXbtm177fNCQkJYWFhYEfH28vJip0+fZnFxcczNzY0lJyezLVu2sM8//5w9evRI9TwSb0KbFMgL2O4bu1m7De00PuAGcwzYiL9GsCsJV4Q2sSgREYy1aKFWTisrxnbsqHYzdu3SdKbr1WPs0KFqN+O1PM15yn449wNz/NlR4z2WBcrY4J2D2YUHF7R2bbHok7Z1mDHxjJXQTeLT49nUo1OLBCCdljuxXy79wrLzsoU2UZP8fMZmzWLMwEAtggMGVHtk98kTxoYM0XSmR41iLD29Ws14LQqFgoXEhbChu4YygzkGGu9xo58asZ/O/8QycjO0cm0xaRP5xISYKZAXsF3Xd7E269sU8YlH/jWShT8OF9rEoly9ypiHh1oAa9fmDmo1s3MnY3Xrqs2oX5+xI0eq3YzXkpqTypaeXcoa/9y4yHs8ZOcQdunhJa1dW+sBjfj4+BKP5edXPnIeGxurId7p6enMy8tL1f7ss8/YoVd+CaWmprIJEyYwFxcXtnjx4hLPTeJNVITn+c/ZutB1zGWli8YHusb8GuzTw5+ye0/vCW1iURQKxlatYszUVK2YnTszFhsrmEmJiYy9/bamM/3VV4y9eCGYSSVSIC9g+27tY36/+xU7U7j/1n4mV8ir9Jpi0idt6jBj4horoTtEJEaw0XtHM8M5hhqfSa91XmxH5A6tz95XiNhYxjp1UotejRqMrV5dLasyikOhYGz7dsbq1FGb5OzMWGioIOa8lvj0eDb9+HRmvcS6yOq56cens4fPHlbp9cSmTeQTE2IjJy+HrQ1dy5xXOGt8Js3mm7HJRyZXy4rWcqNQMLZihaZP3KULY6X8ptU2jx8zNnCgpk/89dfi9Inz5flsz809rNtv3Yr4xL6bfdmB2wdE4xOXK4dGVlYWFi1aBBcXF4wbN07V36RJE0yZMgWffPIJTE1Ny7/vBUBcXBz69++PyMhIAMCJEyfw66+/YsfLDaDr1q3Do0ePMG/evHKfW1lzWwnV3iZKI+15GtZeXouVl1biSfYTVb+1mTUmt5+Mye0mw9ZCJJuQC5OSAowfDxw8yNsGBrw868yZVZJsrjIwBmzfzisSZmbyPm9v3lco9Y6oiHgSgZ8v/oxtEds0yg02q9sMX3b8EmNbj4WZcfmzYCtrbSupaM1tbaBNHQZIi4mywxhDSHwIlpxbgqPRRzWO9WjSA9PfmC5IwrIy8eefPJFQRgZvt2zJk1m0bCmsXeC58D74ADj68k9qZATMm8eT1xmKINXIq+Tk52BrxFb8eOFHRKVGqfqNDYwxstVIfNXpK3jaeZb7vGLWYYB8YkI8pD1Pw5rQNVj570okZSep+q3NrPFZ+88wuf1k2JjbCGhhCSQnA+PGAYcP87aBARAQwCuYiMAn3rqV5yXNyuJ9Pj7cJ3ZzE9S0ErmWeA0/X/wZ2yO3a/jEbnXd8GWnLzHGc4ywPnFZIx/37t1j9evXZzKZjM2ZM0fVn5OTw5o3b85kMhlzcHAodSVHabwajT5+/DgbMWKEqr127Vo2c+bMCp27HMMkJEx8ejz78p8vWc2FNTWikI1/bsxWXFzBMl9kCm1iyRw/zpi9vTrc26gR37ctMqKiGPPxUZtpZsbYunWCTVqWiYfPHrLpx6czq0VWGv8XNkttWEBQAEvKqtz+SzHpkzZ1mDFxjZUQJ/nyfLbr+i7WYWOHIktdh+8ezi4/uiy0iSWTkcHY++9rTr19+inPZyQi5HLGFi9mzMhIbWa3bow9eCC0ZSUjV8jZ/lv7me9m3yIzhb3+6MX+F/2/UnO6vQ6xaRP5xITQxKbFss+Pfc4sFlhofN4cf3ZkKy+uZFkvypZ+QBD++Yfv51AKnKMjY2fPCm1VEe7cYczLS22muTljGzaI2yd+8OwB++b4N8xykaXG/4XtUlsWGBTIkrMrt6WyovpU5lctXLiQGRsbs7179xY5plAo2L59+5iBgQEbNWpUhQx53fK6yZMnF1leV1ZIvInSuPr4Khv518giy5lbrWnFtl7byvIK8oQ2sWRevGDsm28Yk8nUijhsGGNPnwptWYm8eMHY9OmaJr//PmPPnwttWelk5Gaw5ReWF8mzYTbfjH125DMWlxZXofOKSZ+0qcOMiWushLjIzstmv1z6hTVZ3qTIFr9Jhyax6NRooU0sndBQxlxc1KJWty5jf/8ttFWlEhrKmKurZo4jEcbBi3DxwUU2bNewInk2vNd5s53Xd1YoEaHYtIl8YkIowh+HsxF/jSjiE7de25pti9gmfp942jTNoPI77zCWlia0ZSWSm8u3nBQ2efx48fvEz3KfsZ/O/1Qkz4bZfDM25egUFp9esQUOWg9otGvXjvXt27fU5/j5+bGGDRtWyJBXxZsxdQKk2NhYVQKkigCABQQEsKCgoAq9ntBPLj+6zPpu61tsduajd49WaranWoiNZaxtW83Q7qZN4g7tFuLUKcYcHNTmt23L2H2RFScojnx5Pvsz8s8iCbEM5xiyd/e8y64/uV6m8wQFBbGAgABROZfa1GHGSIuJomTnZbMfzv3AbJfaFqlYMvPUTPYkS/tVmSqFQsHYjz9qLnfo0YOxQkkaxUxmJmMffKA23ciIsV9+0Y2vkZinMWzK0SlFksQ6r3Bm60LXsdz83NeeQ4w6zBj5xET1E/oolPXZ2qeIT9z9v93ZsbvHxO8Tx8Qw1qaNWswsLBj77TfdEDPG2IkTmgut27dn7GHVpgrSCvnyfLYjcgfzWe+j8X9jNNeIjd47mt1IulGm81RWi8v8Knt7ezZo0KBSnzN8+HBWp06dchsxYsQIZm9vz0xMTFjDhg3Z5s2bGWOMBQcHM3d3d+bs7MxWrFhR7vMqEdsXFSEsEYkRbNCfg4rNzizKiiXFERysWT7E25ux27eFtqrcPH7M2BtvaM4Qnj4ttFVlo7QyvoN3Di7z/5JY9EnbOsyYeMZKCM/z/OdsxcUVzO4HO43PTpPlTdgvl34R93JmJTk5jI0erRkNWLKE7+nQMTZuZMzERD2UcePEP0OoJDUnlc0NnsvqLqmr8b/U4McGbMXFFWWqfiMmbSKfmKhOriVeYwN3DCwyQTNqzygWlhAmtHll49QpzfIhbdrw/Rw6RkICz+OvHIadHWNnzghtVdlQKBTsZMxJ9uaWN4tUCxyyc0iZ/5cqqk9lTgo6atQo7N69G7du3YKLi0uR4w8ePICzszM6d+6skdxDDMhkMlEleyKE4XbKbQQGB2LXjV1g4P8PRgZG+MD7A0x/Yzqa1GkisIVlgDFg3TpgyhSgoID3TZkCLF0KVDAhr9Dk5QGffw6sXcvbRkbAzz8Dn34KiDHfX3GEPw7H0vNLsevGLiiYQtXf26U3ZvjOQJfGXUp8rZT0SUpjJYonT56HzeGbseDMAjzMeKjq97DxwKyuszCsxTAYGQibsK1MPHoEDBoEXL7M240bA3/9BbRrJ6xdleDiRWDwYJ44FOBD2bsXaNhQWLvKSnZeNjaHb8ayC8tw/9l9Vb+tuS2+7PQlPmn3CSxNLYt9rZS0SUpjJUrmZvJNBAYHYvfN3ao+YwNjfODDfWKn2k7CGVdWGANWr+ZOpFzO+774Ali8GDAxEda2CpKXx9369et528gIWLGCJ9XXFZ/4SsIVLD2/FLtv7Fb93gKAt1zfwgzfGejcqHOJr62oPpU5oLF792688847aN++PRYtWoT27dvDwsICOTk5uHz5MmbOnImzZ89i+/btGDFiRLkN0SYk3tIm4kkElp1fhm2R21Q/Ng1lhhjbeixmdZ2lG4EMgKvcZ58BGzbwtokJf/zee8LaVUX8+ivP+JyXx9vvvcdjNzVqCGtXeYhKjcKis4vwx7U/IGdyVX83x26Y1XUWujfpXqQqg5T0SUpjJTRRVqtYdHYR4tLjVP0u1i4I6BaAkS1HwtBAhGU2iuPCBf7LPzGRt7t25cEMWxFWvyonjx8DQ4cC58/zdr16fGi+vsLaVR7y5fnYGrEVC88uRPTTaFV/7Rq1MbXDVEzpMAXWZtYar5GSNklprERRriZexbLzy7A9crvqx6ahzBDve72PmV1n6kYgAwBevOAzX7/+ytumpsDGjcCYMcLaVUVs3MiHl/+yoMi4ccCaNbrlE99JuYOFZxdiW8Q2DZ/Y38kfM7vOhL+Tf5X5xOUq2/rrr79i4sSJkMvlkMlkqFGjBnJzc8EYg0wmw9SpU/HTTz+V2whtoyxRRaWppANjDEejj2LpuaU4HX9a1S+DDKNajUJAtwC41nUV0MJy8uQJ9zLPnuVte3tg3z6gQwdh7apiLl3ivxMSEni7bVs+Q9iokbB2lZfYtFj8cP4HbA7fjBfyF6r+Dg06YPob0zHQfSBCTocgODhYdOUCtQlpsfRIzk7Gjxd+xIYrG5CWm6bqd7RyxOxuszG29VjdWJGhZPNmPlWmjLxOmgQsX66zs4HFUdyqueXLecBZV2YIAaBAUYBdN3Zh4ZmFuJF8Q9Vf06QmJrSZgC86foG7YXdJhwm9hzGGI3ePYOn5pQiJD1H1G8gM8G6rdzG722y4WBddfS9aEhOBIUPUkVcHB+4Tt28vrF1VzIULfJjKVXPt2wN79ujOqjklMWkxKp84T56n6u/YsCOmvzEdA9wGVNonLldAAwAuXryIY8eO4dq1a4iKioKdnR2aNWuGjz/+GD4+PuU2oDqgaLR0UAYyFp5ZiHMPzqn6DWQGGOIxBIF+gWhu21xACytAWBhf2vzgAW+3b8+F28FBWLu0RGIij92ce/n22doCu3cD3boJa1dFeJz5GMsuLMO6y+uQk5+j6m9h2wJhE8JgYmgiKX2S0lilTmJWIlZeWolV/65CVl6Wqr+RZSN87/s9xnuPh4mhDgUBCgqAr74CVq7kbSMj4JdfgAkThLVLi7y6ak4XZwgBQMEU+PvO31hwZgEuJ1xW9RsbGGNj/414z+s9SWmTlMYqdRRMgaN3j2Lh2YU4/+C8qt9AZoBhzYchoFsAPGw9BLSwAly+DLz9NvDw5ZbFjh35zJe9vbB2aQl9WDWnJCEzAcvOc5/4ecFzVb+nnScuf3QZxobG1bNCQ1ch8dZ/FEyBA7cPYG7IXFxNvKrqtzS1xMdtPsan7T7VnWV0hdm1C3j/feD5yw/+2LF8Y52ueZTlJC+Pb4Ncs4a3jYyAn34CJk/WrRlCJcnZyVhxaQXWhK5BWm4aRnuOxh9v/wFAWvokpbFKlYcZD/HD+R+w/vJ6jdVJbzR6A190/AID3Qfq1ooMAEhLA4YNA06e5G1bWz5NposeZTm5eJHPEOr6qjmAT3j8c+8fLD67GKfjT0MGGe5MvgPXuq6S0iYpjVWqyBVy7L+9H/NC5uHak2uqfktTS0xoMwGftvsUjrUdBbSwguzYAYwfD+Tm8va4cXwpmY7mkCsreXnA1Kl8Gzagu6vmlCRlJ6l84vTcdLzX+j38Puh3ANW05aQwWVlZUCgUxR6ztCw+6ZJQkHjrL3KFHNsit2HhmYW4k3pH1V/LpBYmtZuEbzp/g7rmdQW0sIIwBixZAnz3HW8bGADLlvF1wLqoXhXk1dXdY8dyQTczE9auipL5IhObwjbhTec30bJeSwDS0icpjVVqxKTFYH7IfGyN2Ip8Rb6qv1PDTgj0C8SbTd8ssldWJ4iJAd56C7jz8vvF2xvYv58nAZUIr66aq1ePr5rr2lVYuyrDpYeXcPb+WXzV+SsA0tImKY1VahQoClS5iqJSo1T9tUxq4ZN2n+CbN74pkj9GJ2AMWLgQmDmTtw0NgR9/5NkzdfF7pYJs2sTzauj6qjklmS8yseHKBvRx7aNaPV8tAY3Fixdj3bp1ePjwYbEXU+bSkMvlxbxaOEi89Q8FU2DPzT2YHTwbt1Nuq/rr1KiDLzt9icntJ6N2jdoCWlgJ8vO5Ym3cyNuWltx77NVLWLsE4t9/eV6NR494u00bvuNGF2cIi0NK+iSlsUqFhxkPMS9kHjaHb0aBokDV37NpT8zuOhu+jjq8iuHSJaB/fyA5mbeHDgX++1/A3FxYuwRAH6pRlYaUtElKY5UKCqbA7hu7ERAcoDG5Z21mjS87cp/YqoaVgBZWgvx8YOJEPsMFAFZWfM9Fz57C2iUQul6N6nVUVJ/KvO5z9erV+P7772FkZAQnJyc4ODjAwMCgWEPESGBgICVA0gOUiY1mBs3U2FpiX9Me0zpPw0c+H6GWaS0BLawkGRnA8OHAP//wduPGwJEjQIsWwtolIO3b8y2Tw4bxnKhXrvCghq7m1VASHBwsuhLX1QFpsX6QlJ2ERWcXYW3oWo2tJYM9BmP6G9PRvoGOJ2fbtw8YNUq9tHn6dD5DWIzfIwVMTPhMYJs26rwan33G9XjtWt2dISQd9hPaFKISMMZwKOoQZgXN0tha4lDLAV93/hof+nyImiY1BbSwkjx7xp2/48d529GR+8TNdSwXXhXSsSPXXWVejdBQrsu6mldDSWW1uMwrNNq3b4/4+HicPHkSLVu2rPAFhYCi0fpBUGwQZpyagQsPL6j6bMxt8O0b3+KTdp/AzFhH9yEoefiQL22OjORtHx/g0CG9TXRUXl7Nq2FoyKvWjh8vrF2VRUr6JKWx6itpz9Ow7MIyrLi4Atn52ar+vq59Mc9/HrztvQW0rgpgjG9O/uor/tjQEFi9Wq+Tf5aXV6tRdewI/P23bletlZI2SWms+szJmJOYcWoGLj26pOqzNbfFd12+w8S2E3XfJ75/H+jbF7h+nbfbtgUOHgTq1xfWLpFQXF6NjRt52j1dRutbTmrXro133nkH69evL/dFhIbEW7e5+PAiZp6aiZOxJ1V9lqaWmNZpGj7v+Llur8hQcvUqF26lh9i/P7B9O1BThyPrWuLVvBqzZwOBgbq77FlK+iSlseobWXlZWHlpJX44/wPSc9NV/f5O/pjffT46N+osoHVVREEBj5r+8gtv16zJEzP36SOsXSIkMVG9ag4AXFyAo0f5vS4iJW2S0lj1kQsPLmDGqRkIigtS9VmZWuHrzl9jasepur0iQ0lYGNCvn3pfxcCBwLZtgIWFsHaJkFfzasyZA8yaJT2fuMwBjS5dusDY2BhBQUGvf7LIIPHWTa4lXsPMoJk4FHVI1WdubI6pHaZiWudpupnYqDh27eKZfXJelvWcPJnPEBoaCmuXiDl3DhgwAHj6lLffe4+v1jDRoSqQSqSkT1Iaq76QW5CLtaFrsejsIiTnJKv6OzTogAXdF6BH0x4CWleFpKYCI0YAJ07wtoMDcPgw4OUlrF0iJi8P+OADYOtW3rax4ROoHTsKa1dFkJI2SWms+sTVxKuYeWomDt89rOqzMLbA1I5TMa3TNNQxqyOgdVXIn3/ypbfK6n5Tp/IEoOQTl8iZMzzmk5bG2+PH85UbxsbC2lURtB7QWL9+PSZNmoRr166hVatW5b6QkJB46xZ3Uu5gdvBs7LqxS9VnYmiCSW0n4bsu38Gupp2A1lUhjAHz5gEBAbwtk3HRllglk4py5w6fOI2N5e2ePXklRZEVWXotUtInKY1V18mX52Nz+GbMC5mHR5mPVP2edp6Y7z8f/Zr1E23OrHJz9y7f7hcdzduenny7n75kHtYijPHZwAULeLtGDb648O23hbWrvEhJm6Q0Vn3gdsptzA6ajd03d6v6TA1NMakd94nrWdQT0LoqhDG+3HbuXN42MAB++okHNIjXcusW/xqLi+Pt//yH55qrpWOL2LUe0Dh9+jTmzZuH8+fPY9iwYXB2dkbt2sVXkZgyZUq5DdEmJN66QVx6HOacnoMt17ZAwXhJYEOZIcZ7j8esrrPQyEqPnMuCAr4nu3DW5j//BHr3FtYuHePJE747JzSUtz09eb6oBg2Etas8SEmfpDRWXUWukGN75HYEng5ETFqMqr9Z3WaY6zcXw1oMg4FMjxJjXrrEt/ulpvL2sGHAb7/R0uZysmEDTxYql/N4/IoVPGmoriAlbZLSWHWZ2LRYzDk9B39E/KHyiY0MjFQ+cUNLPSlrAfBKJh9/DPz+O2/Xrg3s3CnZ6n4VJTGR79S5coW3vbz4QkMHB2HtKg9aD2gUV9GkJEOobCtRHuLT47HgzAL8fvV35CvyAQAyyDCq1SgE+gXCxVpHN+WWRHY28M47XGUAoEkT/ivc3V1Yu3SU7Gxg5Ei+1BngpauOHAF0ZSGZlPRJSmPVNeQKOXbd2IU5p+dolP1ztHJEQLcAjGk9BkYGZS6MphscOsSrSimXNs+YwVfN6cvKk2rmyBH+58x+mSv2yy+BH37QjcIwUtImKY1VF4lPj8f8M/Px+9XfVaWwZZBhtOdoBHQLgLO1s8AWVjFZWVw4jh7l7aZNuZi4uQlrl46SlcV3Typ/YjRqxP+0ulIsUesBjd+VUbMyGPLee++V2xBtQuItTh5nPsb8M/Ox8cpGVSADAN52fxtz/eeiZT3dqqZTJpKTefj0339528eHC7ednmyjEQi5nM8Grl3L25aWvC53Dx3Y3i8lfZLSWHUFxhj23d6HWUGzcDP5pqq/fs36mOk7Ex/6fAhTI1MBLdQSmzfzGUG5nP/iXruWt4lKceUKX/Dy5AlvDxsGbNki/rKuUtImKY1Vl0jITMD8kPnYFLZJwyce4jEEc/3normtHpYqTUrignH5Mm+3bct/idfTk200AlFQwNPxKet4WFnxSuT+/sLaVRYqqk9lnm55X8frwFDNbfGQnpuOH87/gOUXlyMnP0fV369ZPwR0C0Bbh7YCWqdFYmP5pra7d3m7Vy9eOFrXNriJEGVlRScnYPp0ICOD797ZvBkYM0Zo64qnsjW3dRXSYvFwKvYUvj3xLUITQlV99Szq4ZvO32BSu0kwNzYX0DotwRhP+DBrFm/XqMGXNg8YIKxdekKbNsDFizy/0e3bfA93QgJw4ABQt67Q1hWFdNhPaFMkT3puOo9aqZcAACAASURBVJacW4IVF1fgecFzVf8AtwGY3XU22ji0EdA6LRITw31iZe6i3r25YFB1v0pjZMRj9I6OwPffA8+e8T/1b78B774rtHXFU1ktLvMKjcLExMTgzp07iIuLw6RJk/Do0SM4ODiINkEYRaPFQXZeNpZfXI4fL/yItNw0Vf9/nP+Def7z0K5BOwGt0zLh4TxbT2Iib48eDfz6q26W5RA5O3bwOtzKElbz53NBF6k8SUqfpDRWMXPhwQXMCpqlUQq7rlldTH9jOj5p9wksTPQ0f4Rczqet1q3jbWtrvletsx6UnBUZaWnAoEFASAhvu7nxxYhNmwprV0lISZukNFYxk5WXpfKJC5fC7uPSB3P95+rv5B7Al3K99RZfoQHwUnUbN+pmWQ6Rs20bL6SY/3LRz8KFwLff6p9PXK6Axt27d/HFF1/gyJEjqovK5XLMnTsXhw4dwqZNm+Dp6VluIyrDgQMHcPjwYRQUFGDixIlo3759keeQeAuLXCHHjus78O2JbzWy5Xdo0AGLey6Gn5OfcMZVBydOAIMHA5mZvP3NN8CiRbqxsVhHOX2aO9PpL32EDz8E1qwR53elPuhTWXQY0I+x6jJx6XGYcWoGtkduV/VZGFvgy05f4qtOX8GqhpWA1mmZ58/51NS+fbzduDFw7Bjg4SGsXXrMixc8uPznn7xdrx5PW9JOhHMX+qJN5BOLH7lCjm2R2/Ddye+QkJmg6u/UsBMW91yMro5dBbSuGjh+nPvEWVm8/d13fNWcWH9h6wFBQbzy1LNnvD1hAvDLL3wlh9jQekAjJSUFnp6eePLkCTp16gRDQ0OcOXMGCoUCmzdvxscffwxDQ0NcuXIFLVtWf+6DpKQkBAQEYK1yE30hSLyF4/i945h2fBoinkSo+jztPDHHbw4Gug0U7aqeKmPHDh55zs/nYr18OSCyKkD6yq1bfNlzfDxvi3U1oz7pU2k6DOjXWHWJtOdpmH9mPlZdWqXam21qaIqJbSfqVynsknj6lG8pOXeOtz09eZY0XUr9rqMoFHyF3JIlvG1uznf49OsnrF2vom/aRD6xOPkn+h98ffxrRCZFqvq86nthjt8c9G/WX/994q1b+XKBggLuE69cyVfNEVrnxg3uEz94wNt9+/Jgs774xGWeIv7222+RmpqK4OBgnD17Fv6FMouMHz8eISEhMDAwwD7l7Ec5GT9+POzs7NDqldIEISEh8PDwgKurK1atWlXi65csWYIJEyZU6NpE1XM96Tr6bOuDXlt7qYIZdhZ22DxgM8InhGOQ+yD9F+6ffwZGjeLBDBMTrhwUzKg2PDyACxd43lWAT8Z26wY8fiysXWKGdFi/yJPnYfnF5XBe6YyfLvykCmYMbT4UtyffxvLey/U/mPHwIeDrqw5m+PnxfRAUzKgWDAyAxYt5jiMDAyAnBxg4UL3rhyge0mL9IvJJJHpv7Y3e23qrghn1a9bH7wN/x5WPr2CA2wD994mXLeNJzQoKAFNTYNcuCmZUIy1a8PxGXl68ffgw/zpU7oTXeVgZcXNzY0OHDlW1AwICmEwm03hO7969Wbt27cp6Sg1CQkJYWFgYa9mypUa/l5cXO336NIuLi2Nubm4sOTmZbdmyhX3++efs0aNHTKFQsK+//pqdOHGixHOXY5hEJYlKiWKj945mBnMMGALBEAhWc2FNNv/0fJb1Ikto86qP5csZ4+nnGLO0ZCwoSGiLJEtmJmN9+qjfjqZNGUtIENoqNWLSJ23qMGPiGqs+ky/PZxsub2BNljdR6TACwXw3+7JLDy8JbV71kZjImKur+sM/fDhjublCWyVZDhxgzMxM/XYsXSq0RWrEpk3kE+sHd1LusHf3vFvEJ14QsoBl52ULbV718eOP6g++lRVjp08LbZFkychg7D//Ub8dzs6MPX4stFVqKqpPZd49k5iY+NpsyHZ2drh06VKFAiu+vr6Ii4vT6Hv2crNP1658P1mvXr1w6dIljBkzBmNeli5YuXIlTp06hczMTERHR1NEWiBSc1IxN2Qu1oSuUdXNNpAZ4COfjxDoF4j6NesLbGE1oVDwMhvLlvF2vXp8v2A155Yh1NSsCfz9N/DJJzznVEwML1114gTQsKHQ1okL0mHdhjGGI3eP4OvjX+NWyi1Vv6u1K5a+uVQa2/yUREYC/fur95x9+ilf3ky5iwRjwAAgOJhvN0lO5umkZDJg2jShLRMfpMW6TUpOCuacnoN1l9epfGJDmSE+avMRArsF6v/KOCVyOf+g//QTb9vZcZ/4lZVHRPVRqxbPhT1xIq8EeO8e0L07f1saNBDauopT5oBGy5YtsXv3bqxYsQKmpkVr0mdkZOCvv/6Cl3ItSxUQGhoKd3d3Vbt58+a4ePEi+vbtq+qbMmUKptAyfsF4UfACq/5dhfkh8/HsBf+ylUGGYS2GIaBbgH7WzS4JxvivZmXhZ2tr4J9/KJghAoyM+NtiYMDv79zhhQ1OnACaNRPaOnFDOqwbXE28imn/m6ZRuaSRZSN81+U7fOjzIYwNRZgRV1tERPCo5dOnvP3RR8CqVZR0TgS0bw+cOgV07coroXz9NX+bKCfg6yEtFj+5BblYdWkVFpxZoOETD28xHAHdAuBhK6EkxIzxX82bNvF23brcJ6ZghuAYG/O3xdCQT/TduqX2iV1dhbauYpQ5oDFixAhMmTIFn376KaZPn65x7OrVq/jpp5+Qk5ODoUOHVrmRVUFgYKDqMdXerjyMMey+uRvfnvgWsemxqn5/J3/82OtHeNt7C2idADAGfPmlOpjh7s43qIm1Rp0Ekcl4pRNTUz5R++AB3z8YFMRLClYXla21reuQFlctjzIeYWbQTPz36n/BwBNpWZpaYobvDEzpMAU1jGoIbGE1c/s28Oab6mDG4sXqpQCEKGjZklei6tWL799etIhvq1+ypPreJtLhQNVj0uHKwxjDzhs78d3J7xCXHqfq79GkB5b1Wgav+lU32asTMAZ8/rk6mOHhwX3iJk2EtYtQIZPxXEYmJjzH0f373CcODq7eoEaVaXFZ96YoFArWr18/JpPJmIGBAbO2tmYymYy5ubkxmUzGZDIZ8/f3ZwqFokJ7XxhjLDY2VmO/YHp6OvPy8lK1J0+ezA4dOlTu85ZjmMRrkCvk7K8bf7F2G9pp7M12/8WdHbxzsFLvv07z/ffqDWkuLuJK0kBooFAwNnu2+u2yt2fs9m3h7BGbPmlLhxkT31h1mfvp99nnxz5n5gvMVTpsNNeITT4ymSVnJwttnjBERzPm4KD+cP/4o9AWEaVw7x5jjo7qt2vaNK7PQiBGbSKfWPzIFXK2+8Zu1nZDWw2f2OMXD3boziFp+sQKBWPTp6s/2K6u4krSQGigUDA2Y4b67XJwYCwqSjh7KqpPZd5MKpPJ8Pfff+O3335Dq1at8Pz5cwBATEwM3NzcsHLlShw/frxK9+daWVkB4Fmd4+LicPz4cXTo0KHKzk+UHblCjh2RO+C51hNDdw9FaEIoAMDW3BZr3lqDiIkR6Nesn3T2ZxdmwQJg4UL+2NEROHkSsLcX1iaiRGQyYM4cQDlB9fgxX51+61apL5MspMPiIi49DhMOTYDzSmcsv7gcOfk5AICBbgNxfdJ1rOqzCjbmNgJbKQAPHgA9egAJCbw9bx5fNUeIlqZN+WygoyNvL1vG82lQRdHiIS0WD3KFHNsjt6PlmpYYtnsYLidcBsB94rV91yJiUgT6NusrTZ943jx1nWYnJ+4T15dIHj0dRCbjb9ns2bydkMBXaty5I6hZ5aeiERSFQsGePHnCCgoKKnoKDUaMGMHs7e2ZiYkJa9iwIdu8eTNjjLHg4GDm7u7OnJ2d2YoVKyp0bgAsICCABVGliXKTL89n/736X9ZsVTON6LP1Ems269Qslv48XWgThaVw5mYHBz5DSOgMc+eq3z5bW8auXau+awcFBbGAgABRzZZpU4cZIy2uDHdT77Jx+8cxo7lGGlrc/b/dWXBssNDmCUtCAl8Zp/wwf/edcFP9RLmJjWXMyUn99n3yCWNyefVcW4w6zBj5xGIlryCP/Rb+G3Nd6aqhw3WX1GWzg2azZ7nPhDZRWJYuVX+QGzRgLCZGaIuIchAQoH777OwYi4ysvmtXVotljOl/LFwmk0ECw6xSFEyBbRHbEHg6EDFpMap+W3NbTOs8DZPaTkIt01oCWigC1qzhmfMBwNYWCAnhuTMInWLRIuD77/lja2ue6dnHp/quLyV9ktJYq4r49HjMCpqFbZHboGAKVX9f176Y1XUWOjSU+AxtUhJfYnXzJm9PnQr8/DPlzNAx4uN5pv2Yl+7Ghx/y/d2GhtVzfSlpk5TGWlUomAJbI7YiMDhQI29cPYt6+Lrz15jYdiJqmtQU0EIR8MsvwGef8cd2dtwnpqzrOsf8+cCsWfxx3brcJ/auxrSIFdWnMgc03n777TIvndq7d2+5DdEmJN5lhzGGY9HH8P2p73E18aqqv37N+vim8zeY0HYCzI3NBbRQJBRen1WnDl83S9VMdJaff1avTreyAo4dAzp2rJ5rS0mfpDTWypKSk4KFZxb+n737Dmvq/OIA/g0iiIooUsStdQEuHKhVUayIWrXugS0V1IoDEVvHrxYtWuuslrpXVXDVvaqIq4igoHXgqIoL0bpAZSMjub8/XpMQASUhyb3JPZ/n4eHeNyQ5F+H4cu47sOriKmRLsxXt/ez7IcAlAK2qteIxOoF4+JD9FSzf3nLMGPZXMBUzDNJ//7FZQ/Khzl9/DWzaxHap0jUx5SYxXWtJce+2wv7x9I+IfRGraK9aviqmd5iOb1t9S31ijmPzeGfPZufW1mzV3yZN+I2LaOzXX9kOVABQsSLbnKZNG/28t6b5qdj/TRw8ePCjX1OuXDmY6uN/Hg0EBgbSSs4fwL1boXnckXFIfpusaLcrb4cfXX7EqBajYFHagscIBUImY6My1qxh51ZWwPHjVMwwcJMns91PJkwAUlLYJgl79gDdu+vuPcW6yj7l4g97lvYMfsf8sOffPSrtAx0GYlbnWWhWhXINAODSJaB3b7ZNBgB4eQGrV1Mxw4BVr87+DnJzA27cALZuBTIy2OeyOvqbkfKwK9+hCBLHcdhxYwfGHRmH1OxURXvV8lVZn7jlKPHtIFUYmQwYNw5Yt46dV6zIbulTMcOgTZkClCnDBtwkJ7OcvG8f+6wrJc3FxR6hES+/A/Ke58+f4+HDh/jll19QtWpVHDlyBGZmZhoHpAtUjf6wxymP4R/mj323lCNrypuVx7T20zD5s8k0jE5Ovg3VsmXsvFo14PRp/e75SXTqjz+Ab79l/9SlSgF79wJ9++r2PcWUn8R0reqSyqTYcWMHJh2bhNdZrxXtnWp3wkK3hWhXQ09DhgzB7dtAx47Aq1fsfNo0tj0rFTOMQlISKypffTdItFMndoewjA7/fhRTbhLTtWoiISUB/sf8sf/2fkWbpZklpneYDv92/ihnVo7H6ASE49hfvCtXsvMaNVifWJ97fhKdWrcOGDtW2Sc+cIDdR9AlnU85+ZjU1FQ0btwYw4YNw+LFi7XxklpDybsgqUyKUw9P4eeInxGZEKloL1u6LL5p/g1+dPkRNSrU4DFCAco/sczBgVWhq1fnNyaidbt3A998A7x9yzrQoaFsxWddEVN+EtO1Ftd/qf9hzaU1WHFhhcrouNbVWuO7dt9hWJNh4lwpvyiPHwMdOrDPAJsvNmkSFTOMTHIyMHAg+/sIAPr1A3buBHR1v0xMuUlM11pcebI8nHxwEj9H/Ixzj88p2suVLocRTiMwo+MMVK9A/T0V+beLa9yYjVauVo3XkIj27dwJjBgBZGcDFhZsSnanTrp7P94LGgDw7bffIjo6GtevX9fWS2oFJW8lGSfDnn/3YObfMxH3Kk7lscGOg7Hyi5X4pNwnPEUnYPkXWahZE4iKYp+JUTpyhI3MkEpZB3r9elbk0AUx5ScxXevHPEl9gjln5mDjlY2QclJF+ydlP8GqXqswyHEQj9EJ1JMn7Nb97dvsfM4cZZGZGJ23b4EePdg0FABwcQH272cL1WmbmHKTmK71Y2ScDLtu7sKsv2fh7uu7Ko8NaTwEK79YKc5tsD9myRI2LwFg+y5HRdENPiN2+DArKstkrE/8xx9sjSNdEERBo0+fPjh//jySkpK09ZJaQclbudjnj6d/xJXnVxTtZqXMMKL5CHzb8ls4V3fmMUKBksmA//0PkI86qlwZiIyk3UxEYPt2VpXOy2Pnf/wBjByp/fcRU34S07UWJTEjEQujFmLFhRUqi302tW2Kca3HwbO5J03zK8zNm+yv2ydP2PnEicDvv9PIDCOXnAx88QVw/jw7b9GCjdqoWFG77yOm3CSmay0Kx3EIvReKH0//qLIAvnkpc4xwYn3i1tVa8xihQMlkbLXIpUvZuY0NK2bQbiZGb+tWtlSVVMr+2920ifWRtU3ni4KmpqYW2p6Tk4O0tDRs3boVYWFh6NKli9pB6INYF0BKfpuMVRdXYfv17biZeFPRXtmiMn7o+ANGtRyFimW03DMwFjk57C/YbdvYeZUqbP4BFTNEYfhwdsPhyy+B1FS2jeDbt8D48dp5fVqMzpXvUPTq1INT2HBlAw7cPoC3eW8V7fLtV9tUb0NTS4oSGQn06cP+ugXYL2FQEBUzRKBiRVbA8PJiQ5+vXGEb2xw9CtjZlfz1KQ+78h2KXr3JeoOVF1di+/XtuJV0S9FuU9YGMzrOgHcLb+oTFyU7G/D2BnbsYOd2dmz+ARUzROHrr1mfuG9fIC2N/XmUlcXW2NAGvS0KamJiUmRnS/4SZmZmiIiIQBt97e1STGKsRudIc7DxykbMPjMbz9OfK9otzSwxpf0U+LfzRwXzCjxGKHBSKZvAK9/dp0EDlrg//ZTfuIjenTsHuLuz1fYB7a8/KKb8JKZrlbuVeAsBfweoLLoMsMU+530+Dx1qdeApMgMRGcmmmbx9VwT65Rfghx+omCEyeXmAhwfbfQoAatVi/yU7OGjn9cWUm8R0rXI50hz8cfkPzD4zGy8yXijaK5hXwJTPWJ/Y0tySxwgFLi8PGDCAzT0A2GL4x44BderwGhbRv8hItgNgZiY7/9//gHnz+O8TF7ugUVQVVyKRwNLSEvXq1YO3tzeaCXD7SrEl77B7YRh7ZCzik+MVbQ42Dvim+Tf4tuW3qFxWBxNQjY2/PxvODABt2wJ//cWG1hFROn8e6NULePOGnfv4aG+HSDHlJzFda0ZOBnxDfRF8NRgc2DWXMS2Dfvb9MKblGLjWcaURGR8TFwd89hnw+jVbYn3DBnarnohSbi67QSwfNGljA/z9t3Z2iBRTbhLTtQJA6N1QjD0yFgkpCYo2BxsHeDl5YXTL0bC2sOYxOgPw/m4m7dqxPrEuFrMhBiEqiu12Ih80OW4c+/Hgs0+s1TU0hEosyTshJQH/O/k/7LixQ9H2SdlPsMBtAbydvKnzXFzLlrFV8wHWU4qMBKys+I2J8O7mTTb95MEDdv7LL8CMGSV/XbHkJ0Ac1yrjZNgSuwUzTs/A07SnivYBDgOw1H0paleszWN0BiQxEWjfHrh3j51v2kTFDAKplK0DO38+O69Th/0XXdL1CMWQm+TEcq2Pkh9h+snp2Hlzp6LNtpwtFrotxIjmI6hPXFz5F8Vv1gw4exaoQCO8xe7GDdYnfviQnS9YAEyfXvLXpYLGBxhz8uY4DlGPo/BX3F9YFrMMWXlZANidwHmfz8OolqNoaok6Vq9WLpJgZwfExLCxrYQAeP4caNNGuWNkUJCy9qUpY85P7zPma03MSMTRu0ex5tIaRD+JVrR/XvdzzPt8HtrWaMtjdAbmxQuga1dWRQTYX7Bz5vAbExGU/Luo29uznVBsbTV/PWPOTe8z5mvlOA6RCZH46y7rE8vXK7IwtcC8rvMwqsUomlqijhUr2OgMgG3JGhMD1KjBb0xEMJ4+ZX3i//5j58uXA76+JXtNnRc0vL01v8O/ceNGjZ6nLcaavMPjw+EX6ofrL1W3yR3SeAhmdZqFxraNeYrMQK1dq1zdxsqKrUTWsiW/MRHB+fdfoHNnQL6Z05o1bAqKpow1PxXGGK81MzcT/zv5P6y7tE5l15JqltUws9NMjGoxCqVLleYxQgPz6hXb5P7ff9m5lxewcSOtmUFUcBwwYQK7BwEATZuy6SeajoI3xtxUFGO91tMPT2PSsUm48fKGSvuwJsMws9NMOH7iyFNkBir/Db6KFdkvmJMTvzERwblxA3B1Zf91A8D69WwRfU3pvKBhYmKi9ovLyWQyjZ+rDcaWvK8+vwrfo76Iehyl0t7UtimW91yOznU68xSZATt5ki08BwCVKgEnTgCtWvEbExGsq1eBLl2U8wdXrtR89xNjy08fYkzXmp2XjV/P/YpZ4bMg45T/x5mXModvG18EugbS9qvqyskB3NzYkGaALaO+bh1bP4OQ98hkwLffsnoXwP7WCg3VbPcTY8pNH2Ns13rl2RVMODoB55+cV2lvVqUZVvRcAZfaLjxFZsCOH2crPwKAtTXrE9MNPlKEy5fZ7lMpKezew+rVmt/o03lBIysrC3379sXdu3cREBCALl26wM7ODpcuXcKxY8ewd+9eJCcnY+/evbB6b72BJtpYsakEjCl5r/lnDSYcnaDoQJuamGJq+6nwbeOLquWr0pxATRw5wnY0yc5mv4kREUDHjnxHRQTu4kX2t5d8R2tNh9oZU376GGO51sSMRLhtccO1F9cUbU1tmyKoRxA61OwAc1NzHqMzUJmZbELuqVPsvGdPtvBcCW6mEOMnlQLffANs387OHR2B8HDgk0/Uex1jyU3FYUzXuvLCSvgd81PpE0/vMB0TnCfArrwd9Yk1cfgwMGgQKzCbmLBFaj77jO+oiMDFxLD7wmlp7HzVKrZYqLp0XtDw9fXF3r17cenSJVSrVq3A4w8fPkTDhg3h6enJ+xST9xl68n6R/gLBscHYfn07Yl/EKtq71+uOoB5BsLex5zE6AxceDvTowYoZpqZs2snIkXxHRQzExYvs7y75ULudO4EhQ9R7DUPPT+ow5GvlOA5h98Ow7fo27L+1Hxm5bB/fCuYVMO/zefBp7QNTE1OeozRQublA//6suAywO4GnT9NizKRY8vLYSI3Nm9l5y5ZsFf4yZYr/Goacm9Rl6Nf6PP05gq8GY/uN7SpF5R71eyCoexAa2TTiMToDd/o069Tk5LA+8YYNwIgRfEdFDERMDPDFF2xjMoBtsz1woHqvoWl+KnbvKzQ0FP379y+0mAEAdevWxeDBgxEWFqZ2EPoQGBgIV1fXIrefFaJHyY+w6+YuzIuch+S3yYr2cqXL4cjwIzS1pKTCw4E+fZTFjH372DkhxeTsDISFsZEaycls3mDz5myL9o8JDw9HeHi4zmMUGkPLxbnSXBy/fxyr/lmFo3ePqjw20GEgdgzcQWtklERODjBsmLKY8fnn7A5h2bL8xkUMhqkp8McfbApKSAgb/uzvX7yttSkPu/IdSrHFJ8ezPvHZeUjJTlG0lzcrj6PDj9LUkpI6fZqNkpMXMw4cYPvVE1JMbdsq+8QpKez+cLNmQIMGH39uSXNxsUdoNGjQAOXKlcPVq1cLfVwqlaLRu178Pfk2awJhaNXoR8mP4HfMD4fvHAYHZdz1revDo4kHxrQagxoVaJXhEomOZlXo5GTW49m6FRg+nO+oiIH66y9lLaxWLTZrqXYxd+c0tPxUEoZ2rasursK8s/PwX9p/ijZTE1P0s+8HjyYe6GffDyYSmhKhsfR0tk2QfFSnszObcmJJuxAQ9eXmsvVko99tMjRnjnInlI8xtNxUEoZ2rfHJ8fAL9cNfcX+p9IkbWDeAR1MPjGk5BtUrlHDfXrE7d47dWpcvgrBjBzB0KN9REQN18CDQrx87rlOH9Ylr1izeczXNT8XuifXq1QvXrl3Dtm3bCjyWk5ODpUuX4sGDB3Bzc1M7CE3dvn0b48aNw6hRo7Bv3z69va+upGanYtbfs9BibQscunNIkbg/rfQplvdcjjjfOMzpMoeKGSU1YwabDyhf0XHNGipmkBLp3Rv46Sd2nJDAVnyW781t7IwtDwPAyQcn0W1LN0w4OkFRzDAvZY6+jfri7sS72D14NwY4DKBiRknEx7PbNvJiRtOmbEVHKmYQDZUuDezaBVR/97ftrFnAzz+zHVHEwNhyccrbFMz8eyZarG2Bw3GHVfrEq75YhTu+dzDbdTYVM0pq+nSgQwdWzADYNhVUzCAl0LcvEBDAjuPjWZ/40SPdvmexR2jExcXB3d0dCQkJ+Pzzz9GqVStYWVkhKioKERERyMjIQL169fDPP/8UWBRU13JycjBixAjs2LGj0McNoRp9/vF5DN49WOVOYH/7/pjVeRaaV2lOCxtpy759wODBbGwqAMybB/zwA78xEaPAccCUKcDSpey8XDm2UN2XX374eYaQn4rjY3kYEP615snyMO7IOGy4vEHRZm1hjYVuCzGsyTDatURb0tLYCLmodzt12duzcaq1avEbFzEKd+6wrbVfvGDn/fsDmzZ9eEkWoecmdRhDnzgqIQpD9gzB07SniraBDgMxs9NMNKvSjPrE2rJ7NyteyH8eFi4Epk3jNyZiFDgOmDwZ+P13dl6+PBv407v3h5+ncX7i1PDixQvOzc2NK1WqFCeRSBQfJiYm3OjRo7nnz5+r83IK3t7enK2tLdekSROV9jNnznD29vZc/fr1uWXLlhX63IMHD3Lt27fn9u3bV+Trq3mZepX6NpWbfGwyV2p2KQ6B4BAIzn6FPRdyNYSTyWR8h2dcjh3jOFNTjgM4zsyM4yIi+I6IGBmZjOOmTWM/YgDHmZhw3PnzH36OUPKTrvMwxwnnWgtz+sFpzn6FvSIPl55TmhuxfwT3NPUp36EZl8xMjuvWTflL0q8fx2Vn8x0VMTJ37nBc9erKH7PevVl+nBSxcQAAIABJREFULoqQcpOY+8Qpb1M4/2P+nMlsE0UudljhwG2N3Up9Ym07coTjSpVivyDm5hwXGcl3RMTIyGQc9/33qn3iCxc+/BxN85NGz8rMzORiYmK4Xbt2cdHR0dyrV680enO5iIgI7vLlywWSt5OTE3fmzBkuPj6ea9SoEZeYmMiFhIRw/v7+3H///afytX369Cny9YWYvN/mvuV23tjJNV3VVJG0EQhuTvgcTiqT8h2e8dm1S1nMADhu506+IyJGSibjuNWrlT9qtWtz3IsXRX+9UPKTrvMwxwnnWvO7nXibm3J8CicJlCjycINlDbj7r+/zHZrxSUnhuI4dlb8cbdpwXHo631ERI/XwIfsRk/+4LVpU9NcKKTeJtU/85/U/uSarmqj0iX+J+IX6xLrw55/KYgbAcbt38x0RMVIyGcetWKH8Uatbl+Neviz66zXNTxrtMWdhYYE2bdqgadOmsLCw0OQlVLi4uCA+Pl6lLeXdXK5OnToBANzd3RETEwNPT094enoCAM6cOYN9+/aB4zgMHjy4xHHoS8yTGHgf9MatpFuKNhOJCY4OP4ru9bvzGJkRksmA2bOVE2klErZmhrp7axJSTBIJMHYskJHBpqA8esSGPJ86pd42gvomtjycnZeNgL8D8Nv53yDlpIr2r5p+hfV91sOidMn/byP53LwJDBoE3L7Nzp2c2M4m5crxGxcxWnXqsB+xli2Bx4/ZUgGNGn18GiDfxJaLzz8+D++D3rjz6o6irZSkFI5+dRTu9dx5jMwISaVswa9585R94vXrWW4mRAckEmDCBNYnnj6drS83YABw8iRgbq6991G7oLFnzx78/vvviIuLQ1JSEqRSKdauXYvs7Gz4+flpLbCLFy/C3t5ece7o6Ijo6Gj0yreFUOfOndG5s+FsXZqek46fI37GoqhFijYJJBjTagx+6/4bdaC17e1b4Ouvgb172XnZsmzpXT0uXEvE67vvgOvXgeBgtoD4t9+yLQUNaeqvMeZhAIh+Eo2he4YiISVB0VavUj1s+HIDXOu48heYsTp1ivVgUlPZed++wM6d2u3NEFIIGxu2C1X79qxDPXw4y8fNmvEdmXqMMRen56Rj9pnZ+PXcr4o2CSQY23oslnZfijKmAr4DYIjevmW/APv3s/Ny5YBDh9hW2YTo2NSpwI0bwJYtQGQk4OPD1jbSVp9YrYLG4MGDsffdH4eW+VYiv3fvHpYsWYIdO3YgNDQUFStW1E50WhQYGKg41vfe21m5WZgfOR+/nvsVWXlZivZJbSchoFMAbMra6C0W0cjKYnsGHT/Ozu3tWWHD0ZHfuIhoSCTA2rXA/fsseW/dym5Kt2pVsr22DR2fuTjmSQz8w/wR/SRa0WZX3g7bB2xH5zqdadcSXThyBBg4EMjOZueBgWz581KleA2LiEezZmyB5n79WFHjyy+BZcvCcflyON+h8YbPPJyZm4l5Z+dh6fmlKn3iye0m40eXH1G5bGW9xSIamZmskHzyJDt3cGB9YgcHfuMioiEfDHT/PisqBwezPrGTk5b6xMWdm7JixQpOIpFwY8aM4e7evcv99NNPnEQi4TiO4zIyMrixY8dyEomE27Rpk0ZzXx4+fKgyXzA5OZlzcnJSnPv6+nJ//fWXRq+txmVqlUwm4zZe3shVW1JNZU5g9SXVufCH4bzEJApv33Jc167KCVsdO3Lc69d8R0VE6uVLto6G/Mdx/XrVx/nKT4XRZR7mOP6u9cHrB9yQ3UNU8jACwfke9eUyczJ5iUkUjhzhuNKl2Q++qSmbt00ITxYsUObhpk057s0b5WNCysMcZ7x94g2XNnBVf62qkodrLK3BRcTTIu06k5XFcV26KH/4O3VS/eEnRI9evOC4mjWVP45//KH6uKb5qdi3o7Zv345WrVphzZo1qF+/vspjZcuWxerVq+Ho6IjDhw+XvMoCKLZ+jYiIQHx8PE6cOIG2bdtq5bX14Z+n/8BkjglGHhqp2HaqUeVG2NR3Ex5OeojOdQxnWKDBCQpiQ5wBNpTu2DGgUiV+YyKi9cknbKsq+ZaBY8cCZ8/yG1NxGXoezpHmYPDuwfh02afYdXMXADY3e0yrMbg94TaW91xOU/10JTUVGDECyM0FzMzYltlDh/IdFRGxKVOUP4LXr7PR9/Id3IXO0HPxhf8uwGSOCUYfHo1n6c8AAPY29tjcdzMe+D2AS20XniM0YkuXAn//zY7d3IDQUECAI+mJONjasj5xhQrs3MdHuYN7SRS7oHHjxg107Njxg3s/d+rUSaNhIx4eHmjfvj3i4uJQs2ZNbNq0CQAQFBQEHx8fuLm5Yfz48bCx0XxqRmBgoF6Gecs4GRZFLYLzemeV9vld5+Pm+JvwcvJC6VKldR6HaL16BSxYwI4dHYHDh2nROcK7zz4DDhxgSwZIpWxN2iNHwlWG/fJNH3kY0F8uvvvqLpzXO2PPv3sUbc7VnBE7NhZre69FI5tGOo9B1BYtApKS2PGGDUCfPvzGQ0SvVCk2f/uLL9h5aCjg6yusPAwYX594QeQCtN2gWnxZ6LYQN8bdwAinEdQn1qXERGDhQnbctClbM6NsWX5jIqLXoQNbysXMDMjLY33i0NCS5WLJu+EdH+Xg4ABzc3NcvXoVAEuGc+bMgSxfebthw4YoXbo0bt68qXFAuiCRSFDMyywRGSeD535PbL++XdHmXs8dW/tvxSflPtH5+4sex7E5gvJRQgcPCn85cyIq69cD/v7AunXAV1+xNn3lJyHQ17XGPImB+1Z3pGanKtp2DtqJIY1pdyO9OHcO6NSJVe9atwYuXDCs1XCJUUtNBZydgdq1gW3b2Cg6ysPaJ+NkGL53OHbe3Klo61G/B0L6hVCfWB9kMlZIPnqUnf/1F5BvEVlC+LZmDfD99+yeh4cHa9M0PxV7hEaHDh1w7do1HJcvsvie/fv34969e2jXrp3aQRgDGSfDuCPjFMWMOhXrYNUXq3Dsq2OUuPVBKgXatlUWMwYMoDuCRHBGjwbu3FEWM4j2XX1+Fb2291IUM4Y1GYYHfg+omKEv586x2y9SKbv9snYtFTOIoFSowEbgh4ayYgbRPhkng89fPopiRt2KdbGm1xocHX6U+sT6kJfHisnyYsbgwcqhSYQIhI8P6xPLixklUexdTubNm4e//voLPXv2RLt27VCmDNtOaf78+di5cyeuXbuGSpUqYe7cuSWPSgcCAwN1tpLzk9Qn6L29N2JfxAJga2WcG3UO1hbWWn8vUoSlS4GLF9lx3brAH39QJ5oIjkQC1KjBjsPDxbnbiS5z8fKY5fA7ptw+fNUXqzDOeZzW34cU4c0bYNAg5fmSJUDLlvzFQ0gRqlVjnykPu2r9tRNSEtB7e29cf3kdAOBg44CokVGoZEFrmenNr78CV66w43r12PBQ6hMTgdFmn7jYU04Ato6Gn59foW/YunVrrFq1Cq1bt9Y4GF3R9vA6qUyKC/9dgLWFNQ7HHcbUE1MVjzWs3BBhX4ehTsU6Wns/8hE//KBcNwNgSdzJib94CFEDDXXW3NO0p0hISYBZKTOMOjQKV59fVTw2v+t8/K/j/7T2XuQj7t8H8i8Y3rUrcOIEdaKJQaA8rDmpTIqY/2JQ2aIyDt45iOknpysea1S5EcK+DkPtirW19n7kAzgOmD4dWLxY2RYby/YuJsQAaJqf1CpoyF29ehW3b99GQkIC7Ozs0KhRI0Gvtqzt5O0X6oflF5YXaHev545tA7bBpmzJFs0jati3Dxg4kB1LJGz7iA4d+I2JEDVQR1oz917fQ+t1rZGSnaLSXsa0DEL6hWBw48FaeR9SDLm5QJs2wLs1ttC9OxvPT8UMYiAoD2tuwtEJWHVxVYH2HvV7YEv/LdQn1qfdu9kKiwDLv1FRbFVyQgyEzgsa3bt3R6tWrTBv3jy134Rv2kre5x6fQ4eNhf+x7O3kjT++/OODu8AQLXv9mu1k8uIFO//9d8DP78PPIURgqCOtnjxZHgbuGohDdw4V+vitCbdgb2NfovcgavrlFyAggB1bWgIPHwKVK/MbEyFqoDysvsiESLhsKny71dEtR2Nd73XUJ9anV69Yn/jlS3a+YgUwYQK/MRGiJk3zU7HX0IiJiUGtWrXUfgNjcezeMfTc1lOlzdTEFB1rdcQS9yVoWZXmCevdd98pixkhIYCnJ7/xEEJ0KuVtCgbvHowTD06otFcqUwkBnQLg28YXZqXMeIpOpP79F5gzhx07OgKXL7P9iQkhRuvo3aPotV11x4zSJqXhUtsFS9yXwMmOpv3qnb+/spixbRswfDi/8RCiR8UuaDRo0AAPHjzQZSw6VZIFkPbf2o9BuweptJ31PouOtTpqKTqitpkzgeBgdvzFF8DXX/MbDyFqosXoXNV6XkZOBnpt74Wox1GKtu8++w6/fP4LypiW0XKUpFgSE4HGjdmxiQmwcSMVM4hBoTzsqvZz9/67F0P2qO4aFTUyCu1rttdSdERtP/wAbN3Kjvv00c62EYTokd4WBY2Li4ObmxscHBwwZMgQ1K1bFzY2hc+LayawxWdKMrwuKDoIk8MmK86nd5iOeV3nwURS7B1vibYFBwNeXuzY3Jzt+VObFpwihomGOn9cYkYiWq5riSepTwAA9jb22DFwB90F5FNmJtCiBRAXx87HjwdWruQ3JkI0RHm4eJacW4IpJ6Yozn/o+APmfj6X+sR82rgRGDWKHZcpw3JyzZr8xkSIhnS+hoaJSfGSlUQigVQqVTsQXdL0m7P75m6VKvShYYfQp1EfbYZG1HXqFODmpjxfuxYYM4a/eAgpIepIf9jbvLdo/0d7XHnOtqBrU70NznidoVEZfJJK2VoZWVns3MqKrZtRibZlJIaJ8vDH/XnjT3jsVd75/8vjL/Rq2OsDzyA6d/w4W4RZbv16YPRo/uIhpIR0vobGN998U+xADN3tpNuYcnwKjtw9omhb3Ws1FTP49uiRajFj0yblSA1CiFHJkeZg7T9rMTlsMqQcK5JbW1gj7OswKmbwbeJEZTGjbl3g9m3AjNYuIcQY3Uq8he+Pf4/Qe6GKtrW911Ixg28PH6oWM2gtOSJiGm3bamjUqfYEXw2G10EvlbaDww7iy0Zf6iAyUmzXr6vuo+3qCpw+TdsCEoNHdwYLysjJQLWl1ZCanapo+6zGZzjjdQalS5XWZYjkYzw9lXO1AeDvv1k+JsSAUR4u3MYrGzHq0CiVNhqZIQCxsYBTvimXbm5stAb1iYmB0/oIjWvXrqFKlSqoUqVKiQIzBPI7gX7HCm75GdwvmIoZfJNKgREjlOcDBgB79lDiJsTI3H11F33/7ItbSbdU2nvU74HNfTdTMYNvoaGqxYzLl9k6GoQQo5Gdl401/6yBf5h/gce29t9KxQy+SaVA/lHzgwcDO3dSn5iIWpEjNExMTBAYGIhZs2aptKekpCAlJcWgtnAtqtqTK83FukvrMDlsMnJluSqP9W7YG7sH76ahzXzLyQE6dgQuXlS2ZWYCFhb8xUSIFtGdQSDuVRxGHxqNswlnCzx2ecxltKhKfzTz7tAhoG9f5fmGDcqF6AgxcJSHlTf3vjv+HfJkeSqP9bPvhx0Dd1CfmG/Z2UD79qyYLEd9YmJENM3Fai9L/Ntvv6Fu3bpqv5EQBfwdAN9QX5ViRrnS5bC612oc9jhMiZtvMhnbjlVezChblk09ocRNiNF4lvYMrde1LlDM+KzGZ0j9XyoVM4Tg3Dlg+HDl+ahRVMwgxMjMODUDfsf8VIoZ5c3KY23vtdg/dD/1ifkmlbI8LC9mlCsH3LxJfWJCoMaioPkZQxX7efpzLItZpjgf3XI0lrovhaW5JY9RERU//QTs3q08j44GmjThLx5CiNYtOrcIaTlpAADzUuYI9wpHq6qtaHqJUDx+DPTvD2RksHNPT2DNGn5jIoRo1bO0Z1hxYYXifEyrMVjivgTlzcrzGBVRMXMmsG+f8jwmBnB05C8eQgREo4KGIQoMDISrqytcXV3xJusNqi6pqnhsbpe5mOEywyh2aDEahw8Dc+ey40aNWDGjYkV+YyJEi8LDwxEeHs53GHqXPxcvObcEQdFBisce+T9ClfLGv26TwZDJgH79gJcv2Tltk02MDOVhV7zOeo1qS6spHlvQdQGmdZhGfWIhOXAAmD+fHTs4AOfPs+2yCTESJc3Faq+hERgYiDlz5kAmk2n8pvqWfz5OQkoCagfVVjzWsmpLXBpzia/QSGGystj0Erl//2UJnBAjJNa524N2DcLeW3sVj53xOoNOtTvxFRopzE8/AXPmsGMPD2D7dn7jIURHxJqH45PjUfd35TRy52rOuPDtBb5CI4XJzGTTSwC28OetW+xGHyFGSG9raAhNRkYGnJ2dceTIkY9+rYyTofPmziptm/tu1lFkRGMBAcrjCROomEGIwKmThwHgxP0TKsWM1tVaUzFDaOLjgd9/V54vX85bKISQ4lEnF0tlUrhsclFp29R3k65CI5qaMUN5PHEiFTMIKYTBTzlZtGgRhg4dWqyvXfvPWsQnxyvOn3//nIY3C82TJ8BvvynP583jLxZCSLGok4czczMx+vBoxfn0DtMxryv9ngvOvHlASgo7HjUKqFyZ33gIIR+lTi5e/c9qPEl9ojh/MeUFbMvZ6io0oomEBGCZcr0//PILf7EQImAfLGhcvXoVISEhKm2xsbEAUKA9v2/y749cDCNHjsSRI0dga2uL69evK9ojIiLg4+ODvLw8+Pn5YeLEiSrPO3HiBBwdHfH27duPvkdUQhTGHx0PALC2sMbDSQ9RwbyCWnESPdi6FZAPNQoLAyrQvxEh+qCPPAwAjisdkZCSAABY3G0xprSfor2LINqRlQXs3MmO27QB1q/nNx5CREQfuTjiUQQmhrLnV7aojIeTHtKi+EK0ZYuyT3zyJFCeFmklpDAfXENDoxeUSCCVStV6ztmzZ1G+fHl88803Ksm7RYsW+P3331G7dm10794dkZGRCA0NxeXLlzF16lSsWrUKGRkZ+Pfff2FhYYH9+/cXuoiRRCLBkN1DsOvmLgDA2t5rMaYVLWwmOPfuAQ0asOPGjdkWrbQoFTFyQpm7res8DLBrRSA7rlmhJh5MegBTE4MfKGhcOA7o1QsIDWXne/cCAwbwGxMhOiaUPAzop088YOcA7LvFdszY0GcDRrWkbZgFJy5OOb2kWTPg3Q1lQoyZprm4yJ7k+4uBqhOIulxcXBAfH6/SlvJuqGunTmxetbu7O2JiYuDp6QlPT08AwNx3u2AEBwfjk08++eB7P09/DgBoYN0AXzX9Su0YiQ49ewb4+QF79ijbRoygYgYheqSPPAwAZqXMkCPNwazOs6iYITSbN7N1izIz2XmlSqy4QQjRG33k4hfpLwAADSs3xPCmw7V9CaQknj5lfeK9ynWmMGIEf/EQYgCK7E0GBgbqMYyCLl68CHt7e8W5o6MjoqOj0auQztWIYvyih48Ix+PUx7C2sEY5s3JajZWUQEoKUK1awfavv9Z/LIQQFdrOwwDwatorvMl6g5pWNbUWJ9GClSsBX1/VtjFjAHNzfuIhhChoOxef9T6Lx6mPUdmiMixKW2g1VlICyclA9eoF27+iG7GEfIhobo/Nnj1bcSzfe5sIwOjRqudVqrB5glWr8hMPITpW0r22Dd2v835VHFMuFoi4uILFjGnTaAE6YrTEnoepTyxQ3t6q53Z2rE9chTYwIMZJW7m4yDU09C0+Ph59+vRRzBdMSUmBq6srrly5AgCYOHEievToUWg1+mOENDeS5PPPP4Czs/L8zh2gYUP+4iGEB0LKT7rMw4CwrpXkY2EByBcS7NYNOH6c33gI0TOh5SbqE4tQTAzQrp3y/O5doH59/uIhhAea5ifNVv7UAysrKwBsVef4+HicOHECbdu25TkqolX5K9ETJ1IxgxCBoTwsAjExymIGABw+zF8shJBCUS4WgfxThSZPpmIGIWoQREHDw8MD7du3R1xcHGrWrIlNmzYBAIKCguDj4wM3NzeMHz8eNjY2Gr9HYGCgqIcXCo5MBty4oTxfupS/WAjhQXh4OO9rFeWnjzwMUC4WnMhI5fGKFbRmBhEVoeVhgPrEoiSVslHKcosX8xcLITwoaS4WzJQTXaLhdQLUqxdw9Cg7Xr684PxtQkRCTPlJTNdqEB48AOrVY8fm5kBWFu0uRURJTLlJTNdqMLp1Y2tlAMCqVcC4cfzGQwhPjG7KCTFi588rixkAbQtICCF86NZNedypExUzCCFE36KilMUMgPrEhGhANAUNGl4nIGvWKI9btADq1uUvFkJ4IsShzvpAuVgg7t9nIzTkaIgzESHKw4R3q1crj9u0AWrV4i8WQniityknJiYmkHzk7o2pqSmsrKxQrVo1dOvWDT///DPKlCmjcXDaQsPrBCI3F8jMZKs4377NhjrfugWULs13ZITwRkz5SUzXKlgcx/Lwzp3AqFGs7cABoG9ffuMihEdiyk1iulZBk/eJnZ3ZjiYNG7K15ahPTERM51NORo4ciXr16oHjOHAcB1tbW/Tv3x+dO3dG5cqVwXEcLC0tUadOHbx69QpLliyBu7s70tLS1A6KGKGZMwEzM6BiRVbMAAAvL0rchBCiL69fAyYmQPnyymIGAHTvzl9MhBAiNjNmKPvEd++yNuoTE6KxYhc0PD098ejRI/j4+ODKlSt49uwZ9uzZg9OnTyMhIQH+/v7IyMjAihUrkJCQgCVLluDcuXNYsmSJLuMnhuDECWDu3ILtnTvrPxZCCBGrjh0LttWpAwhgJCUhhIjCsWPA/PkF26lPTIjGij3lxM3NDVlZWYiKiir08czMTNSpUwfNmjXDyXeL27Ru3RqVKlXCiRMntBexBmh4Hc8mTwaCglTb2rYFIiJYhZoQERNTfhLTtQpOaipgZVWwffduYNAg/cdDiICIKTeJ6VoFaeJEtkV2fp99Bpw5QyM0iOjpfMrJpUuX4OTkVOTjZcuWRe/evfHPP/8o2tq3b49Lly6pHZQu0AJIPLh/H3B1VS1m3LvH9tuOjqZiBhE1WoyO6M3vv6sWMzw82BatUikVM4ioUR4menP3LttNKn8x4/59lofPnaNiBhE1vS0K6ubmhitXruDRo0coX758gcfT09NRq1Yt1KxZE7GxsQCAPn36ICkpCefPn9c4QG2gajQP/vmHLXSUX0AA8PPP/MRDiECJKT+J6VoFQSoFBgwADh1SbU9LY+toEEIAiCs3ielaBePCBTYyOb+ffgJEWEwj5EN0PkKjd+/eePPmDcaPH48LFy6ovFlaWhqmTp2K5ORkdH+3uNilS5cQERGBbvn3uSfi0a9fwTZfX/3HQQghYnXgQMFixnffUTGDEEL0qU+fgm3jx+s/DkKMVLFHaGRmZsLHxwfbtm0DAFhbW6N169Z49eoV7ty5g/T0dHTs2BGnTp1CTk4OKlSogFKlSuHcuXNo3bq1Ti/iY6garWdv3gDW1srz7t2BXbuAChX4i4kQgRJTfhLTtQrC4MHAnj3K8yNHgJ49gY9swU6I2IgpN4npWgXh1SvAxkZ5/sUXwJ9/ApaW/MVEiEDpfIRG2bJlsWXLFqxbtw5dunQBABw/fhyxsbGoXbs2Vq9ejVOnTqF06dJITEzEkCFDcPz4cd6LGYQH74peCnv2UDGDEEL0ieNUixlLlrCONBUzCCFEf7ZsUT3ftYuKGYRoWbFHaBQmKSkJlSpVQqlSpbQZk9ZRNVpP7t0DVq0CfvtN2fbgAVC3Ln8xESJwYspPYrpW3mRns62y8w9xdndnWwVSMYOQQokpN4npWnl19y7rE+dfGP/RI6BWLf5iIkTgNM1PGhU0Ll68iDt37iAxMRFNmjRBixYtYJN/OJXAUPLWgxcvADu7gu30fSfkg8SUn8R0rbz5/ntg6VLVtrAwVtQghBRKTLlJTNfKm2fPgGrVCrbT952QD9I0P5mq88WxsbEYO3YsYmJiCjzWvHlzHD16FFWrVlU7CGLAnjwBfvwRCAkp+NijR/qPhxBCxGjNGuDUKdVpJgArcFAxgxBCdC8hge3o9/40EwB4/Fj/8RAiEsUeofHy5Us0adIESUlJqF69Onr37o0OHTogMTEREREROHjwIOrXr4+///4b1atX13XcaqFqtI5cvQq0aFH4Y7m5gKla9TJCRElM+UlM16o3eXnAr78CP/xQ8LEdO4Bhw/QfEyEGRky5SUzXqleXLwOtWhX+GPWJCSkWnY/QmDFjBpKSkrBmzRqMGTNG5bHJkydj06ZNGDVqFFavXo25c+eqHYiuBQYGwtXVFa6uroo2a2trvHnzhr+gjEwlU1O8zssDNm+mxE3IR4SHhyM8PJzvMPSusFxMSuCnn4B58wp/bNAg/cZCiIGhPOzKdyjGISkJ+Oyzwh/bsoX6xIR8RElzcbFHaDg4OCArKwv3798vdBHQvLw81KtXDzVq1EBUVJTGAelCUdUeqlJrl0QiAbdgATBtGi0+R0gxiSkPiela9aaoXPvqler22YSQIokpN4npWvVmzx62Tfb7Fi9m0/6oT0xIseh829YnT56ga9euRe5oYmpqiq5du+LmzZtqB6Gp8PBwuLi4YNy4cThz5oze3pd8wPTplLgJERHKwzzKySnY1rQpFTMIESHKxTwq7G+fJUuAKVOoT0yIHhS7oFGvXj3s2bMHqamphT6ekpKCPXv2oEGDBloL7mNMTExQvnx5mJub49NPP9Xb+xJCCGEoD/Nox46CbdeuUTGDEBGiXMwTjgM2bVJtu3kT+O47fuIhRISKXdDo378/0tLSEBAQgNzcXJXH7t27h6lTpyI9PR1ffPGF2kGMHDkSVapUQdOmTVXaIyIi4ODggAYNGmD58uUFnufi4oLQ0FD4+/vj119/Vft9CSGEMJSHDVBkpOr5+51qQojBoVxsYJ48Ud3V79NPAXt7/uIhRISKXdCYNm0amjZtihUrVqBevXqNy+a7AAAgAElEQVQYOHAgvv32W9jb26NRo0bYsGEDmjZtih9//FHtILy9vXHs2LEC7ZMmTcLatWtx8uRJrFy5EklJSdiyZQsmT56Mp0+fQvJuGJe1tTUyMjLUfl9DtHnzZri4uPAdBiHEyFAeNkC3brHPFSsC+/cDI0bwGw8hpMQoFxsYeR4GAB8f4PRpwKTYf14RQrSg2MvuWlhY4MKFC5g5cybWr1+P/fv3Kx4rW7YsfH19ERAQADMzM7WDcHFxQXx8vEpbSkoKAKBTp04AAHd3d8TExMDT0xOenp4AgP379yMsLAx5eXkYN26c2u9LCCGEoTxsgOLi2OcBA4B+/fiNhRCiFZSLDYw8DwNAQABQowZ/sRAiUmrtI2Rubo5FixZh0aJFeP78ORISElC9enVUq1ZNURnWlosXL8I+35AtR0dHREdHo1evXoq2/v37o3///lp9X0IIIQzlYQF78wZITGTHely7ihCif5SLBezOHfa5bFmgWjV+YyFEpDTeGNnOzg52dnYqbXv37sV///0HPz+/EgembYGBgYpjQ9h7e8GCBdiwYQPevHmDHj16YOzYsSpTTQICArBx40a4uLggMDAQDg4OPEZLCCmuku61begMLRcL1okTymMqaBCiFsrDgYpjysMlJM/F9evTVBNC1KStXKxxQaMwy5cvx9mzZ7VS0HB2dsbUqVMV5zdv3kSPHj00fr38ydsQ1K9fH5GRkbCyssKaNWswfPhwPH78GAAQExODtm3bIjY2Fhs3boSbmxv+++8/niMmhBTH+53H2bNn8xfMR2g7DwOGl4sF6/Jl5XG3bvzFQYgBMqQ8DFCfWLAyM5UjNGh9O0LUpq1crNWCBgBwHKeV17GysgLAVnWuVasWTpw4gZ9++kkrr11c/v7A1aslfx0nJyAoSL3nDBo0KF8c/vjtt99w6dIlAGxrrrlz56JMmTKYPn06li1bhkuXLqFVq1YlD5YQQt4RQh4mRXj6lH2uWROoUIHfWAghOkW5WKDkeRgAWrfmLw5CRE7rBQ1N1tLw8PDAmTNn8OrVK9SsWRNz5syBt7c3goKC4OPjg9zcXPj5+cHGxkbjuAIDA9UeVnf1KnDmjMZvWSKHDh3C5s2bER0djaysLKSnpyM2NhYmJiZo0KABypQpo/jaFi1aIDo6mgoahBgQoQ151kceBjTLxaQQW7awzzVr8hsHIQZMaHkYEG6fmBTi7FnlMS0GSojGSpqLJZy2hlSADRs5e/YspFKptl5SKyQSSaEjR4pql+NrhEZGRgY+/fRTrFu3Dl26dIGlpSXq1q2LWbNmwcTEBGPHjsWbN29gYWEBAKhevToOHz6Mli1bljzYEvjY95MQUpCYfm/EdK06deEC0LYtOx4zBli7lt94CDFwYspNYrpWnStfHpBvkfvsGfDe2oKEEPVomp+0PkLDmKg7TURb0tLSkJ6ejqpVq0Imk2H+/Pl4+vSp4h9YJpPhp59+wtSpU7F582YA4L2YQQghRE8WLFAeu7vzFwchhIjV8+fKYgZAxQxCeCSa5XgDAwMFN6ywKHZ2dpg/fz48PT3RvHlz5OTkoGPHjpBIJJBIJGjXrh1Kly6N5s2b4+LFizh+/DjfIRNC1BQeHi7KhdkMKRcL1ps3yuMBA/iLgxADR3mYaOz2beWxCH+GCNGmkubiIqecBAcHq7UeBsdxWLBgAeLi4oxmyglRD30/CVGfmH5vxHStOuXoCNy6xYoZe/fyHQ0hBk9MuUlM16pTf/4JeHiw4xs3gMaN+Y2HECOg9Skn3t7eJQqIEEIIIVrGccCTJ+y4alV+YyGEELF6/Fh5TNNNCOFVkQWNWbNmafSCmuxyQgghhJBiSEgA0tLYccOG/MZCCCFideMG+2xtzT4IIbwpsqAhxjmFhBBCiKCdPq08dnbmLw5CCBEzeS52dgboZi4hvKJFQQkhhAe0GB3RSP4FQR0d+YuDECNAeZhoTJ6Lae0MQkpMZ4uCGhNaFFQ/6PtJiPrE9HsjpmvVmdmzlSvq5+UBpUrxGg4hxkBMuUlM16ozMpky986axfIyIaTENM1PohmhQQghhBi89HT22cKCihmEEMKHjAzlsaUlf3EQQgBQQYMQQggxHKmp7DN1ogkhhB/yPAwA5cvzFwchBAAVNAghhBDDcekS+2xjw28chBAiVpcvK48pFxPCOypoGCAvLy/MnDmT7zAIIYTo27177HP79vzGQQghYiXPwwDQoQN/cRBCAFBBQ/BcXV1hbW2NnJwcRZtEIoFEx1tEBQYGonTp0rC0tIS1tTX69++PkydP6vQ9CSGEfEB2NpCSwo5r1eI3FkIIEauXL9lnU1OgShV+YyGEUEFDyOLj43HhwgXY2tri0KFDGr2Gl5cXgoOD1X6eRCKBh4cH0tLS8Pz5c3z55ZcYPXo0ZDKZRnEQQggpoaQk5bGtLX9xEEKImMkLGp98ApjQn1KE8I1+CwUsJCQEbm5u8PT0LFCUSEtLw4ABA2BnZ4fp06fj1atXhb7Gh0ZyTJo0CbVq1UKVKlXg4+OD2NhYxWMcxym2zTEzM8OIESOQlJSEmzdvauHKCCGEqE3eiQaooEEIIXyR52LKw4QIgmgKGoGBgQgPD+c7DLWEhIRg6NChGDJkCMLCwpCYmAiAFRvWr1+Pfv364fLly0hISICvr2+Rr1NUUaNNmzaIjY3FnTt3YGVlhQkTJhT6dW/fvsWGDRtQrlw5ODo6lvzCCCEIDw9HYGAg32HonSHmYsGgggYhWkV5mGiEChqEaFVJc7GEk9+GN2ISiQSFXWZR7XL+x/xx9fnVEr+/k50TgnoEqfWcyMhIdOvWDS9fvoSlpSWcnJzg5eUFf39/eHl54cGDB4iIiAAAxMXFoV27dkhKSoLJe0PfvLy80KVLF4wYMeKD75eWloaqVasiPj4eNjY2CAwMxPz581G2bFlkZ2cjLy8P+/fvR69evYp8jY99PwkhBYnp90ZM16oT27YBX3/Njm/fBho14jceQoyEmHKTmK5VZ+rVAx48ADw8gO3b+Y6GEKOhaX4y1UEserVixQo8ePAATk5O+Oabb7T62lefX8WZR2e0+prFFRwcDHd3d1haWgIABg8ejODgYPj7+wMAmjdvrvjahg0bIjc3F7du3ULjxo3RrFkzPH78GACQmZmJ3bt3K5731VdfYcWKFQCAzZs3Y/fu3bhw4QLy8vKQlZWF69evo0uXLgCAoUOHIiQkBBzH4dKlSxgwYACCgoIwYMAAvX0fCCHCp8s8TPLJzFQely/PXxyEEEGiXKwn8lxMeZgQQTDogsaVK1cQFhYGe3t7ODg4aP31neyceHmdrKws7Nq1CzKZDFWrVgUAZGdnIyUlBdeuXQMAXL2qHDly584dlC5dWvE9kH8NAHh7e6NLly4F/mN7/PgxvvvuOxw+fBgtWrSAVCpF1apVVapi8mOJRILWrVujZ8+e2LdvHxU0CCEKus7DJJ/8BQ0LC/7iIIQIDuViPZLn4rJl+Y2DEAJAIAWNkSNH4siRI7C1tcX169cV7REREfDx8UFeXh78/PwwceJEledFRkaiS5cumDx5MkaOHIlNmzZpNS51p4loy4EDB2BqaorY2FiYmZkBYMWFIUOGICQkBBKJBFeuXMG2bdvQpUsXzJkzBz169Cgw3USusKE7iYmJ4DgOdnZ2SEtLw9y5c5GdnV3k82NjYxEaGorFixdr70IJIYIh1DxM8slf0KCONCFGiXKxAZDnYiosEyIIglgU1NvbG8eOHSvQPmnSJKxduxYnT57EypUrkZSUhC1btmDy5Ml4+vQpmjVrBmtra0gkEkilUh4i142QkBCMHDkSNWrUgK2tLWxtbVGlShX4+vpi27ZtkEqlGDNmDPbu3YuWLVuievXqWLZsWZGvV9iioC1btsT48ePx+eefo1OnTmjSpAlq1qyp8pydO3fC0tISFSpUwPjx4zFq1CgMHjxYJ9dMCOEX5WEDkJXFPkskgLk5v7EQQnSCcrHA5eYCeXnsmArLhAiCYBYFjY+PR58+fRTV6JSUFLi6uuLKlSsAAD8/P3Tv3l1lUcqcnBzMmTMHmZmZaNu2LYYOHVroa2u6KChRD30/CVGfkH5vdJmHAWFdq0GaMgVYsoR1ojMy+I6GEKMhtNzER5+YFFNqKmBlxY4XL2Z5mRCiFUa3KOjFixdhb2+vOHd0dER0dLRK8jYzM8PcuXP5CI8QQowe5WGBkY/QoGHOhIgK5WIBkedhgHIxIQIh2IKGtuXf29bV1RWurq68xUIIEa/w8HCEh4fzHQZvKBeXQFoa+/xu9ytCiGYoDwcqjikPq0mehwHKxYSUkLZyscFMOZk4cSJ69OihUo0uLppyoh/0/SREfUL6vdFlHgaEda0GqV8/4OBBoFkzIDaW72gIMRpCy0189IlJMV2+DLRqxY7372d5mRCiFZrmJ0EsCloYq3fz0yIiIhAfH48TJ06gbdu2PEdFCCHiQXlYYFJS2OcKFfiNgxCiV5SLBSQ1VXksX0uDEMIrQRQ0PDw80L59e8TFxaFmzZqKraaCgoLg4+MDNzc3jB8/HjY2Nhq/R2BgoKiHFxJChCU8PFxl2C/f9JGHAcrFGnvzBpB/36igQYhWCC0PA9QnFrxfflEeUy4mRCtKmosFM+VEl2jKiX7Q95MQ9Ynp90ZM16p1e/cCgwax4yFDgJ07+Y2HECMiptwkpmvVCUdH4NYtdpyUBFSuzG88hBgRo5tyQgghhJB38q+sP20af3EQQoiYZWezz/XqUTGDEIEQTUGDhtcRQoREiEOd9YFysYbevlUe29ryFwchRoTyMFGbPBd36cJvHIQYEZpyUgw05UQ/6PtJiPrE9HsjpmvVupUrAV9fdvzyJfDJJ/zGQ4gREVNuEtO16kTlysDr1ywfL1/OdzSEGBWacmKkXF1dYW1tjZycHEWbl5cXzM3NYWlpCVtbW3z11Ve4dOkSj1ESQgjRqfwjNMqU4S8OQggRM/mUE3NzfuMghChQQUPA4uPjceHCBdja2uLQoUOKdolEgunTpyMtLQ3x8fFwcHCAv78/j5ESQgjRKSpoEEII/+S5mPIwIYJBBQ0BCwkJgZubGzw9PREcHFzo15QtWxajR49GVFQU0tLS9BwhIYQQvZB3oiUSwNSU31gIIUSM8vIAqZQdU0GDEMEQTUHDEBdACgkJwdChQzFkyBCEhYUhMTFR8Zh8flFaWhpWr14NJycnWFpa8hUqIURNtBgdUUv+u4ISCb+xEGIkKA8TtdBIOUJ0ghYFLQaNFwX19weuXi15AE5OQFCQWk+JjIxEt27d8PLlS1haWsLJyQleXl7w9/eHl5cXdu7ciTJlyiArKwtmZmY4ffo0WrduXfJYS4AWmiJEfWL6vRHTtWqdnx9bgK5SJbYgHSFEa8SUm8R0rVqXlKRckHn5cuVCzYQQrdA0P9G41Q+5ehU4c4aXtw4ODoa7u7ti1MXgwYMRHBysWCtj6tSpmDNnDvLy8hAVFYWuXbvi5MmTcHZ25iVeQgghOiKTKVfTp4XoCCGEHydOKI8pFxMiGFTQ+BAnJ15eJysrC7t27YJMJkPVqlUBANnZ2UhJScG1a9cgyTfc2NTUFJ07d0a7du1w6NAhKmgQQoixyb+G0vPn/MVBCCFiNny48pimnBAiGFTQ+BA1p4loy4EDB2BqaorY2FiYmZkBYGtmDBkyBCEhIYpzAMjLy0NMTAwiIyMxZ84cXuIlhBCiQzExfEdACCEkPypoECIYolkU1JCEhIRg5MiRqFGjBmxtbWFra4sqVarA19cX27ZtQ15eHhYtWgRLS0tUrlwZs2bNwvz589G2bVu+QyeEEKJt+ReiI4QQwj8qaBAiGLQoqPFfvt7Q95MQ9Ynp90ZM16pVw4YBO3cqz+l7SIhWiSk3ielatS7/DlPHjwPduvEXCyFGSNP8RCM0CCGEEF159QqoWxewtwd27FB9bNcuwNkZ2LpVtX3WLKBBA8DFhZ3TCA1CCCmZmTNZXu3USbU9PR3o1w/o0wdISVG2JyUpc/fOnQULyTRCgxDBEM0aGoGBgXB1dYWrqyvfoRBCCMLDwxEeHs53GHonulyclQXEx7Pj9HTVxzw82A4mnp7A118r258+Be7dY88FgJwcvYRKiNhQHnblOxT9kefV9wvEO3YABw+y4y1blFuxZmaq5u738zDtckKI1pQ0F9OUE+O/fL2h7ych6hPT742YrlXh/n2gfn12HBwMfPON8rH8w5fzf188PdmojU8/Zc/v3p0Nby7sawkhJSam3CSma1Xx9dfAtm1AvXqssCH3yy9AQAA7njGDnQPA3btAw4bseMsWNoKjYkXl82JjgWbN9BM7ISJBU04IIYQQocl/N7C4d/Tkz5F/vVSq3ZgIIURs3s+rckX98fR+7n5/ZAdNOSFEMAx6yklkZKRi149///0XUVFRaj2/UqVKkOS/Q0ZKpFKlSnyHQAjRs5LmYaOXna08Lm4HWP4c+dfnL2iY0H0IQkhBlIs/4v28Wtyvlz8n/7k6r0MI0TmDLmh07NgRHTt2xMGDB9GmTRu1n//69WsdRCUgPXoAYWFAmzZATIyyfcEC4Icf2PGUKcDixew4Ohr47DN2fPQo0KgRG5on9/QpULWqfmInhBiEkuZho5e/E/yhERoymbJY8aERGqVKaTc+QohRoFz8EeqO0Hg/d1NBgxDBEsStnpEjR6JKlSpo2rSpSntERAQcHBzQoEEDLF++vMjnb9++HcOHDy/Wexn64k9qxS9Pvu8n7/xJOX8i/1jy1sICSKL6/gsQxc8vIcdPebj4NMrDgGoOlclUvy7/gnPv5+78X6uFgoaovv8CRPHzT8jXQLm4+LTSJ87NVR7nz7XUJ/4oip9fFL+SIAoa3t7eOHbsWIH2SZMmYe3atTh58iRWrlyJpKQkbNmyBZMnT8bTp08BAAkJCbCyskK5cuWK9V6i+scvanhd/nmA+RN5/vYyZXQyX1BU338Bovj5JeT4KQ8Xn1rxv59X5d5fMT//131oyolpyQdWiur7L0AUP/+EfA2Ui4tP633i/EUL6hN/FMXPL4pfSRBTTlxcXBAv3xrpnZR3e0F3erdftLu7O2JiYuDp6QlPT0/F123cuBEjR47UW6yCdvCgcuVmX19l8k1JAZYsYcetWxedsPO3r1jB9t7Oj7aoIsRoUR7Wkpcv2Yr4ANCqlWpeDQ0Fzp1jx/l3OwEKz8thYSx3JycrH6MpJ4QYNcrFWnLgANslCgAmTlTm1eRkZZ/Y2bn4fWL5blVyZmbaj5kQohFBFDQKc/HiRdjn+4Pa0dER0dHR6NWrl8rXBQYG6jkyAdu8mSVwABg9WpmMk5LYWhkA8P33qkm6qOMdO4AGDVRfnzrShIgK5WENPH2qzLfffQe0bat8bOtW4OFDdty/v+rzisrFU6YAtrbK81q1tBsvIUTwKBdrYONG4PBhduzjo8yrL18qc/S0acXrE2/dWrBPTJsKECIcnEA8fPiQa9KkieL8xIkT3LBhwxTnq1ev5gICAjR6bQD0QR/0QR+C/RAKXeZhjqNcTB/0QR/C/RAS6hPTB33Qh1g/NCHYERrOzs6YOnWq4vzmzZvo0aOHRq/FFbWCMSGEkCJpMw8DlIsJIUQT1CcmhJCiCWJR0MJYWVkBYKs6x8fH48SJE2ibf+guIYQQnaI8TAgh/KNcTAghRRNEQcPDwwPt27dHXFwcatasiU2bNgEAgoKC4OPjAzc3N4wfPx42NjYav0dxt7viy+PHj9GlSxc0btwYrq6u2L59OwAgLS0Nffv2Ra1atdCvXz+kp6crnrNs2TI0aNAAjo6OiIyM5Ct0FVKpFC1atECfPn0AGF78GRkZGDFiBBo2bAhHR0fExMQY1DWsX78e7du3R6tWreDv7w9A2P8GhW1Pp0m8t27dQsuWLfHpp5/ixx9/5DX+qVOnwsHBAS1btoS/vz+ysrIEG39+lIcZysX8x095WL8oD/Mb//soF1MeFkL8lIf1j3JxCeLXaKKKAXJycuLOnDnDxcfHc40aNeISExP5DknFs2fPuCtXrnAcx3GJiYlc3bp1udTUVG7hwoWcr68v9/btW27ChAnc4sWLOY7juBcvXnCNGjXiHj16xIWHh3MtWrTgM3yFJUuWcMOHD+f69OnDcRxncPF///33XEBAAJeVlcXl5uZyycnJBnMNr1694urUqcOlp6dzUqmU69mzJ3fs2DFBxx8REcFdvnxZZa6wJvH27NmT+/PPP7mkpCSuQ4cO3MWLF3mL//jx45xUKuWkUik3evRobsOGDYKNX9+Enoc5jnKxEOKnPKxflIf5jZ8PQs/FlIf5j5/ysP5RLtY8fkGM0NC1/Ntd1a5dW7HdlZDY2dnByckJAGBjY4PGjRvj4sWLuHDhAkaNGgVzc3OMHDlSEXdMTAx69OiBWrVqoXPnzuA4DmlpaXxeAp48eYKjR49i9OjRijmahhQ/AJw8eRIzZsxAmTJlYGpqCisrK4O5BgsLC3Ach5SUFGRlZSEzMxMVK1YUdPwuLi6oVKmSSps68cor1Xfu3MHQoUNRuXJlDBgwQG+/34XF361bN5iYmMDExATdu3fHmTNnBBu/PhlCHgYoFwshfsrDlIdLGj/l4aIZQi6mPMx//JSH9R8/5WLN4xdFQaOo7a6E6t69e7h58ybatGmjEru9vT0uXLgAgP0gODg4KJ7TqFEjxWN8mTx5MhYvXgwTE+WPlSHF/+TJE7x9+xbjxo1D27ZtsXDhQmRlZRnMNVhYWGD16tWoU6cO7Ozs0KFDB7Rt29Zg4pdTJ96YmBjcu3cP/2/vXoOiKuMwgD9nVQYCHRBxgIF2kauZwTqACKJZyjgslxFEwaSMvBEjDNqk4zRIjPVFHSULc1QgCQVKGG8jWyaMliY54SVQkUGUTDfJMcULIfv2wdlT26KCqcu6z2+GD/ue95x9zuL+Z/xzznuG/+uxlv3p+71p0yb5UtO6ujqLy/8kWVodBliLzYF12Pz/fgDW4f6U/0mztFrMOvzssQ6b/9+PAWtx7/JbRUPDkty8eRMzZ87E2rVr4eDg0KfVqCUzPhN7z549GD58ONRqtVFmS8kPAHfv3kVTUxMSExNRW1uLhoYGVFRUWMw5XL16Fenp6WhsbERrayuOHDmCPXv2WEx+g/+bty/7P015eXkYPHgwkpKSAPScqz/nt3asxebBOsw6/CSxDls21mHzYB3uH3UYYC3ubX6raGiEhITgzJkz8uuGhgaEhYWZMVHPurq6kJiYiNTUVMTHxwO4n/306dMA7i+SEhISAgAYO3YsGhsb5X3PnDkjbzOHw4cPY9euXfDy8kJKSgoOHDiA1NRUi8kPAD4+PvD390dsbCzs7OyQkpKC6upqizmHuro6hIWFwcfHB87OzkhKSsKhQ4csJr9BX/P6+PhAp9PJ442NjWb/fhcXF0Or1eLLL7+Uxywp/9NgKXUYYC02Z37WYdbhJ4V1uGeWUotZh1mHH9fzUocB1uLe5reKhoYlPO5KCIF33nkHL7/8srwaL3D/F15YWIg7d+6gsLBQ/qWGhoZCq9Xi4sWLqK2thUKhwODBg80VHx9//DHa2tpw/vx5lJWV4bXXXkNJSYnF5Dfw9fXF0aNHodfrsXfvXkyePNliziEyMhLHjh3DtWvX0NnZiX379iEqKspi8hs8Tt6AgACUlZWhvb0dVVVVZv1+V1dXY9WqVdi1axdsbW3lcUvJ/7RYQh0GWIvNnR9gHTb35w+wDps7/9NkCbWYddj8dYB12Px1GGAt7nX+Ry4b+pyora0VAQEBwtvbW+Tn55s7jolDhw4JSZJEYGCgCAoKEkFBQWLfvn3ixo0bIi4uTnh6eor4+Hhx8+ZNeZ9169YJb29vMXLkSHHw4EEzpjdWW1srr+hsafnPnj0rxo4dKwIDA8WSJUtER0eHRZ1DUVGRmDBhgggODhYffPCB6O7u7tf5k5OThZubm7CxsREeHh6isLDwsfI2NDQItVotVCqVWLZs2TPPP2jQIOHh4SG2bNkifHx8xIsvvih/j9PT0/tt/metv9dhIViL+0N+1uFni3XYvPnNob/XYtZh8+dnHX72WIsfP78kRD+5uYaIiIiIiIiIqJes4pYTIiIiIiIiInq+sKFBRERERERERBaHDQ0iIiIiIiIisjhsaBARERERERGRxWFDg4iIyIr9/vvvKC8vx6JFi6BWq+Ho6Ijw8HCkp6ejrq7O3PGeuu3bt+P8+fPy6+LiYigUCnzyySdmTEVERES9wYYGERGRlWpubsYrr7yClJQUfPvtt/D398fcuXNhb2+P0tJSjB8/HitXrsTz+kC0pUuX4o033sDNmzflMbVajdzcXISFhZkxGREREfXGQHMHICIiomfvt99+Q1RUFLq6urB9+3bMnDnTaHtbWxsSExORk5MDX19fk+3PA51OZzIWGBiIwMBAM6QhIiKivuIVGkRERFbm3r17iIqKwoULF1BRUdFjs8LT0xM7d+7EoEGDsHr1ajOkfHae1ytQiIiInndsaBAREVmZEydOoLGxEVOnTsXrr7/+wHlubm5Yvnw5YmNjcffuXXm8paUFKSkp8Pb2xtChQzFp0iSUl5eb7K9SqTBp0iT8+uuvmDVrFpRKJdzd3ZGUlISLFy+azO/o6MDixYsRGBiIIUOGICQkBHl5eeju7jaa9+qrr8LLywvff/89Ro0aBWdnZ7z99tvy9n379iEmJgY+Pj5wcHDA6NGjMW/ePLS3txtl27p1K4D7t5l4eXkB+GcNjfz8fKP3PHv2LGbOnAmVSgVHR0eMHz8e69evNzkHQ7YbN25g/vz58PPzg4uLCzQaDU6ePPnAz5qIiIj6jg0NIiIiK/Pjjz8CACIiIh45d8WKFcjJyYGtrS0A4MCBAwgKCkJFRQXc3NyQmpoKnU6HlJQUvPfee0b7SpKES5cuISIiAvv370d0dGKa50oAAAdeSURBVDT8/f2xY8cOBAcHo6OjQ557+fJlqNVqrFu3Drdv30ZaWhrs7e2Rm5uLCRMmoKury+i4165dQ1xcHHx9fREdHY0xY8YAAPLy8qDRaHD69GlERkZi+vTp0Ol02LJlC8aNGwe9Xg8AyM7Olm8tWbhwIbKzs02yGxw8eBCjR4/GV199BQcHB8TFxeHYsWPIysrC1KlTja7wkCQJt27dQmRkJMrLyxEZGYmwsDBUV1dj3LhxaGlpefQviIiIiHpHEBERkVWZPXu2kCRJ7N69u0/7/fXXX8LPz0/Y2dmJkydPyuOdnZ1Co9EIhUIh6urq5HGlUikkSRJz5swRXV1d8nhycrKQJEkUFRXJY3PmzBGSJIlNmzYZvefKlSuFJEli1apV8tjEiROFJEli/vz5RnOvX78u7O3thZ+fn9H76fV6MWbMGCFJkqipqZHH33rrLSFJkjhx4oQ8VlRUJCRJEvn5+UIIITo6OoSXl5ewt7cXe/bskeddvnxZxMbGCkmSREFBgUm2qKgocevWLXl82bJlQpIksWLFigd+vkRERNQ3vEKDiIjIyhhufRgxYoTJtsrKSuTm5hr9fPjhhzhx4gT27t2Lc+fOYdq0aRg9erS8j42NDbKzsyGEMHncqSRJyMnJwcCB/6xDHhMTAwC4cOECAODatWvYunUrPD09kZaWZrR/ZmYmbG1tTW4BAYAZM2YYvdbr9di8eTO2bdtm9H6SJCEuLg4AcPXq1Ud/QP+yf/9+tLa2IiMjAxqNRh53dXVFVlYWAPR468myZcvwwgsvPPCciYiI6P/jU06IiIisjL+/P06dOoWzZ8/ipZdeMtpWVVWF0tJSk31UKhUuX74MALh79y5yc3ONtnd3d0OhUKCpqclofMCAAVCpVEZjbm5uACA/LrWpqQlCCAwbNgx5eXkm7+3i4oK2tjbcuXMHdnZ28rhh3QsDJycnJCcnQ6/X48yZMzh16hSamppw6tQpfPfdd3L2vjh9+jQAYPz48SbbJk6cCAcHB7S0tECv10Oh+OfvRN7e3g89ZyIiIvr/2NAgIiKyMuHh4fj6669RX1+PadOmGW0rKSlBSUmJ/Do/P19eX6KtrQ3A/aZHVVWVyXElSUJra6vRmIODg9F6FADk//gb1rMwLBBaX1+P+vr6HjMbjj1y5Ej59bBhw0zm7d27F9nZ2WhubgYADB8+HBEREQgODoZWq+3zE00M2YYOHWqybeDAgQgNDUVNTQ3+/PNPODk5ydkcHR0fes5ERET0//GWEyIiIisTHh4OAPjpp58eOfffDQBXV1cAQGlpKfR6vclPd3c3dDpdn/MYjjtv3rwej2s4tqGZ8SD19fVISEhAV1cXiouLce7cOVy5cgU7duxAaGhon3MBgLu7O4D7C4P25OrVq3B1dZWbGURERPTssKFBRERkZdRqNXx9faHVavH5558/dK7higJJkuDn5wcAPT6i9cqVK1iyZEmP2x7FcNzKykqTR7Tq9Xrk5ORgzZo1Jtv+q6qqCl1dXSgoKMCbb75pdNtHQ0MDABgd479XjvQkICAAwP0rP/5Lp9OhqakJarX6kcchIiKiJ48NDSIiIiszaNAg1NTUwNvbGxkZGdi0aZPJrRD37t3D6tWrkZOTA0mSoFAoEBcXBw8PD2i1Whw5csRoflpaGtauXWu0xkVvubq6IiEhAX/88QcKCgqMmg6rVq3CypUrcenSJQwYMOChxzFcTXH8+HGj8dLSUvkWmX8//tXGxgYAcOvWrQceMyYmBkqlEkePHsXu3bvl8StXriAjIwOdnZ2YMmVKL8+UiIiIniQ2NIiIiKyQu7s7ampq4OXlhQULFsDJyQnR0dFYvHgxJk+eDGdnZ7z//vtwdHTExo0bMWvWLNjZ2WHDhg1QKBSIiIjAmDFjsHDhQowYMQLV1dWYPn26/DSRvlqzZg08PDyQlZUFpVKJd999FyEhIVi+fDlUKhU++ugjo/k9rYWRmpqKIUOGIDc3F1OmTEFmZiZCQ0Mxd+5cTJ8+HQDQ3t4uz1cqlQCApUuX9rgYKQDY2tpiw4YNsLGxQXx8PEaNGoXZs2dDpVKhsrIS6enp8tNOHpaNiIiInjw2NIiIiKyUh4cHfv75Z+zcuRMLFizA9evXsXnzZrS3tyMmJgbr1q1Dc3Mz5s6dKy9qqdFoUF9fjxkzZqCjowOVlZUIDw9HWVkZvvjiC6Pj9+aWDgOlUolffvkFmZmZcHFxwbZt2zBs2DCsX78eP/zwg9GVH5Ik9Xhse3t7HDhwAIsWLUJLSwt27twJT09PHD58GIWFhRgwYAC0Wq08PysrCwkJCWhoaMCnn36K27dv95h76tSpOH78OJKSktDZ2YlvvvkGGo0GGzduxGeffWZyzn05byIiInp8kuCfEYiIiIiIiIjIwvAKDSIiIiIiIiKyOGxoEBEREREREZHFYUODiIiIiIiIiCwOGxpEREREREREZHHY0CAiIiIiIiIii8OGBhERERERERFZHDY0iIiIiIiIiMji/A2eepjLtwqACQAAAABJRU5ErkJggg==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Rectangle 8"/>
          <p:cNvSpPr/>
          <p:nvPr/>
        </p:nvSpPr>
        <p:spPr>
          <a:xfrm>
            <a:off x="467544" y="1446607"/>
            <a:ext cx="26532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Rugged Landscape</a:t>
            </a:r>
            <a:endParaRPr lang="he-IL" sz="2400" dirty="0"/>
          </a:p>
        </p:txBody>
      </p:sp>
      <p:sp>
        <p:nvSpPr>
          <p:cNvPr id="15" name="Rectangle 14"/>
          <p:cNvSpPr/>
          <p:nvPr/>
        </p:nvSpPr>
        <p:spPr>
          <a:xfrm>
            <a:off x="486780" y="4047455"/>
            <a:ext cx="2634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Smooth Landscape</a:t>
            </a:r>
            <a:endParaRPr lang="he-IL" sz="2400" dirty="0"/>
          </a:p>
        </p:txBody>
      </p:sp>
      <p:sp>
        <p:nvSpPr>
          <p:cNvPr id="11" name="AutoShape 10" descr="data:image/png;base64,iVBORw0KGgoAAAANSUhEUgAABDQAAAEcCAYAAAA4KeSGAAAABHNCSVQICAgIfAhkiAAAAAlwSFlzAAALEgAACxIB0t1+/AAAIABJREFUeJzs3XlcFPX/B/DXAgpI4gF44YUHooFH3jemeZdaWoqaR2ZpxTez0hIVNM9SM488UvHnnZmapGIeeN+pYN6iIt4iiFwCy/z+GHfZZXdhdoGdXfb1fDx4MMzMzrwH8b2z7/kcCkEQBBARERERERERWRE7uQMgIiIiIiIiIjIWCxpEREREREREZHVY0CAiIiIiIiIiq8OCBhERERERERFZHRY0iIiIiIiIiMjqsKBBRERERERERFaHBQ0iIiIiIiIisjosaBARERERERGR1SlSBY3ExEQ0a9YMJUuWxKVLl+QOh4jI5jAPExHJj7mYiGxFkSpolChRAjt37kTfvn0hCILc4RAR2RzmYSIi+TEXE5GtKFIFDQcHB7i7u8sdBhGRzWIeJiKSH3MxEdmKIlXQICIiIiIiIiLbYJEFjYULF6JJkyZwcnLCsGHDtLYlJydj0KBB8PDwgJ+fH8LCwvQeQ6FQSD5fREREfsItNJYYlyXGBFhmXJYYE2CZcVliTIDlxmUO5s7DgG3/vs2Bv9/Cxd9v4bLV3y9zsS7Glz+ML38YX/4URnwWWdDw9PTExIkTMXz4cJ1tgYGBiImJwdGjRzFy5EgEBATg1q1bOvsZ01/QUv/hLTEuS4wJsMy4LDEmwDLjssSYAMuNyxzMnYcB2/59mwN/v4WLv9/CZau/X+ZiXYwvfxhf/jC+/LGZgkafPn3Qq1cvuLm5aa1PTU3Fxo0bMWPGDHh7e+OLL75Ay5YtERoaqt6ne/fu2LNnDz7++GOsXr3azJETERUNzMNERPJjLiYiyp2D3AHkJmdFOSYmBqmpqfDz81Ov8/Pzw5UrV9Q/79y502zxEREVdczDRETyYy4mItJPIVjwXE4TJ05EbGwsVq1aBQA4duwYevbsiWfPnqn3WbRoEbZu3Yq9e/dKPm5ERIRWc5eQkJACi5mIqKBNnjxZvezv7w9/f3+znbuw8jDAXExE1kPOPAzwnpiICNCfi62qhYabmxsSEhKQmJgIV1dXAEB0dLTR01LlfCMKCQnhHN1EZJEUCgWCg4NlO39h5WGAuZiIrIPceRjgPTERkaFcbJFjaKjkHJW5atWqcHZ2RmRkpHpdVFQUfHx88n2u4OBgix9EhYhsR0REhOw30IB58zDAXExElsNS8jDAe2Iisl155WKL7HKiVCqRkZGBkJAQ3Lt3D8uXL4eDgwPs7e0xYsQI3LhxA8uXL8fu3bsxYcIEREZGonr16iafT6FQsBpNRBZJrvxk7jwMMBcTkWWSMzfxnpiISGQoP1lkC42pU6eiRIkSmDVrFtauXQtnZ2dMmzYNAPDLL7+gcuXKaNmyJZYtW4YNGzbk+yaaiIi0MQ8TEcmPuZiIKHcW2ULD3FiNJiJLZUv5yZaulYishy3lJlu6ViKyLlbVQkMO7C9IRJbEkvpumxNzMRFZCuZhIiL5WeUYGubGajQRWSpbyk+2dK1EZD1sKTfZ0rUSkXVhCw0iIiIiIiIiKjJY0CAiIiIiIiIiq8OCBhERERERERFZHRY0XuEASERkSTgYHRGRvJiHiYjkx0FBJeAASERkqWwpP9nStRKR9bCl3GRL10pE1oWDghIRERERERFRkcGCBhERERERERFZHRY0iIiIiIiIiMjqsKBBRERERERERFaHBQ0iIiIiIiIisjosaBARERERERGR1WFB4xXOuU1EliSvObeLKuZiIrIUzMNERPLLKxcrhCI02fSGDRuwdOlSdOzYEd9++y0cHR0lvY5zbhORpbK2/GRqHgas71qJyDZYY27iPTERFTWG8lORaaHx5MkTrF27Fvv27YNCoUBYWJjcIRER2RTmYSIi+TEXE5EtKTIFjVOnTqFjx46wt7dH165dcerUKblDIiKyKczDRETyYy4mIltSZAoaV69eRZUqVQAAVatWxZUrV2SOiIjItjAPExHJj7mYiGyJxRU0Fi5ciCZNmsDJyQnDhg3T2pacnIxBgwbBw8MDfn5+Wk3ofHx8EBMTAwC4c+cOfHx8zBo3EVFRwTxMRCQ/5mIiorxZXEHD09MTEydOxPDhw3W2BQYGIiYmBkePHsXIkSMREBCAW7duAQCaNWuGAwcOIDMzE3v27EHz5s3NHToRUZHAPExEJD/mYiKivDnIHUBOffr0AQCcOXMGsbGx6vWpqanYuHEj9uzZA29vb3h7eyMsLAyhoaEICQmBu7s7BgwYgE6dOsHf3x/du3c36rz+/gV5FUREgIOD+GVvr/29RAmgYUPg/feBSpVyvGjrVqBJE+BVc2E5yJWHAeZisnwKhf7vuW0z9juPZb5j1asH9O0LuLhkHwsPHgBHjgD9+kFO1nBPrPlvUJD7FuaxGQfjYBzS93VyEvOj6uu114By5YDKlcWvatXEfQpcVhZw+zaQlATUr5/rrhZX0FDJOSVLTEwMUlNT4efnp17n5+en1S9w4MCBGDhwoEnnO3jQtDiJiEyxejUwYQKwdi3w6p4VCAoCpk0D2rQBDhwQqx8yMnceBpiLicj8Jk4E9uwBfHwA3LgBdOoE3L0LODoC77wjd3i8JyYii+XgAPj5Aa1aiemyQwegWDETD3bpErB5s5iETp8WixmtWgFHj+Yeg4mnK3SKHKWjuLg4lC5dGq6urup1Xl5eOH/+vNHHjoiIQEREhNa69u1NCpOISC9BAJRKIDMz+0v1c1wc8OQJkJICDBgAREUBtc/9LhYzAODiReDKFcDXFwAQHBysPq6/vz/8zdSMoTDzMMBcTNZH9bky5/fcthn7nccy37HS08WHgHfvii3m/j2thENAAHDnjrjD3r3qgoZceRiw3HviHHWWAtu3MI/NOBgH4zBu37Q0IDlZ/EpJ0d0nMxM4d078WrQIqFgRGD0a+N//gJIlJZ5k2zZg5kxA34xMly+L+7zKg/pyscUWNHJWo93c3JCQkIDExER1Ao+Ojoa7u7vRx875RhQSEoIcuZyIqNAIgtizpG9f4OVL4MdZWVh2ZJK40d0dOHECqFlTvb9m8jZvnIWXhwHmYiKSV2Ym8PXXwPz5YmH5+JR/0Pb0aXHjF1+IG16RKw8DvCcmIsuQlSUWNh4+BGJjxWJwVJRYhzh2TMypDx6Ird4WLQKWLAF69crlgNeuASNGAIcPa69//XWxZcYbb4jLBgoaKhY3KKhKzmp01apV4ezsjMjISPW6qKioAhu5OTg4WKdCTURUGBQK4N13gbffFn++tv4McPWq+MP48UDNmoiIiJD1Bhowfx4GmIuJyHwcHIAZMwBVQ4esNWvFBScnYOpURBw8KHseBnhPTESWwc5ObHVRu7bYteTDD4EffxR7iDx5AqxcCTRoIO778CHQuzcwdqzYQlnHX3+JY8apihllyohdr69fF1sqL1sGfPop0LYtIg4dyjUXK4ScZV+ZKZVKZGRkICQkBPfu3cPy5cvh4OAAe3t7jBgxAjdu3MDy5cuxe/duTJgwAZGRkahevXq+zqlQKHSq30REhW3LFrGVRggmYRKmiitjYwFPT/U+cuQnOfIwwFxMRPL48ENgzRoBDxSVUEF4KA5s9Oef6u1y5SbeExORtcnKAtasEbucPH8urgsIAEJDNcbW2LRJXJmVJf4cGAhMnZpdXTbAYH4SLMzkyZMFhUKh9RUSEiIIgiAkJycLAwcOFNzc3ARfX18hLCysQM5pgb8GIrIBz54Jgp2dIOzFm4IACIKfn84+cuQnOfKwIDAXE5E8li8XBC/cFPMwIAjz5mltlys38Z6YiKzVzZuC8Prr2Wn1009fbdixQxDs7cWVJUoIwtatko9pKD9ZXAsNObAaTURy8X1dwOFLZVEGCcCwYWJ7PQ22lJ9s6VqJyHJcvAhM91uP9Xg1K8ipU0DTpurttpSbbOlaiahwxcWJk0apxiteH3wNA+Y2BRITxa59O3eKfVckMpSfLHYMDXNjf0EiksNb3nfEYgYgDn70iiWMoSEH5mIiMjdvb+B1xSUAQBYU4hyEYB4mIsoPNzdgxw6gfHnACanwC35XLGYAwIYNkosZeeVittAAq9FEJJ9tQ7eh9+o+AID4sCMo06O11nZbyk+2dK1EZFl2leyHbkl/4GGJGqiQfFNrmy3lJlu6ViIyj+PHgWNtvsXYrB8BABnffo9is6YZfRy20CAiskC17aPVyzft68gYCRGR7aqrEGeauqpgHiYiKkgti53BGGEOAOAkmmFi1pQCPT4LGkREMqrw8jYAIAkuuPLETd5giIhskSDAM/U6AOB8Sh1kZsocDxFRUSEIwNixsBOykKEohuFYiTk/2+PatYI7BQsaREQyKp1wGwBwC164cVMhbzBERLYoLg7FMtMAANFCdTx8KHM8RERFxc6dwKFDAID4gV/gsuJ1ZGYC335bcKdgQeMVDoBERHKwv3MLAHAb1XFTo9s2B6MjIjKT2NjsRVTG3bviMvMwEVE+KJXA+PHicqlSKPfz9xgyRPxx+3bgxAlph+GgoBJwACQikoUgAK6uQFISFuBz/Om/AAcOaO9iS/nJlq6ViCxIWBjw9tsAgBY4jq82tcD772dvtqXcZEvXSkSFbPVqYOhQcXnGDGD8eMTGAjVrAunpQPfuwN9/Sz8cBwUlIrI0z54BSUkAxBYa9+7JHA8RkS0y0EKDiIhMlJEBTJ4sLleqBAQGAgAqVwaGDxdX79wJnD2b/1OxoEFEJJfbt7MXXxU0+GCMiMjMXlWTlbDDQ1RgQYOIKL/++AO4c0dcnjgRKFFCvWn8eMDBQVyeNSv/p2JBg4hILhoFjVvwQkoK8Py5fOEQEdmkVy00njhUhBIOmg02iIjIWIIAzBGnaYWHB9QDZ7xSrRoQECAub9mSXfcwleSCRtKrZtFERFRAHjxQL95HJQBgtxMiInN7VcGIL+EJgHmYiChfDh3K7kvy2WeAs7POLl9+KX7PygIWLszf6SQXNMqXL4+BAwdi9+7dyMrKyt9ZiYgIePJEvRgHNwC8kSYiMrtXxeUkV7Gw/PixnMEQEVm5efPE705OwOjRendp1Aho315cXr5cPaScSSQXNJo3b45Nmzahe/fu8PT0xFdffYVz586ZfmYiIlv3qqChLFUGmSgGAGzqTERkbk+fAgAySnsAAB49kjMYIiIr9vChOHMUAAwaJHY5MUDVSuP5cyA01PRTSi5o7N+/H7dv38asWbNQrlw5/Pzzz2jcuDH8/Pwwe/Zs3LPyx4qcc5uIzO7VTbSiXHayV6XSvObcLqqYi4nIrARBnYvh5g4ASE4Wv5iHiYiMtHYtoFSKyx99lOuub78N1KghLi9caHhg/LxysUIwcbLpixcvYu3atfj9999x+/Zt2NnZwd/fH4MHD0a/fv1QQmMkU3NJTExEp06dcPnyZZw8eRL16tWT9DrOuU1EsujQAYiIAFq3RtlLRxAfD4waBSxenL2LteUnU/MwYH3XSkRFQEICUKYMAODkB3PQYtNXAIDoaMDLS9zFGnMT74mJyOwEAfD1BS5dAurUAS5fBhSKXF/y00/AN9+Iy4cOAW3bGt7XUH4yeZYTX19fzJw5E9HR0fjjjz9QpUoV7N+/H8OGDUOFChXw8ccf47bGCP7mUKJECezcuRN9+/ZlMiYiy6caQ8PDA+XLa6+yVszDRGRV4uLUi46V3NXL1t7thLmYiMzuzBmxmAEAw4blWcwAxAlQiom9rrF8uWmnNbmgcfnyZUycOBE+Pj7o27cv7ty5gyZNmmDmzJno0qULQkND0bhxY7M2WXNwcIC7u3veOxIRWQKNgka5cuKitd9EMw8TkVVRdTcBUKKKm3qZuZiIyEirVonf7eyAwYMlvcTDA+jdW1zevBmIjzf+tA7G7BwTE4ONGzdi/fr1iIyMBAB4enpi3LhxGDJkCHx8fNT7RkZGomnTphg/fjxOnDhhfGREREVZVlb2k0EPD5R7lcA5uj4RkRlpFDRca2QXAJiLiYiMkJYGbNggLnfpAlSqJPmlH38sFjPS0sQhOL74wrhTS26h0bZtW3h5eWH8+PG4ceMGBg0ahD179iAmJgYzZszQKmYAQP369VG3bl1cvXpV0vEXLlyIJk2awMnJCcOGDdPalpycjEGDBsHDwwN+fn4IU42cCmDevHno0KEDZs+erfUahYQmLkREsomPzx40SaOFhpw30czDRGRzNAoaZWpbRpcT5mIisjrbtoljEgFidxMjdOyYPWbR8uWGBwc1RHILjaNHj8Lf3x9DhgxB37594eLikudrBg4cCE9PT0nH9/T0xMSJExEeHo7U1FStbYGBgYiJicHRo0cRHh6OgIAAXLhwAV5eXhgzZgzGjBmjczz2FyQii6Y5WIa7O8o9Fxfj44H0dKB4cfOHxDxMRDZHo6Dh6OkOV1cgMVHeggZzMRFZHdW8q2XLAu+8Y9RL7ezECVGCgoCoKCAyEmjQQPrrJRc0bt++japVq+rdlpmZCQcH3UN9oxqyVII+ffoAAM6cOYPY2Fj1+tTUVGzcuBF79uyBt7c3vL29ERYWhtDQUISEhOgcp3v37rhw4QKuXr2KTz75BEOGDJEcAxGR2WgWNDw8UD4p+8enT41qqVdgmIeJyOaouv45OACurihfXixoyNlajrmYiKxKbCywZ4+4HBAAODoafYiBA8WCBgCsWVNIBY2qVasiKSkJM2bMQK1atbSawNWuXRuBgYEYPXo0HE24AE05q8gxMTFITU2Fn5+fep2fnx+uXLmi9/U7d+7M8xwRERGcX5uI5JWjoFEuOfvHx4+1Cxqac2/7+/vD39+/UEMzRx4GmIuJyAKoWmi4uQEKBTw8gOvXdWecMnceBnhPTERW4v/+L7ufyNChJh2ienWgXTtx6tb164FZswB7e9399OViyQWN6OhotG7dGo8ePdI6UGpqKkqUKIGxY8fip59+wvHjxw225JAiZz+/uLg4lC5dGq6urup1Xl5eOH/+vMnnyPlGpK+qTURUqDSaOcPDA+VSsn/M2dRZM+eagznyMMBcTEQWQJWLX80IopoYRDNFA+bPwwDviYnICghCdncTPz/gjTdMPtSgQWJB48EDYP9+4K23dPfRl4slDwq6adMmxMXFYcuWLZg0aZJ6vbOzMy5evIg///wTDx8+xHfffWfSBajkrEa7ubkhISEBiYmJ6nXR0dGcioqIrFvOFhrlsn+Ue3R95mEishk5ChoeHuKPOVtoyIG5mIgs3rFjYrM2QBwMNB+DEPfrlz2G3Nq10l8nuaCxdetWdO7cWd2vT5NCoUDv3r3Rrl07HDp0SPrZ9chZja5atSqcnZ3V08QCQFRUlM6sKvkVHBzMJndEZD6qu+XXXgOcnHQKGhEREbI8EQTky8MAczERmZmBgsbTp8CBA/LlYYD3xERkBVatEr87OIgDYeRD6dLA22+Ly1u2AMmvumPndU8suaARGxuLYsWK5bpPuXLlkJycnOs+hiiVSqSlpSEzMxNKpRIvX76EUqmEs7MzBgwYgKCgIFy/fh0LFizAiRMnMNTE/jmGBAcHm6U/JBERgOyCxqu751KlAFWKffxYbAZs7htpufMwwFxMRGZmoMtJZibQqJH58zAgfy5mHiYiSZKTgU2bxOUePaD1dM5EgwdnH3rbNnE5r3tiyQUNf39/hIWF4caNG3q33717F1u3bkX9+vUlB6xp6tSpKFGiBGbNmoW1a9fC2dkZ06ZNAwD88ssvqFy5Mlq2bIlly5Zhw4YNqF69uknnISKyCDkKGgpF9vuAXF1OmIeJyKZkZQHPnonLOVpoALrjaJgLczERWYU//wSSXk3TpzFhSH506ybO/ApI73aiECROTr1582Z88MEHaNasGWbMmIFmzZrBxcUFKSkpOHPmDIKCgnDkyBGsX78e/fv3N/UaZKFQKDhHNxGZV6NGwPnzYkU7LAwA0Lgx8O+/QPfuwN9/i7vZUn6ypWslIgsQH5995zx3LjBmDHbuFNMyIHYNb9nStnKTLV0rEeXTm28CBw6IleB797KbGufT6NHAr78CdnbiYStUENcbyk+SZznp168fEhMT8emnn6Jjx45QKBRwcnJCWloaBEGAQqHAl19+aXXFDBVV8zo2sSMis8jRQgPQbqFhq1PpMRcTkdloNsHQ00LjwIEIhIdHmDcmC8A8TER5un1bLGYA4vQkBVTMAMRuJ7/+Kjai27gRaNgw93tiyS00VE6cOIHdu3fjwoULuHbtGsqXLw9vb2+MHDkSb+RjmhY5sRpNRGYlCICTE5CeDnz9NfDjjwCAIUPEqbyrVAFiYsRdbSk/2dK1EpEFOH4caNVKXN65E+jWDbduATVqiKtWrACGD7et3GRL10pE+TBtGhAUJC5fuACYOOyEPoIA1K4N3LwpzgJ79qy4Pt8tNFRatGiBFi1a5DtQIiKb9eKFWMwADLbQEIR8zXxFRER5yaOFhiVM3UpEZHEEAVi3TlyuX79AixmAeP87aBAQEgIkJIi9A8uUMby/0QUNlaSkJGRlZend5urqauphiYiKPs2baI27548+KrBBoomIKC9xcdnLrwoaLi7A/v1iaq5SRaa4iIgsWWQkcPmyuBwQUCin+Phj4K23xEZ0eT3gM6qgMXPmTCxZsgSxsbF6m3uoxtJQKpVGBUxEZFM0H/tpFDR8fMQvIiIyA83ispsbAPHGuUMHmeIhIrIG69dnLxfS+JmenuKXFJILGosWLcL3338PBwcHVK9eHZUqVYKdne6srworbSPNAZCIyGwMFDQ0cVBQf7lDIaKiTlXQKFYMKFlSZzPzsL/coRCRpcnKAjZsEJfbtAGqVSv0U+aViyUPCtqsWTPcuXMH+/btg6+vb0HFZxE4ABIRmdWqVeJIc4A44pFqBDo9bCk/2dK1EpEFGDFCHPmzYkXg/n2Du9lSbrKlayUiExw+DLRrJy4vXgyMGmW2UxvKT7pNLAy4du0aevfuXeSKGUREZiehhQYRERUyVQuNV+NnEBFRHlSDgTo4AP36yRvLK5ILGr6+vrh27VphxkJEZBtUBQ1HR+C11+SNhYjIVqkGBWVBg4gob+npwObN4nLnzhaTOyUXNAYPHoyDBw8iKiqqMOMhIir6VAUNDw/OzUpEJBdVC41XA4ISEVEu9uwBnj0TlwcMkDcWDZIHBfXx8cGbb76J5s2bo1+/fqhZsyZKly6td9/AwMACC5CIqMhRFTQspLJNRGST2OWEiEg61ewmzs5A797yxqJBckGjg8YcVmvWrDG4n0KhYEGDiCg3mi00iIjI/JTK7CeNLGgQEeUuORnYvl1c7tXLorpMSy5orFy5UtJ+1jptKxGR2aieCrKgQUQkj4QEcfpBgAUNIqK87NwJpKSIy/37yxtLDpILGkOHDi3EMArG8ePHMXbsWDg6OqJRo0aYO3eu5Ndyzm0iMhsJLTTymnPbUuUnDwPMxURkJqrCMmCwoGGteRjgPTERFbBNm8Tvrq5A165mPXVeuVghmDDZdHR0NK5evYrbt29j1KhRuHfvHipVqiR764wHDx6gbNmycHR0RGBgID744AO0bt06z9dxzm0iMpu0NLHvIQD88AMwYUKuu1tbfjI1DwPWd61EZMWOHQNUuWnXrlxv0K0xN/GemIgKTFKS+BAuLQ348ENg9WpZwjCUnyTPcgIA169fR8+ePVGrVi306NEDn3/+OQBgxYoVaN68OSIjIwsmWhNVrFgRjo6OAICyZcviieopKBGRpdDMS0WwywnzMBFZBQktNKwZczERFZiwMLGYAQDvvy9vLHpILmg8ffoU7du3x65du9CqVSu0bdtWXSGpXLky/v33XzRt2hQXL14stGClio6Oxq5du9CzZ0+5QyEi0lbECxoqzMNEZNGKeEFDhbmYiPJN1d2kdGngrbfkjUUPyQWN8ePHIy4uDhEREThy5IjWrCfDhw/HoUOHYGdnh61bt5oUyMKFC9GkSRM4OTlh2LBhWtuSk5MxaNAgeHh4wM/PD2FhYept8+bNQ4cOHTB79mwAQGJiIoYOHYq1a9fCwUHyECFEROZhwQUN5mEishkWXNBgLiYii/HihdgtDwD69AGKF5c3Hj0kZ7cjR47gnXfeQdu2bfVub9WqFfz9/bFjxw5MnDjR6EA8PT0xceJEhIeHIzU1VWtbYGAgYmJicPToUYSHhyMgIAAXLlyAl5cXxowZgzFjxgAAMjMzERAQgKlTp6J27dpGx0BEVOgsuKDBPExENkNV0HB0BFxc5I0lB+ZiIrIYO3cCL1+Ky337yhuLAZJbaDx8+BBubm657lO+fHncuHHDpED69OmDXr166ZwjNTUVGzduxIwZM+Dt7Y0vvvgCLVu2RGhoqM4xNmzYgJMnTyI4OBgdOnTA77//blIsRESFxoILGszDRGQz4uLE7+7ugMyD2ufEXExEFuPPP8Xvrq5Ax47yxmKA5BYavr6+2Lx5M+bPn68eZEhTYmIi/vjjDzRs2DBfAeUcuTQmJgapqanw8/NTr/Pz88OVK1d0Xjt48GAMHjw4X+cnIipUqoKGvb3YF9ECMQ8TUZGnaqGRx8M6OTEXE5Gs0tKAv/8Wl3v2FFu0WSDJBY3+/fsjMDAQn332GcaNG6e17fz585g7dy5SUlLQN59NUXJO/RoXF4fSpUvD1dVVvc7Lywvnz583+RzWPK84EVk5VUHDzQ2wk9ZILjg4WL3s7+8Pf3//go9LgznyMMBcTEQyUhU0JI6fYe48DPCemIhk9s8/QHKyuPzuu/LG8oq+XCy5oPHZZ58hPDwcK1euxKpVq1D61ZNFHx8fXLt2TX3Q//3vf/kKMmc12s3NDQkJCUhMTFQn8OjoaLjnYwCnnG9EISEhJh+LiMgoqptoI7qbaCZvczBHHgaYi4lIRvkoaJgL74mJSFaq7iZOTkDXrvLG8oq+XCx5DA2FQoG//voLq1atgp+fn3qQoujoaNSpUwe//PIL/vnnH51qsrFyvr5q1apwdnZGZGSkel1UVBR8fHzydR7mMZDQAAAgAElEQVQiIlmoWmhY2PgZmpiHiajIM7KgIQfmYiKSTVoasH27uNy1q8UNnqzJqDmcFAoFhgwZgiFDhkAQBDx58gRubm6wt7fPdyBKpRIZGRnIzMyEUqnEy5cv4eDgAGdnZwwYMABBQUFYvnw5du/ejRMnTmDZsmX5Pqem4OBgszUhJCIbJrGgIUczYLnzMMBcTERmoFQC8fHici4FDbm6Y8idi5mHiQh//52dJz/4QNZQ8szFgoWYPHmyoFAotL5CQkIEQRCE5ORkYeDAgYKbm5vg6+srhIWFFei5LejXQERFXZkyggAIwujRknY3Z36SMw8LAnMxEZnJkydiHgYEYf78PHc3d27iPTERyS4gQMyRLi6CkJIidzSCIBjOT4pXG/PUp08fyd1J/lT1t7ESCoVCp58iEVGBy8gAihcXlydPBiT0ybal/GRL10pEMrpyBahbV1xetw4ICMh1d1vKTbZ0rURkwMuXQLlyQGIi8P77wKZNckcEwHB+ktzlZLuqD00uXFxc4OBgVC8Wi8HmdURU6OLispctsMuJJWAuJqJCpxo/A7DILidyYx4msnH79onFDMAiZjfJKxdLbqFx+/ZtvesfPnyIW7duYdq0aahYsSL+/vtvFFc9gbQSrEYTkVlERQH164vLmzaJVe882FJ+sqVrJSIZbdsG9OkjLp89C7zxRq6721JusqVrJSIDRowAVqwAHB3Fsd9KlpQ7IgAF0EKjevXqBte3aNECPXr0wOuvv44JEybgxx9/NDlQIqIiSzUgKGDRI+sTERVpEltoEBHZnMzM7NlNOne2mGJGbiRP25oXV1dXdO3aFbt37y6oQxIRFS2aBQ0LnraViKhI0+z+5+YmXxxERJbm8OHsoq8FdDeRosAKGoDY/eTBgwcFeUgioqJD86kgCxpERPJQ5WInJ6BECXljISKyJKrJPeztgXfekTcWiSR3OUlUDQySQ3p6Ol68eIG1a9ciPDwcHTp0KLDgzIkDIBFRodNsoZHHU0EORucvdyhEVFSpChru7kAuM/gxD/vLHQoRmVNWFrB1q7jcoQNQtqy88bxSYIOC2tnZGZy2VXWI4sWL49ChQ2jWrJnxkcqIAyARkVl89hmweDFQpgzw7Jmkl9hSfrKlayUiGb39NhAWBjRsCJw7l+futpSbbOlaiSiHkyeBFi3E5cWLgVGj5I0nh3wPCtquXTuDBy5ZsiRq1qyJYcOGob5qBH8iItKmaqHB7iZERPLRbKFBREQiVXcThQLo3VveWIwguaBhi03uiIgKFAsaRETyUw0KygFBiYhEggBs2SIut2oFVKwobzxGKNBBQYmIKBcsaBARyY8tNIiItEVFATdvistWMruJiuQWGsOGDTM4hkZeVq5cadLriIiKFBY0iIjklZkJxMeLyyxoEBGJVN1NAKBPH/niMIHkgsbq1atNPgkLGkRk87Kysps58yaaiEgemgMyMxcTEYn27BG/N2gAeHnJG4uRJBc0kpOT0atXL1y/fh1BQUHo0KEDKlSogLNnz2L37t3YsmULEhISsGXLFpQqVaowYyYisj7x8YBSKS6zhQYRkTxU3U0AFjSIiADg5Uvg7FlxuX17eWMxgeSCxjfffIOoqCicPXsWlSpVUq9v27Yt2rZtixEjRsDb2xsrVqxgiwwiopw0b6JZ0CAikoeqpRzAQUGJiADgzBkgPV1cbtlS3lhMIHlQ0F27dqFPnz5axQxNXl5e6NevH8LDwwssOGM9fvwYrVu3hr+/PwYOHIiUlBTJrw0ODuZMLkRUeFTjZwCSChoREREIDg4uvHgKSX7yMMBcTESFzIgWGtaahwHeExOREbZvF78rFBbZQiOvXKwQBEGQcqDatWvDxcUF58+f17tdqVSiTp06AIAbN24YH2kByMrKgp2dWKNZsGABXFxcMHz48Dxfp1AoIPHXQERkmq1bs0eNPnsWeOMNSS+ztvxkah4GrO9aicgKLV8OjBwpLsfEAFWq5PkSa8xNvCcmIsl8fYH//gOaNwdOnJA7GoMM5SfJLTR69OiByMhIrFu3Tmdbeno65s6di+joaHTq1Cl/keaDKnEDQHx8PBwdHWWLhYhIi5EtNKwV8zARWTTNFhpFuMsJczERSXL3rljMAIDu3eWNxUSSx9AYPXo0tm3bhsGDB2PVqlVo3LgxSpUqhaNHj+LQoUNITk5GzZo1MWvWrMKMN0/nz5/H4MGD4ezsjMOHD8saCxGRmo0UNADmYSKyYKqCRokS4lcRxlxMRHnavTt7uVs3+eLIB8ktNLy9vXHq1Cl07NgRERER+PHHHxEUFIRdu3YhJSUFH330EY4cOWLyDCcLFy5EkyZN4OTkhGHDhmltS05OxqBBg+Dh4QE/Pz+EhYWpt82bNw8dOnTA7NmzAQANGzZEVFQUhg8fLntxhYhITVXQeO01wMlJ3lgMYB4moiJPVdCw4BlOmIuJyGx27RK/u7sDjRvLG4uJJLfQAIBy5crhn3/+QWpqKqKionDnzh1UrVoVtWvXRtmyZfMViKenJyZOnIjw8HCkpqZqbQsMDERMTAyOHj2K8PBwBAQE4MKFC/Dy8sKYMWMwZswYAGLXl+LFiwMAypQpg8TExHzFRERUYFQFDQtuncE8TERFnmqWEwvubsJcTERmkZ4O7N0rLnfpAthJbutgUYwqaKg4OzujWbNm8PPzg7Ozc4EE0qdPHwDAmTNnEBsbq16fmpqKjRs3Ys+ePfD29oa3tzfCwsIQGhqKkJAQrWP8+++/GDduHOzt7VGxYkUsXLiwQGIjIso3KyhoMA8TUZFnBS00mIuJyCyOHQNevBCXrbS7CWBCQeOPP/7A/Pnzce3aNTx9+hRKpRJLly7Fy5cvERgYmO+Aco5cGhMTg9TUVPj5+anX+fn54cqVKzqvbdGiBQ4ePJjvGIiICpyqoGHBN9EqzMNEVGRZQUFDhbmYiAqVqruJQiG20LBSRhU0+vXrhy1btgAASpYsqV5/48YNzJkzBxs2bMCuXbtQunRpkwNSKBRaP8fFxaF06dJwdXVVr/Py8jI4fawUERERnF+biMxLdRNtQgsNzbm3/f394e/vXzAxGWCOPAwwFxORDEwsaJg7DwO8JyaiQqYqaDRtahVFXkB/LpZc0Fi0aBG2bNmCjz/+GN988w3Wrl2LKVOmAABCQkKQlJSEpUuXYtu2bRg6dKjJQeasRru5uSEhIQGJiYnqBB4dHQ33fPzSc74R5WymR0RUoAQhX11ONJO3OZgjDwPMxURkZhkZwPPn4nI+ChrmwntiIio09+4BUVHishV1N9GXiyWP/LF+/Xo0btwYS5YsQa1atbS2lShRAr/++ivq1auHHTt25CvInNXoqlWrwtnZGZGRkep1UVFR8PHxydd5iIjMJikJePlSXLbgMTRUmIeJqEh69ix72YIHBVVhLiaiQlMEpmtVkVzQuHjxItq0aaOTXDW1a9fO5GZrSqUSaWlpyMzMhFKpxMuXL6FUKuHs7IwBAwYgKCgI169fx4IFC3DixIl8tQLRJzg4mE3uiKhwqFpnAJILGhEREWZ/Iih3HgaYi4moEKm6mwCSWmjIkYcB+XMx8zCRDVB1N3FzA5o0kTeWPOSZiwWJfHx8hAYNGqh/njx5sqBQKLT2qV27tlCvXj2ph9SiOp7mV0hIiCAIgpCcnCwMHDhQcHNzE3x9fYWwsDCTzmGIEb8GIiLjnTghCGLHE0HYscOol5ozP8mZhwWBuZiICllERHYu3rtX8svMnZt4T0xEhSo9XRBcXcVcGBAgdzSSGcpPilcb8zRixAisXLkSu3fvRufOnREcHIwpU6YgKysLALB161a89957GDZsGFasWJG/MoyZKRQKnX6KREQFJiwMePttcfnECaB5c8kvtaX8ZEvXSkQy2LIF6NtXXD5/HmjQQNLLbCk32dK1Etmso0eBNm3E5TVrgEGD5I1HIkP5SXKXk+nTp6NcuXLo1q0bWrdujcOHDwMAZsyYgYYNG+K9995DmTJl8MMPPxRc1GbE5nVEVGispMuJJWAuJqJCYyVdTuTGPExUxJ04kb3crp18cUiUVy6W3EIDEMfRCAwM1JvkmjRpgsWLF6OJhffB0YfVaCIqVLNnA+PGicuJiYDGtNd5saX8ZEvXSkQymD4dmDBBXE5NBZycJL3MlnKTLV0rkU1KTgZee01cLl8eePAAyGWMTEtiKD9JnrYVAHx9fbF//36cP38eV65cQUxMDCpUqIA6deqguRFNqImIbIqqhUbx4tlvIkREZF5btmQvSyxmEBEVKZMmZS+PHm01xYzcSG6h0aVLFzRu3BjTp08v7JjMjtVoIipUQ4cCq1cDnp5AbKxRL7Wl/GRL10pEMtC8cTci19hSbrKlayWySXXrAleuiMvJyUCJEvLGY4R8j6Fx8uRJPNHsB05ERNKsXi1+v3dP3jiIiGyZl5fcERARySc2NruYMXy4VRUzciO5oFG7dm1ER0cXZiyy4gBIRGRJOBgdEVEBK1NG/N6tm6TdmYeJqEjZuzd7eeRI+eIwUoENCnrt2jV06tQJdevWxfvvvw8vLy+4Gxghun79+iYFKxc2ryOiQqVq5tyqlThVllEvtZ38ZEvXSkQyqFEDuHULCAgA1q2T/DJbyk22dK1ENmfwYGDtWsDVFYiLAxyMGk5TdvkeFNTHxwcAEBsbi3/++SfXEymVShNCJCIqgtLTs5ffeku+OIiIbF18vPhd1VKDiMhWCAKwf7+47O9vdcWM3Ei+kg8//FDSfooiMFIqEVGBefQoe7liRfniICKyZVlZwPPn4jILGkRka44fB+7fF5c7dZI3lgImuaARGhpaiGEQERVRqjcPAKhUSb44iIhs2YsX2TOblC4tbyxEROZ25kz2cq9e8sVRCAwOChoZGYlHmk8WiYjIeKrRpAG20CAikktCQvYyCxpEZGtOnxa/ly4NVKkibywFzGBBo2HDhli6dKnO+ufPnyMmJqZQgyIiKjKGDs1eZguNIitDmYEjMUeQlpkmdyhE+ZaWmYbEl4lyh1GwHj/OXnZ0lC8OIiJzy8oSBwMFgPbtswerLyIkT9uqMm/ePHjZyDzeHOW5YMQ8j0F0vOVM+ct/V5JNhQpyR0CFIPJRJIr/UBxtV7XFp2Gfyh0OUb6kZKSg1i+1UGpmKcQ8L0IPsK5dy17WHKyZiKioCwjIXu7YUb44ConRBQ3ANj4QHrpzCHZT7OA6wxXpynSERIRgy6Utkl57K/4WktKTCjlC8d9hyZkl2HRxU6Gfy1T3X9xHtZ+roeYvNXE74bZZzvk4+TEUIQr114uXL9TbXrx8AbspdlCEKNBlbRezxGNu6cp0ZCgz5A6DVOrWzV62MynlUiHJErJwMvYkVvy7Ao+STOti+eLlCzRY0kD98+oLqwsqPIuXJWQZ3Ba0PwiKEAWqzqtqxohMF5sYi21XtiFdafiDbmZWptZ7y8Okh2aM0Hy2XdmGey/uAQCq/VwNC04uwLPUZzJHlfvfm4oyK5dZ9jSnzG7XrgAiIiKVa3HXtPLj13u+tonPi1Zjk8ZnxTzGz8g1jwI4dvcYBv45EPdf3M91P3MqcnfXGzZsQLly5Yx+XdCkIKzeJt6Ipmakon1oewDAi/QXcPzBEcEHg9F3c18oQnJvohNxOwI1fqmBkjNKYtnZZcZfAIDf/v0NihAFhm4bCmWWEvdf3Met+Fs6+62JXINRf49C/y39ceXpFT1Hkp/PQh/1std8L3Wiy+s/iz7hN8LVr39j6RuIuB2BdZHr1AnzzP0zUIQoUP6n8lqvCzkYgtDzoThz/wwmR0xWr99zc49Osk3LTMO0Q9Pw9oa3EfM8Bi7TXeCz0EdSUo5NjMXi04ux+8ZuxKfGG319Kjef3cR3+77D5SeXdbY9T3uut1iR+DIRc4/PxbKzy+D4gyOqz6+O5PRkAGKBw9CN4KOkRyY1K94XvQ8/HfsJG6I2wGGKA1adWwVA/P1lKDPwNOVpgRdVFp5aiF9P/6qzPl2Znq/fd5aQZfSbbnJ6slahLFeXdf8dpYiIiEBwcLBJr5WbqXkYAIKDgxEREZHvGLKELK2bK0WIAqkZqQCA43ePY/rh6QjcFYgWK1pgxI4RqDCnAhQhCpy5fyaPI2u79OSSzrrh24fnO/7c3Hx206QcWlD+uvoXSs4oCfsp9mizsg0yszLV2zznekIRosC0w9MAAHcT78oVJl5mvsRnOz/D8bvH89y3yrwq6LOpD7wXeOvdrsxSotjUYlrrKs6RPiaO5t+j1IcjBSkhLQEpGSmS9s35txW4O1DnfdXc+v/RH/ZT7KEIURh8P3Ob7QaHqQ5o8VsL/Qf57Tf14u8P90k6rzXnYcD0XFxQeZis25PkJ/h85+eIeR6D4duH67ynKkIUcJ/tDkWIAnUW1tF67Zzjc9BjfQ+ZIictSTkeslc1/KDht39/g8NUByhCFDgaIxaBM5QZWHByAQ7dOYQnyU/QemVrrI9ar36/H7ptaCEGL8orFysEA3fydnZ2CA4OxqRJk7TWBwcHY8qUKcjKyrtSbm5KpRL9+vVDTEwMzpyRflOqUCiA4OyfK7tWRmxibK6vqeteF6c/Pg2X4i7ax8pR8BAmi7/eVita4XjscXSu2Rnhg8INHjfidgQ6rO5gcPuqXqswtOFQnXP19+2PDe9tyDXm/HqZ+RJTD01FowqN8F6997S2XYu7hnMPzqH/lv4AgKxJWVAKujeAmlS/G32mHpyKSRGTUNy+OM6OPAvfcr4Gi0nLei7DwPoD4TLdRe92TW96vYn9t/arf57QdgJ+ePMHpGWmoe6iurm2IsktXkEQYDdFuz6YOD4RJR1LIiUjBVMPTYV3WW8MazQszxg1rzN1QiqcHJwAiB+cXl/8OgAgY2IGHOzESYpSMlL0XnsZpzIo41wG0fHRqOxaGVGjohBxOwIXH1/E2JZjseTMEny15ysAwJNvnsC9hLv6tV/u/hLzT87HGxXfwLwu89CuWvbTrNSMVJSYXkLnfKdGnEK3dd0QlxqnXqecpISdIn910ywhC/ZT7NU/L+i2AJ83+xwAEJ8aj7KzywIA9gzag7dqvmXUsRPSEtB4WWN1lyjPkp64/eVt9e82p8tPLqPe4nrqny+NvoS6HnWhzFLC3i47xn3R+9BpTSdMbj8ZwR1Csg9gwtMKhUJhVU85TM3DQMFeq6F8MbvTbHy799tcX5vb//Wc9kbvxVtr9P/dCZMFvHj5As1/a46qpapi18Bd+Z7a/LOdn2Hx6cVGx1mQyswqg4S0BK11XWt1RdSjKPWTfU2ZEzO1/n+YQ86crJkzc8qZQzf13YT3X39fa5+QiBAEHwzWPY/Ef4M/Lv2Bfpv7qX/OmpRVINPcP015ioO3D6Jrra469yMqmvcV5z45h4YVGgIQf0dPU57Cw8VDa//xe8dj1tFZOseRGnPko0gsPr0Y37T6BgqFAjXK1NDafiL2BFquaAkA6FWnF7b135bnMTX/P/uV80PkqEg8T3uO4IPBqOJaBWP3jNXa/7/R/6GeR3auFgQBDwe8jYqb/haPFwx83eprjHxjJGq71c77/FaWh4H83ROb+1oFQUDQgSAsPbMUJR1L4ttW32LfrX2Y22UuqpayjlZe1m7X9V0IPhiMKf5T8O+Df/H9/u8L5LihvUIxpOGQAjkWmWj6dGDCBHF51Srtsd00rD6/GkO3a28r7VQa1UtXx/mH5wEA/2v+P8w/OV/ntTcDb+rk+sJgKD8VqYLG2rVr4eDggDlz5uC0aiRXCXIWNKQa1WQUFvdYrH0sPQWNtZFrMXjrYPU6l2IuuPTZJZ0kPf/EfHwZ/mWe5/2/3v8HBzsHBPwZoLV+RscZGN9mPBJfJuK3f39Tv8E3qtAI695dh7oedXWO9cvJX3At7hrmdJ4DR4fcB8nSvLYG5RtgYfeFaFO1DV5mvoTTNCed/df2WYtBWwcZPN6vPX5FPY96KONUBpVdKyPxZSJuJdxCKcdSeGPZG1r7CpOFXFvHdKnZBeE3DReKCsK8LvPwZYsvIQgCNv23CdVKVYNLcRf4lvNFxO0IdPw/3T5pwmQBP5/4GWPCxwAQPzAHtQvCp00M97PPeZ3J3yfjUdIj1PglO1HM6jQLPb174r3f3zOpdc5XLb/C3ONz1T+7FHNB0vdJiE2MRZV5+kc+vvLZFdRxr6PzoT43Vz+/Cm833See8anx+Cf6HzxNeYpRTUZBoVAgXZmOYnbFdG6YW/zWAifvndRap/qAZOhvIjowWixS6fmb16Tv9aUcSyFhfIKevfXvr/rbG1x/MEL8Q9Bvcz+cfXBWvV0IFr/vblQSHU49QXH74kZ9kLG2G2lT8zBQcNeqzFLCYarkWcn1yvnhbeGphfhi1xd40+tNrHxnJVwdXdXFNEMihogfJAVkX5MxRQhBEHT+VnL+DSZ9lwSX4i64+/wuzj44ix61e6CYveFCcs7jzzwyEwqFAuNaj5P8d5lXS8Wcnn7zFCUdS0IBhd7Ynqc9RymnUlrrPt7xMX77V3yinjAuASUdS2LkjpFwdXTFnM5z8ox1xuEZWjfkXWp2we5Bu/Xuq/kBWyU9KF0rVkPXLPXf09DrVUXfHw79gNUXVmPdu+vQzLOZevuNZzdQe4H4gfvGFzdQs2xNrde3XNESJ2JP4OM3PkY5l3KYdngaTo44qT7Gnpt7dLpXCpMFrUJcm6ptcHjYYfX21itb49jdYzqxJn+fjBLFdIvZmh68eIBKc7UHP17YbSE+a/YZAOi9Xzg6/Char2wNANg1cBdiE2PRrVY3eLp64knyE5T7SbeFwaGhh9AuNPduI6p/m7iUOLj/6I6lO4CRZ4EHrwGVvtbdLzfWloeB/N0Tq6419Hwo5p2Yh30f7tN66FFQlpxZglF/j8p1H7kKt+Zy/8V9xKfGo457HYNF17vP7+KHwz/g86afw6+8n8nnik+Nx/0X9/F6ude11i84uQCBuwNNPm5eitK/4fO05wg5GIK2VduiT90+evd5kvwE159dR8vKLaEUlIiOj0btsrULpIhtEs3zxsUBZXXvXdZHrcfAPwfm6zQJ4xJ03ssLWpEvaCiVSrz77rvYtm0bmjVrZpaCBiB+sMoSsnAz/ibqLsr9w1NOZ0eexRsVsz+4G3uTqE/4oHCDY0OkfJ8C52LO6p+vx12H90Lxw2aIfwjeq/seUjJS0NSzqc5r6/9aH1GPo/Idn6nyKo6YS6canbA3eq/k/RPHJ8J1pqvO+r71+mJzv816X1MQfwemKGZXDBlZuXcTeTj2ISrMkT6w5emPT6NJpSYAslst5PR5s8/xbatv0WBJA9QoUwMnR5zUepqb399HzjfSj/76CCvPrTTqNYD+Vjh5UQhA1qsGGiHtgeBXja9u/e8WHOwc1MWj3/v+jn6v99N/DCu6kc5PHgbyvtbIR5FYH7Ueo5qMQrXS1QAA/z3+D76/+qr36VSjE75t9S06r+1s2kVoULWQepz8WKfJfZuqbXAk5ojRx1QVSlStelIzUrXyssrTlKfw+FF8cr5n0B50rNER0w5Nw6SISTr7vlXjLfwT/Q8A4I2KbyBiSARKOpbMM5bdN3aj27puAIDpb07HuDbj8mxRlaHMQPEfiud5bE2nPz6NpsvF95Xg9sEY03IMNl7ciIYVGuJk7EkE7g7Ed22+w/SO0wEAZ++fRZPlTQweb+U7K3H56WV0qdkFHWvoH9xMX944OeIkShYvqS7Ixo+LR2mn0hi2fRhCz4dq7Tuo/iD0q9cPXWt1FYuQBvKQqtCbG0Ot2lTKOpfVGqNCM/8YavUJAH9f+xs9N/TUe8z4cfHIUGboLQZM7TAVEw9M1Dnurfhb2Bu9FyPDRuo95tQOUzHAdwAqlayE4vbFcePZDXi7eWvdpOdV+JlzbA6+/udrvfvktLr3agzZZvqTXWGyoC5mAMCGP4D+F4FrbkCdL7L3m+I/BRPbTzRwFJE15WEg//fEaRlpeh9UAdmtT/Mr8WUiSs3M+8NP1Kgo+JbzzXO/gpahzMDuG7thb2eP7rW7G/16QRAQHR+NaqWrqQsV0w5NQ9CBICx/ezk+avSR1j2Fm7MbHn79UKuocTTmKLZf3Y4fj/2oXnf/q/uoWFJ6dzdBELDl8hatFmLjWo/DzE4zAQBTDk7R6o6dH22rtkXE0AgM2DIAv//3u9a2tAlpeT44tSQ7r+9Ud5lp7tkcS3suRWZWptZ7U8niJTGk4RCcuX8Gj5IeoVLJSjh6N3usng9e/wC3Em7h1L1TAIDt/bfjnTrv6D2fMkuJhafEB8WNKzUuuAu5dw+oXFlcdnYGUnS7Hv5w6Aed94T80CxiFzSTChq9e/dG7969tdZv3boV27dvR2hoqMGTffjhh0YFt3DhQoSGhuLixYsYMGAAVq1apd6WnJyMTz75BOHh4ahQoQJmzJiBnj3FN/B58+bhr7/+QteuXVGxYkXY29tj4MCBaNq0qdkKGvmlepP/9fSvGL1zdKGe69+R/6JRxUbqn9dFrtNbJNC8sQSAi48vwu9X0yvCcnnx3QuUnJH/N938CBsQZvCGc0mPJSjlVApLzixBWEAYXiv+GiYdmISph6aaOUrpRjcdrW7uLsWSHkvg4+4D/9X+kl+z/8P96OD1qnn0g3M6rXWMNa71OHXzaak3yI+/foylZ5fik8afqJtjzz46G+P2jjPq3C7pQNKr/0rfvAX81Nrwvi+DXqK4ve4HRXPdSMudh4HsG2lHB0eEng9F4K5ALO6xGIPqi3nKZ6EPrsZdBSAWFJwdnNUf5AtLy8otcSvhlqQBIDf326x106jP/K7zkZmVqdVE3snBCakTUrX2c5vtpvUht1qparjz/I7kuLe8vwV/X/8bf17+U6t7iGbLg5wfPnt698SOATt0jvXHpT/wT/Q/OP/wvPrGrDAIkwV8v+97zDgyw+jXAeIYPllCFkoUKyGpEOrj7oPLn13Oc0wcYkAAACAASURBVN9/Bv9jsFtR11pdsWvgLr3bDHXdyIvqepafXa5TXFAVxPQV2fJj2wfb0HtTb531/er1w+ZL+ovvOeN9lvoMbrPd9O7z6OtHZh+H4/5X97Vai4StA3pcB85UAprmqNnk9QTZnAUNuXNxXvfE5VzK4dHXpg2irEnq/3VV61hz+m7fd5h5ZKb65yn+UxDULijPJ+wPXjxAo6WNkJyRrDU5QOyYWMQ8j0Grla3yPPeXLb7E3M5zse3KNrz7+7t693n89WP1vcnJ2JMo5VQKPu4+Ot1f8+rGLsWmvpvwwR8fAAC61eqGsIAw2CnskCVkaRXAc7YoXHVuFYb/pT2e1ImPTqB55eb5ikeZpcTnuz7HxosbkZCWgBXvrMDwRuJ5HiY9RCnHUsgSsgx2wZMiLTMNztN0HzQUlEXdF6FW2VroXLMzBEHAuYfn0HhZdhHj2bfPUMa5jNZrbsXfwoOkB2hVJe+/IS0tWwInTgAAvh7XCIdrFcOpe6fwXt33sLnfZmy/uh19Nmm3NClRrAQCmwdq/R/IaXyb8ZjRcYbBBxC5dfPMD5MKGqaeSKk0brCyrVu3ws7ODuHh4UhNTdVK3h999BGuX7+O3377DeHh4ZgwYQIuXLigM3Xs+PHjce7cOdjZ2eH48eMYOnQofv75Z8kx60veewfvRccaHbHn5h7YK+yRnJGMXhtzHxnWWOPbjMfJ2JM4cPtAgR5Xn1+6/oIAvwDcSriFxhUbo/lvzXH6vv43Oc0395lHZuK7fd8VSAzda3fHzus7C+RYuVE9QZCrtYMp8upWYytUiXRIgyFGt3oqDKr/C6b821R4ATyYIy6P6gEs0W38pHb7f7fVrQ40metGWu48DGTn4l51emH71e3q9W/VeAvb+2/P9Sl3bjp6dcS+W4YHAbw0+hJeK/4aqv6cv77awmQBV59ehc8iH4P7uBRzQXJGss76OZ3noFbZWmhXrR1KO5Uu1FxwYMgBeJX2QvX51XW25byRkvoU1ZIMrj8YayLXSNp3cffFRj9M+Lb1t5h9dDYAsSiy7YNteltpmPpvKEwWDI6NNO3NafiuzXdGtxYz1YmPTqDFCgODbL6i6u6a2/Xm9X/QHA6tBNrGAAeqA28O1d5mSQUNuXOxlId8jvaOSJ2QCoVCodUtSt8HMU2ZWZm5jq327NtnuPHsBj766yN1q+CxLcfip84/SYpdJSEtAZ+EfYLrcdexuvfqXLtpXI+7jstPL6ufnL94+UJvy1qVOm51cOVz3a6+O67uwDsb9T99N0Upx1J4/vK5we3nPjmHRkuzH1J6lPDAk5QnAMSWcE9SnmDR6UVGnbOeRz1cenIJFV+riDV91qhbwKVlpuG/x/+hUcVGksdFyzn+mcqpEaf0tgSXcrzJEZPxw6EfdLZ92uRTBPgGaHVD+/GtH/FGxTfQvlp7o8dw0nx4Ymm+avkV5nSeI23n2bOBceKDuP88AN/RADTS9Oser+O/J//pvEzVoj9dmQ6fhT64lXALJ0ecRJ9NfdQzm2h2gVS1PNLUuGJjnBmZPXbP2ftncenJJXSv3V2dI0wZY8/ogoapozorFApMnmxa06WJEyciNjZWnbxTU1Ph7u6OPXv2oHVr8dFmly5d0KJFC4SEhBg8TrNmzXDqlPSnSIaSt+aAjCpfhX+FeSfmST62KU5/fBqh50Ox6PQio5+IFxTVm3tBJeh/R/4L33K+uPP8jvqNz1TJ3yfjy91fYl3UOr2jtmvemKRmpKLnhp5aA4EC4tPL935/L+dLMa/LPGy5vMWkpuQqMzvOxPh9441+3dCGQ7WaPff26Y1tV/IeLE2TMFnA3ed3JX8wa1etHQ7dOSR5vT4zOs7QKni1r9YeB+8clBawFXBzdtMa6NQYva4A2zaKy8saA5+8bXjf85+cR4MKDXTWm7ups1x5GCic1nLKSUoooDD4ATCoXRCmdhBbRY3bO079QdUUqtzTbV037L6hf7wGa6C6DlO6WRV1UztMxdiWY3WKa0nfJWFd1Dp8EvYJ/Kv7Y1STUeqnmpqaezZHu2rttJqQ57Sq1yo8THpYYA8S8iNjYkauH0DNaUyLMfm6/zq3BGj4ENheB+g9QHvbsIbDsOKdFXiY9FBvc345upxY2j2xPmv6rMGXu7/Ueo98Pv45bj67iQYVGqg/sFx+chlPUp6oZxDMaXL7yRjXepxW97tKcyrhQdIDAEDct3H47/F/aObZTN1tQRAEJGck47Xir+kcr/aC2rjx7Ib655/e+gljW41FZlYmtl/Zjnoe9fDu7+/qjEHWt15fAGKrtNzkHIg/8lGk1vTdxmjm2axQW75pKu1UWmdAZxX/6v7Y3n87XB0NF3OMldt7iNQn+L029sJfV/8yOYagdkGo41YHn4R9gsqulRH5aaTBri+axTlLpip6hxwMwZvV30SXWtpDDcw+OhvrotbhwqhI9boB7wEb82hs/33b7zHtzWkGt2cJWRgTPgbtqrbTmRyi85rOelvMbu+/HRVeq4Dmv+m2zDGlG5LRBQ05BAUF4d69e+rkffXqVdStWxcJCQlwdRX/g3399de4e/cuNmnOp5tPquS9Z9AerX7Xhir2Upsizeo0S6uJ+keNPsKVp1e0+lfpk3MwuodJD3Hs7jHcfX5XZ9DQsyPPounyppLmZzdGxJAIZGRl6DSznd91PppWaiqp2Zym3PoEGyu3Y2nOAqNp1/Vd6L4+uw+kvtYQOf+905XpiE2Mxd7ovfgk7BPJ8WVNyiqQDwHG9h/+tMmn+LVH9rSm6cp09SB8WUIWjsYc1RlEzVCsUluLONg54P5X9+Hh4oFnqc9w+clltKzSUm9VPr8iP41E/SX1ddbfDLyJmr/U1PMK6VK+T8Hv//2uM7qzIeveXSdp8KTgA8DkV7WdD/sAa3K53zk87DDaVG2js97cN9Jy5WGgcAoaqv/XWy9v1dt8N+fgj5pjCxnjbe+38deA7JuuTRc3qWd9sjb/a/4/jG46Gmfvn9UZfFrT1g+26jRVBcSnty+VLwszRMk+eP0DbPpP+t9pzm4KOe0YsAM9avcwOcer3t+tpTVeYbYcrOteF5efSp/WWjlJqfe9ZWbHmTj38Bw2/bcJP731k8ExOm7OB2rEA7d7tMFXgz2w9cpWvftN7TAVQe20nzbKUdCQ+54YEAsJe6P34oM/PsDYlmMx57jEJ8MQuys9SHqQ5wMiQ+MK5DUei+Z2zfu3X07+gv/t/p/kOE11bPgxtKzSEsfuHlMPaivFN62+URc0VS3Bpx+ejgn7J+jdv3PNzvjt7d9w5/kdtF3V1qRYVd2E9LWQ+av/X+heu3uhzUSlOUOfppzjCOpz6M4hg0Ww/2fvzuNqyv8/gL9upSlEmyUpKgoja4who+wURmMZZJR9bGMdY0t8zWb5WoexzEgGY5/fMMhWqC/CUAwqkoioiJbb/vn9cefe7lq37nLu8n4+Hj2ce86957zPcc/7nvM5n0UVEYER6Osm28+WvO9c4dJCTPtrGnKKcpCSnYLYtFjkL86HmYkZCkoKkF2Qjf9c/g92/r0ToT1Csaj7IpibmiPySSR6hvfE75/9jr/T/0Z0arTczpar48yYM+i/r7/otX1Ne4QNCUMftz74YJWggMDxPfC8vO9/8EIrX6+ips/KKGNlOPv4rKhfLnHj2o7Dnrg9MvPndJmD//b7r8z8iijKxepv3KIC6bZpWVlZsLa2FiVuAHBxccGdO3dU2k5UVJTM+No/DfwJvV17Y3/Afow+NhoLuyluKy9da0OeV/NfoX6t+pjScQouPrmIotIijGwteFqjaPg3Ienj0LB2QwS0DAC/mC9ToNHBoQP2B+xXeOFc1XbXQiOPjMSrPNk2kjM6z4AJz0RilIyAlgEY7D5YdDP45us3SMhKEPUav7i75NBPZSFliE2LRWJWIuafm4/CkkK51eoufnERPcN7ViluYVt7aQOaD5DoOA8Q/J9PPyXotGZOlzkynzE3NYerjSta2ivf7OHc2HNq68XYp6mP0u/t7NhZojADgERSMuGZoHuT7shemA3rH60BAJ0adQKPx1N4Ac9fwkfkk0iJgiBxh4cfhou1i6gdp62lLbo5K/+jXlWeDTzx5us3CL0UiuGthsPb2VvuKBBVZcozhWUNS4xrN07pAo3RnqMrLNBIn5eO13mv4bGqLfDvCBdvK0kb7wvfK1wmXmPOx8cHPj4+SsVZHdrKw4D8XKwp0r2RKyqwVmYIR3kODZfsAG1k65EaK9DYPWQ3Zp6eKdFGW502Xt8od1g2cfe+vIcP638o0/HxvI/n4due3yIjP0PhiEnKmtxxMnbc2qHSOuJfxWNj/41K3+BU1tleU+um1c45PV16ij6bOCOxWgVn8iz9ZKncatjiqvMUuCxE8KCkor6gFHkx9wXSc9Mr7AMpbmqcRAezbDlDSVkJ1l9dLzO08uWgywqrJy/0FlyvhX0aBgszC/kFGkxQmAEATTOLcWzkMYXNaZdFLpMp0AC0m4cBbq+JxfPjiA9HiIYx7u7cXW5fK/JU1veKkF9zP7nzpZtUiOa/vI1SJtm0/a/Ev/Bh/Q+x49aOKvfBU5GykDKM+2Oc3CZsih7sCTt9Ly0TjGAkXfi5us9qLO6+GFbmVqJChEXei+DX3A+uNq4yzV0md5gMp7pOcKrrhMhxkdXqEyN9nqAPKDMTM4kaeNoYdaNVvVZgy5nMyFPbbm7DzkE7Ra8ZY9h9Zzcm/DlBqfX2ce2DO+l3RM1sqqLfb/1EhUlCCZmyTUw87DxgbmqOXYN3yV1PDdMasPrACjsG7cCOQZK/Vb4uvqJjLbz/AxT3mSisJdbipxZIzEqsMH7xwgxA0Im4/wF/+LuX52mXt+XLB1Ty/O1S0CV80qTiUaMqY8IzQf9m/RE7MRadd3WWWCavMAMA1l9bX+UCDUB+Lta7Ghrz5s1DWloafv/9d7Vttzol7/JK8RJnJOK76O8Q6BmosOd1oOKOsz5r+RmOjFBc1U26OQFbzuQOy/bPtH/gbucOU56pWqsMC09OYbW9jo06oql1U8E2X/+DRlaNYGNpA8YY5p6di4TMBPwW8BtsLeUPb6gooQrnSx9n6eMjfiwV9UEglJWfhV1/78LA5gPh2cATJWUl2HlrJ8xNzTGhg+IEKq/KnJ2lHdb1XSe6AX678C0YY6J2Ya1+aiXx5MmnqQ9OjjqJmjVq4n7GfYlRGeSZ0XkGNg/YjNNJp5FTlIPhrQQdDfJ4PKyOWQ37mvZ4+u4pVl5aie96foeZH82UW+1SnqP3j+Lv9L+x2HuxqNOkgpICXEi+AH4JX1TlUkjed93O0g6ZX2cq3IYyT/SSZiZh5JGRcKrjhOMjj1f4PbWvaY+MBYp/tMS3d3zkcey4tQPf9fpO7sUQIHjK6u/uj9d5r1G/VvkoAO8K3okKfCoi/eM8oNkAnH50WmI5AGDyZGCn4Af7furfGPbnGIVPJA98dgCft5a9AdbFGhqayMOAemponB5zGm42bgiLC0NAiwCJ3sIvJF/AuqvrsKT7kkoL3yoawliaosIR8e9lT5eeMk3fqostZ9hxa4dEzbG9Q/di+63tiH8VX2HhmDrM7DwTmwZsEr2u830d5BTlAJB8wqPKk/2ZnWfi0xafSgyHLV1bILhdMHbf2S3v4yLzu87Hi5wX2H93f6XbFF7gSudvcar0z7TKdxWWfFL+FFZRx9zSLMwsUFBSoHA5W87gvtkdSW+SML3TdFx+ehl3X9/FEI8haFi7Idb3Ww/LGpZKx7zdfzv8mvvBsY4jANm28IeHH8awVsMUru/Pz//EII9BFVY3/6HXD6KCiPTcdNSvVV+iwEJ83eLN8S4+uSgzRLr0+Sev35fvWkzHos/F+hNgDLlFuQo7Dpdep67W0ODimrigpAD9fuundLNUeaZ0nAJzU3N82/PbCkdMUbV2kDKFfYqkz0tHg9qCjmz7/9YfEY8jlNqesAmjUBkrw6+3fwW/mI+ZH81U8ElJ4vstXYtQ+nvLljN8dugzHHtwDO527hI3w+GfhmOU5yiNdM5YHdL9k1wOuoyjD45WWoAOCK4Dm1o3xfIey+HX3E9072D1vZVE4X7+4nz02dun0trwgGDwAOG1s7zv2q+Df0Vw++BK11NVRaVF8NzmicSsRInvmVBpWSneF77HjzE/wqepj9xaD5WJDAN8UgTTracBNdq0w+0pt0XrFw5t727njofTH6q1cKsqNV3jp8ZXaShivWhyoqi9YEREBLy9BVWx+/bti65du1a7jw95qvNDFZMaA+/dgpgmdZgkUzJX6TYVJOlnc56hcZ3GFX72ytMr8D/gjyvBV9CmQRsUlRaJqhgJqbOJh6L1akPv8N4SHYlVVuCjKcIxuqODoyVuhJ5mP4V9TXuZ3pTXX12PuWfnil5LJ6z6a+pXWKos3eyIa9IXtJV1SiSvQ6W0uWloZNUIxaXFKCgpkLmIqeh7KhxeURFhlcYVPisQ0kNyWMtHbx7B1cYV/GI+XuS8qPQJfGXni5uNGx7NeiSqXudh5wHXTa4S7xGdJwsWAGvXiobKest/C/8D/nKrHa7uvRoLui2QjUdH+tDQdB4Gqleg8YHpB3g44yHuvrqLNg3aVFioWVXT/pqGbTfLaz7FT41HQUmBxNOHigpS7766i7VX12JGpxmITo2WyAnK2j1kN4L/T/KCii1neJHzAo7/FdxwBrULwu4h5Tf24t9h6aaP8ohXgVbEs74nWtZriTV91sC5rmQfPUlZSQg8HoghHkMkauSJxzGq9SgcuHcAipjyTEVPXb2dvXEl+AoYY1gauRTvC99jQ78NMDUxxfDDw3Hk/hF82uJTHB95HPar7Svs46YspAxLI5fiuyvfScw/P/a8zDDSmQsyYVfTDolZiRh2aJjcocpV6SRYXr9cQOUFG09nP8U/r/+RW1tO3jUDYwz8Ej5q1pDs56OotAg9wnrg2nNBj/dtGrRB/Kt4SJP3Oy++v2cDz6KPWx+FhX6VXX/0aNIDkeMiK/yNEz6oaWnfEven35dYxi/mo7isGEfvH8WYNmPkVpF+kPFANDwvABR2OgFzv387MVq5Eli2TGF80vsA6FYfGrpyTSx+7MI/DUfHRh3lNi2QNqr1KOz/rPICRkB2tJGqUqYJ8LyP52Gwx2DYWNiImrV2atQJsZMkazQJR/Wo6NzPW5wnc95Vx/2M+/gx5kdM6jBJblPU88nnseLSChwcdhCNrBQ3kdNF1cmdT756Inp4Ki0jLwPrr61H/2b9RbUM+MV8HL5/GB52Hjjz6Aya2zVHd+fuMv3LnRp9CgOaD8D159fldn6szD2ZNtx8cROH7x9Wuo8vs1KgWKxcbfiuftg8MgwNazcUzcstysWppFPo7dpb4UNnVUn/Xw/xGIJn75/h75d/i+Yt6b4Eq3oqX+io0wUapaWlKC4uxooVK5CWloadO3fCzMwMpqammDhxIh49eoSdO3fizJkzWLJkCeLj49G0aVO1bV/YkWl1qhBKD1ukrBmnZsjtfVi6JFZZ4jUVpEsUK+tVWlmKniBrUlx6HNptbyd6rUr7Lm0Sf0IUOS5SpvlIVn4WZkfMRudGnTHrzCyZz2u74EgZF5IviG4A3n3zrsKOo+Q9Iau0F3kFP3LyLmg1ySfMR6JTU+kRN+Q9gRGPvYZJDRQtKxK8ENbQaNAASC8f9vNBxgN8ff5rTOk4BYMOlPcUunXgVkzqOAlmJmaiasArVqzQyoU013kYEORi3yBfRCISkLNqVxtXHBl+RKIae+rsVDjVVa1pgyLSNXYKlhTA3NRc4gJZ2XNVvABCKGlmElxtXGHCMxEUyMjpI4a/hC/RZ1P2wmzUtRCcW4f/OYyErAQs7LZQ4ndDeDPXql4rxE8V3LDKq/oMlF+AV3aRWbKspMptrIXtwsULouX1LbJ36F4EtgnEq9xXOJV0CgEtA0T7qIx2P7dD3Ks4iSGad/jvwMQOE8Hj8ZBdkA2bHyVHXmDLGTLyMlB/bX2JeeIKSwph8W15AcSR4UdEHaGde3xOos8tRYa3Go6SshKs6bNG1CO8PG/5b2G7WvaiUnxYWPGnaoDsUOzKyC/Oh+8eX3xg+gHGtR2HiScmSiyXrkUiJP79EO/MT3pUH+naOz9G/yjRSXZAywAcHXG0SjFXl/Bm+PDwwxj2gAcM+7f2YWQk8O+1HmMMUSlRMs1bhSMxaDsPA9znYmWvictYGb69/C3qfFAHX3Upb9IlXjNnWqdp+KzlZ/Bp6iN6KFLVXHLrxS3YWNrgpxs/iZo6VyZyXCQ+afIJTHgmeJHzAvPPzseCrgvg2cATeUV5uJ52HW0btJV5Mn4/4z5+v/c7JnWYpPB3RVGu5uqBm7658vSKTH9uFfln2j9oVa9V5W9UgnStMeHvhPRv44T2EzCg2QCZji+59jLnZYV9PAm9+scP9Q//VT6Do1v9WadnYXPsZtFr4YNN8Qfx1hbWeLvwraJViFSWi3WiQCM0NBQrV66UmRcSEoL8/HxMnjwZZ86cgYODA3744Qf4+clvb1ddXJS8A8CciDnYcG0DwoaEwcbSBi3sW8DdTj1taqWdfXwW666uw5wuc2SqLinT0ZPwyZW2Sd8E6OKNviLKtk/cf3e/RH8Mgz0G4/8+/78KPsENxhhinsWgQa0GSvUzMO/sPNHFx+NZj+Fq41rh+yf8OQG/3v5VZv5Kn5VY1mNZ9YKuhncF73Al9Qp6uvQUPWlZenEpvr0i6PlZfPx3oZ23dmLyycmCz4sX9nz+OXDwIODuDiTIts+UN6yZ9P5qKz9xnYcBwb6WlJZI3LSx5Qz8Yj4y8zNFF5iKOoPTBMYYwu6EoZtzN1F+ru72lemIWF5tu9yiXPCL+TLfu4rkFObAsoalRFXjq8+uouuvXdHPrR9OjzktkZ8SsxLhsUV26FGg+jmpjJXh9svbaF2/tURP5o/fPIZTXSf8EP2DYCi+HstVqpHG2L/DnJrXwhv+G/DAkxk6MrcoF2nv0xCdGo2AlgGi5cLCkG1+2zDVa6rMusX/z25OuilqwlRcWizR/4Mip8ecRv9m/St9n7ztAYIhhVvWK+/Hae3/1mLBuQU4OOygqF+D6srKz4L9GnuJeYpqkYw5NkbUbEf6e5uVnwXXTa5wtXHF+bHnJa4VYtNiJXq3v/jFRfi6VL0PAJXt3g2MHy+YTk4GpIY5lT7uwie3ouVavE7kOhdzdU2sjF1/78KKSyvgZuOGVvVaISolSqZ52MPpD+UOo6wJK6JW4ObLm1jXd53Grt8NkaIC9CPDj6Cbczece3wOm2M3Y13fdejepHodoSoinbs97DwkahRXp/Cea+IPX64EX4G3+DGbNg34qWrD96qTsFBburBcXiF5TmEOllxcgjGeY/BRY9lRUQAdr6HBNV1O3pog3iNzdHA0Pnb6GFtit6BJ3SYKO3visiBB+KUf4jEEf3xetWFM9QFjDJeeXsLG6xuR9j4Nl4MvK9XxrD7Iys+Cual5hW1khQpLCjH62Gg4WjliXd91sPreCs51nZEwI0Enmt9UVhurqLQIJjwTybaqAwcCp08DXl7AjRtyPyfvh700pFS0LWPKT8J9zS7IxopLK7DYe7Hcm/jAY4HYd3cfxrUdh7BPw7Qep/ev3oh5FoNpnabhp4HKXyiI11x6Pue5qI8CceLfB2Ev+try9bmv5TY9ufDFBfR0qVoHzfqksKRQ4dBx4v8fVydcRZfG5dWSb7+8jTOPzqCTYyfEv4rHnC5zZJ70VfXmSjofaLr5of9+f/yVJHiSV9kwiklZSXCzdatyrVTxfYqbGoc2DWSfbmvcuHFAeLhgOisLsJWsDeO5zRP3Xt+TmCdeaGSMeVhfCGNd+7+1+KjxRyp3bki0Y/7Z+RIPU1/MfVFpp8zqoqhAJbhdMH4dIvtgTa+8fSuZ3zIzATvtP5CuzPab2zH1L8FDhBomNRDcPliiE3BFTc2pQKMCqjQ50VfCzumkL1Id1jkgPTddYt6WAVswvfN0rcUm7U76HVx9dhXj2o1TS9tEQrSmWzfgf/8DevYELlyQ+xZ5P6xzP56LQeaDtF7VmWv6kovf8t8iOjUavV17w7JG5UN4V8XJxJMYdGAQHK0c8Xzuc7WuW1lO653w/H35tvcF7MNoT8XDtxqygfsGijr8la4tIU9ltXAqc/npZfT/rT8a1m6I+9Pva7xwW9jxnLeTt0SNBHV6lfsKnXZ2QkDLAKzvt56bAmrxbRYXA2aSBTev816jwdoGkBbZI5LyMCEa4rffD6eSTlW5HwVVKSrQEI7epdfEc92//bfporT3aWi8vvL+SfZ8ugdftP1CfU1OTExMKv0RMjMzQ926ddGoUSP06dMH//nPf2BhoftPmvWtNFqTpMd8HtpiKI6NPMZhRIToMU9P4N494NNPgePH5b4lPTcdDuskn0qYmZiheFkxAOPKT8a0rxV5lfsK9jXtOav2mpGXgTX/WyOqrSFeY8jYvOW/xehjo/FhvQ+xtu/aSt8vXuNhftf5WNOn4s5WiZaIX78qyDFH7x/FsMOSo3wJa8gYU24ypn0l3NPW8LHiolOj0X23bFMWRU3u9Ir4sfzrL0FNYR3lscWj0iFqAamOplWtoTFx4kRcvnwZjx49AgA0aNAA3bp1w5s3b3Dv3j1kZmbC1tYWrq6uePnyJdLS0uDt7Y2//voLVlaVVzfnEiVvSWnv0/Aw8yHuZ9zH5I6TFVbFJYRUokkTIDUV+OILYI/8cbgBQS0k8SFmm1o3xZOvngAwrvxkTPtKDFN6bjo+2vURLM0scXvKbbXX4CHVpESBhrx+UYTNcIwpNxnTvhLjJRxJSWhsm7EIHxrOYURqkJsLiN9z6/h5fOzBMXx2qPKOV8X731CUn5R+5DJ27Fg8ffoUU6ZMwe3bt/Hy5UscOXIEFy9eRGpqKmbPno28vDxs2bIFqampWLduHf73v/9h3bqKL5RLvQAAIABJREFUO5skusexjiN6ufbCzI9mUmEGIdVVWioozACAWrUqfGu7hu0kXqdkp2goKEKIJjWs3RBPZz/FwxkPqTBDFzkobqMvb4S5C8nymwoSQvRbX7e+uPjFRViYWWBT/036X5gBAGfPlk+PHMldHEqSNySxPEsjl1b6HqVraPTu3Rt8Ph8xMTFyl+fn56Np06Zo06YNzp8/DwDw8vKCjY0Nzp07p1TAXKHSaEKI2m3aBHz171B21taCjpoqID1EqLCKnTHlJ2PaV0KIFglraPTrB5w5o/htUm3r2zZoiztT7xhVbjKmfSXEoPz0EzBjhmA6Kgro0aPCt+uCe6/v4bNDn8Hb2RubB2zG+qvr5RZgFCwpwAdmH6heQ+PWrVto166dwuU1a9aEv78/bt68KZrXtWtX3Lp1S9lNcCo0NBRRUVFch0EIMQQlJeWFGQBgUnmqrWtRV+J1VFQUQkND1RyY7qNcTAhRq3Sxjs4jIqr0Uet0a8rDhBD98Phx+fTH2hshTRWt67dGwowE/DL4F9SsURNLPlmCQ8MOwcZCMLS6Q20HxE6MxdXoqxXm4irV0Lh9+zaePn2K2rVryyzPzc2Fs7MznJycEBcXBwAYNGgQMjMzcfXq1WrsovZQaTQhRK2++Qb48cfy1wcPAiNGVPox8aeDVEODEELUIC0NaPxvb/qenkB8vMK39v+tPyIelxd6/Db0N4xpM8aocpMx7SshBqO0FKhbF8jLAz78UNAhvR4TdhYr3WmsyjU0/P398fbtW0ybNg2xsbESK8vJycGCBQuQnZ2Nfv0EHazcunULly9fRp8+fVTZH0II0T/ihRkA0LLioR4JIYRoSGFh+fT8+RW+Vbodvd6PeEAIMQ5LlwoKMwDAxYXbWNRAWIih7Ag4ShdoTJ48GWPGjMFvv/2GLl26oF69eujfvz86deoER0dHbN++Hd7e3vj222+Rl5eHzp07g8/nY/DgwdXbE0IIMRQlJUq9bV/APgDAqNajNBkNIYQYj4KC8mmLigso6teqj7OB5R3rKdtpHSGEcCYjA/jhh/LXsbHcxcIRM2XfWLNmTezduxc9evTAgQMHEBcXh7Nnz8LMzAweHh6YMWMGxo8fjxo1aiAtLQ0jRozAlClT4OXlpcn4CSFE9ylZoDHaczR6uvREg1oNNBwQIYQYidzc8ukPKh+5rbdrb5wfex71atVDg9qUiwkhOq5+fcnXZkrf3hsMpfvQkCczMxM2NjYwNTVVZ0xaR+0FCSFqJV1FLicHkNP3kHKrMp78ZEz7SgjREjMzQftyAJgwAdi1q8qrMKbcZEz7Sojeu3oV6NpVct7YsUC4AQxDK4ei/FStIpwbN24gISEBGRkZaN26Ndq3bw97e3uVgySEEINUzcIMQgghKhIWZgBAdjZ3cRBCiLpNmCD52sYGWL2am1g4VKUCjbi4OEydOhXXr1+XWda2bVucOnUKDg4OaguOEEIIIYSQatm9W/L1jBncxEEIIZqQlFQ+fe8e0KqVbC1hI6B0k5PXr1+jdevWyMzMhKOjI/z9/dGtWzdkZGTg8uXL+L//+z80a9YMkZGRcHR01HTcakXV6wghaiX9Y6JCfjGm/GRM+0oI0QLpXJySAjRpUo3VGE9uMqZ9JUSvvXkD2NmVvzaC81blYVsXL16MzMxM/Pzzz3j27Bm2bduGwMBAzJkzB8ePH8cvv/yCR48eYdu2bWoNvCpSUlJQr149+Pr6wtfXF5mZmUp/NjQ0FFFRURLzbG1twePx6E9Nf7a2tmr+HydEBxUVSb6u5g9MVFQUQkNDVY9Hy1TJw4D8XEwIIWpRxcIMfc3DgPqviQkhOsbbeEZhqiwXK11Do2XLluDz+Xj8+LHcTkBLSkrg5uaGxo0bIyYmptoBqyIlJQULFizA4cOHq/Q5RaU9VEqtXnQ8iVF4/x6oW7f8tYrfeX07b6qbhwH921dCiA7Lzha0JxdXzfyij7lJ3dfEhBAdI14DbeVKYNky7mLREpVraDx//hy9evVSOKKJmZkZevXqhX/++af6UapBTEwMevXqhR07dnAaByHESIkP0bp2LXdxcIjyMCGEc/v3cx0B5ygXE2KgysokX7dsyU0cOkLpAg03NzccOXIE79+/l7v83bt3OHLkCJo3b6624KqqUaNGePz4MU6cOIGIiAjcuXOHs1gIIUaquLh8umZN7uLgCOVhQohOmD6d6wg4RbmYEAMmXcHAyJv1K12gMXToUOTk5GDp0qUoFr9gB/Do0SMsWLAAubm5GDhwYLUC2bJlC7y8vGBhYYHg4GCJZXl5eQgMDES9evXg6emJkydPipatX78evr6+WL16NczNzWFpaYmaNWvi888/x7lz56oVCyGEVJt4Hxrm5tzFUQ2UhwkhhHuUiwkhVSLdvM7IKN2HBp/PR5cuXXD37l00btwYnTp1gq2tLa5cuYKkpCQwxuDp6YkbN27AvBoX8cePH4eJiQkiIiLA5/OxW2yorQkTJiApKQm7du1CREQElixZgri4OLi4uEisIycnB1ZWVmCMYfLkyZg4cSI++uijSrdtSH1ohIWF4ZdffsGVK1e4DkWGPh5PQqrs8WOgWTPB9J49wBdfqLQ6bZ43XOZhgHIEIUSN5A1dqCd9aOjiNTEhREfcuQO0by85r5ojOOkblfvQsLS0RGxsLObPn4+cnBzRyCaJiYmwtLTE119/jZiYmGoVZgCCGiBDhgyBnfjwMxAUpPz+++/4/vvv4e7ujpkzZ+Ljjz9GWFiYzDouXboELy8v+Pj4wMHBQemLaEIIURvxGmx6VkOD8jAhhHCPcjEhRKEtW2TnGXkNDbOqvPmDDz7A6tWrsXr1aqSnpyM1NRWOjo5o1KgRePJKwqtButQlNTUVfD4fnp6eonmenp54+PChzGf9/f3h7++vljgIIaRakpLKp2vU4C4OFVAeJoQYFDMz4MgRrqOoMsrFhBAZ8gbgsLLSfhw6pEoFGuIaNmyIhg0bSsw7evQo0tLSMGvWrGoHJF0wkpWVBWtra9SpU0c0z8XFRaXOjaKiovR+fO0ffvgBu3btwtu3b9G/f39MnToV3bt3Fy1funQpfv31V3Tv3h2hoaFoaeS93xKiNYMHl0+rqYaG+NjbPj4+8PHxUct6FdFGHgYMIxcTQvRARgZgba3SKrSdhwG6JiaEyHHtmuw8NVUs0AfycnG1CzTk2bx5M65cuaJSgYZ0abSdnR2ys7Px/v17UQJPTk6Gvb19tbch/UO0YsWKaq+LK82aNUN0dDTq1q2Ln3/+GaNHj8azZ88AANevX8dHH32EuLg4/Prrr+jduzfS0tI4jpgQI5CYKPk6JUUtqxVP3tqgjTwMGEYuJoToARULMwDt52GArokJIZXYtQsQe6BtDOTlYrUWaACyybeqpEujnZ2dYWlpifj4eHh7ewMA7t69i65du6q0HXWYPVvQL4uq2rUDNmyo2meGDRsmFsdsrF+/Hrdu3QIAmJiYYNWqVbCwsMDChQuxadMm3Lp1Cx07dlQ9WEKIYtKFuS9ecBOHivQpDxNCiKGiXEwIkdGli6CWhqUlMGEC19HoBLUXaFS3L43S0lIUFxejpKQEpaWlKCwshJmZGSwtLTFq1CgsXboUO3fuxJkzZ3Dt2jXs2LFDrXGHhoZWuQrhnTvApUtqDUNpf/75J8LCwnDt2jXw+Xzk5uYiLi4OJiYmaN68OSwsLETvbd++Pa5du0YFGoRoWl6e5Gux87CquKgGzHUeBqqXiwkhRKG2bav9Ua6aY3CdiykPE6JjGAOuXAEaNChvcuLqym1MWlRZLlZ62FZl+Pj44MqVKygtLa3yZ0NDQ7Fy5UqZeSEhIcjPz8fkyZNx5swZODg44IcffoCfn5+6wq72sK1c1dDIy8uDq6srduzYAV9fX1hZWcHFxQUhISEwMTHB1KlT8fbtW1haWgIAHB0dceLECXTo0EH1YFVAQ4ERg9e5M3DjRvnrP/8EBg1SaZXaPG+4zMMA5QhCiBoJH7DNnAls2qTiqrSbm3TxmpgQwqFz54C+fSXn1awp+yDNwCm8Z9eVAg0uVbdAgyvp6elwc3NDZGQk3N3dsXXrVoSGhmLbtm0wNTXF5MmTMXv2bCxYsABhYWHYsGGDTvShoavHkxC1ka6hlp8vqBKo0iqN57wxpn0lhGjQ8+eAk5Ng2sQEUPG61JhykzHtKyF6Q/qBGQB06AD8292AsVCUn0w4iEUnhYaG6k0vzw0bNsT333+PsWPHom3btigqKoK3tzd4PB54PB66dOmCGjVqoG3btrhx4wbOnj3LdciEGCcVCjOioqI46YSOa/qUiwkhOurJk/LpsrJqr4byMCFEJ0gXZgDAmDHaj4MjleVihTU09uzZU6X+MBhj+OGHH5CYmEg1NIhcdDyJwZPOmWr4vhvTeWNM+0oI0aDz54E+fcpfq6HDemPJTca0r4ToDXn35NnZQN262o+FQ4ryk8JOQYODgzUaECGEGDR3d64jIIQQ48Tncx0BIYRoVq1aXEegMxQWaISEhFRrhdUd5YQQQgzKuHFcR0AIIcapoIDrCAghRLPM1D5Yqd5Sa6eg+oqanGgHHU9i8MQLdAsLAXNzNazSeM4bY9pXQogG7d8v2b6cmpwozZj2lRC9Ia/CgBGep9QpaCWoAyRCiEqKiyVfq1iYQZ3REUJINU2cWD7t4VHt1VAeJoRwrqSE6wg4V+1OQY0J1dDQDjqexKC9fQvY2pa/VtN33ZjOG2PaV0KIBqm5g2Zjyk3GtK+E6IXMTKBePdn5RnieUg0NQgjRpIcPuY6AEEKItEmTuI6AEEKqLztbdl6XLtqPQ4dRgQYhhKjDq1dcR0AIIQQAxo8vnx47lrs4CCFEVW/fys47dkz7cegwKtAghBB1oF71CSFEN3h7l087O3MXByGEqEpeDQ0HB+3HocOoQMMABQUFYdmyZVyHQYhx2bCB6wgIIYQAQGlp+bSpKXdxEEKIqqRraIjXQCMAqEBD7/n4+MDW1hZFRUWieTweDzx5w/uoUWhoKGrUqAErKyvY2tpi6NChOH/+vEa3SYhOoz40CCFEN1CBBiHEUIjX0EhMBH75hbtYdBQVaOixlJQUxMbGon79+vjzzz+rtY6goCDs2bOnyp/j8XgYNWoUcnJykJ6ejsGDB2PixIkoKyurVhyE6D0TSqeEEKITxK9FKDcTQvRZfn75tJ0dd3HoMMryeiw8PBy9e/fG2LFjZQolcnJyEBAQgIYNG2LhwoXIysqSu46KanJ89dVXcHZ2RoMGDTBlyhTExcWJljHGRMPmmJubY9y4ccjMzMQ///yjhj0jRA85OnIdASGEEIBqaBBCDEdhYfn0Bx9wF4cOM6gCjQcPHiA4OBg9e/bEH3/8UaXPhoaGIioqSjOBaUh4eDhGjhyJESNGICIiAhkZGQAEhQ07d+7Ep59+ir///hupqamYMWOGwvUoKtTo3Lkz4uLikJCQgLp162L69Oly31dQUIBdu3ahVq1aaNWqleo7Rog+Ki5W6+qioqIQGhqq1nVqgyp5GNDPXEwI0TFqKtDQ1zwMGN81MSEGiwo0Ks3FPCZ8zG4AAgIC8Msvv8DGxqZKn+PxeJB3GBTNF5p9ZjbupN+pcpzS2jVshw39q9ahYHR0NPr06YPXr1/DysoK7dq1Q1BQEGbPno2goCAkJyfj8uXLAIDExER06dIFmZmZMJGqehkUFARfX1+MGzeuwu3l5OTAwcEBKSkpsLe3R2hoKL7//nvUrFkThYWFKCkpwfHjx+Hn56dwHZUdT0L0mqsr8OSJYHrUKGD/frWsVt/Om+rmYUD/9pUQoqP8/IBTpwTT2dlA3boqrU4fc5O6r4kJIRxZsgT47jtB8znxwlojpCg/mXEQi0Y8e/YMOTk5GDZsGNq2bYslS5bATsPtjO6k38Glp5c0ug1F9uzZg759+8LKygoAMHz4cOzZswezZ88GALRt21b0Xnd3dxQXF+PBgwf48MMP0aZNGzx79gwAkJ+fj8OHD4s+N2bMGGzZsgUAEBYWhsOHDyM2NhYlJSXg8/m4e/cufH19AQAjR45EeHg4GGO4desWAgICsGHDBgQEBGjtOBCiM0aMAH78UTBtpOcAF3mYEEJkCAszAKNsckK5mBADIqyhYaS1M5RhMAUaN2/eRGpqKmJjY/HHH39gx44dWLRokUa32a5hO07Ww+fzcejQIZSVlcHh33GICwsL8e7dO8THxwMA7twprzmSkJCAGjVqoGXLlgAgeg8ABAcHw9fXF1988YXENp49e4a5c+fixIkTaN++PUpLS+Hg4CBRKiac5vF48PLywoABA3Ds2DEq0CDGqUOH8mkjbXrFRR4mhBAJ0k8wjbBTUMrFhBgQKtColE5k+S1btsDLywsWFhYIDg6WWJaXl4fAwEDUq1cPnp6eOHnypGjZ+vXr4evri9WrV8PDwwPdu3dH3bp1MXjwYFy5ckXjcW/ovwFRQVEq/1W1uckff/wBMzMzPHjwAHFxcYiLi8ODBw/g7e2N8PBw8Hg83L59G/v27cOLFy+wcuVK9O/fX6a5iZC8qjsZGRlgjKFhw4bIycnB4sWLUSjehkvq83fu3MHp06cxaNCgKu0L0SN5eUC/fsDkyZI9yBMB8WOi4WGTNUFf8zAhhEjIy5N8rWc1NCgXE0IkUIFGpXSihoajoyOWLVuGiIgI8Pl8iWWzZs1CamoqYmJiEBERgdGjRyMuLg4uLi6YM2cO5syZAwAoKytDUlISSktLce3aNXz88cdc7IpWhIeHY/z48WjcuLHE/BkzZmDWrFno06cPJk+ejKNHj2LevHn44osv8PXXXytcn7xOQTt06IBp06ahZ8+esLCwwNy5c+Hk5CTxmYMHD4o6mvL09MSECRMwfPhwNe0l0TmjRwNnzwqmvb0BqVo9Rk+8YFAPnwhSHiaEGATp/KtnBRqUiwkhEv7tJoAKNBTTqU5Bly1bhufPn2P37t0ABE0r7O3tcfbsWXTr1g0A0K9fP3Tp0gUrVqyQ+XxERAQ2btwIa2trrF27Fo0aNVJqu9XtFJRUDR1PPSde8NWvH3DmDHex6KJ9+4DAQMF0QgLg7q6W1Wr7vOEqDwOUI4gWPXgAmJkBzZtzHQlRt7w8oHbt8telpSoXMnORm3TtmpgQwhFnZ0Ghhqsr8Pgx19FwSi86BZUOMDU1FXw+H56enqJ5np6eePjwodzP9+vXD/369dNojIQQABERXEege8Tzlx42ORGiPEwMXlJSeT83qamAWO1DlTAmuHk206lLK+Pz5o3kaz2sMQdQLiaE/KtxY0GBRnIy15HoLJ361ZVu+pCVlQVra2vUqVNHNM/FxUWiw8vqiIqKovG1CSHqpcEmJ+Jjb/v4+MDHx0et6xenrTwMUC4mHNmxo3z6wAGggiaZSmNMMFTozZtAdLTaamiRatBQgbs28zBA18SEkH8J+wUaPJjbOHSEvFysUwUa0qXRdnZ2yM7Oxvv370UJPDk5Gfb29iptR/qHSF5VPUIIqRINdgoqnrw1TVt5GKBcTDgifn6qq2r9kyfA6dOC6eBgICZGPeslVaeh5hLazMMAXRMTQiDIZ8LRKS0suI1FR8jLxTpVD0+6NNrZ2RmWlpYSw4zevXsXLVq00HZohBBSMT3vFFSI8jAxeOLnp7pufouLy6czM9WzTl2hb/0pGMgoXJSLCSGIjCyfPnGCuzh0nE5cdZeWlqKgoAAlJSUoLS1FYWEhSktLYWlpiVGjRmHp0qVISkrC5s2bce3aNQQFBak9htDQUKpyRwipPjXX0IiKitLqE0FdyMMA5WKiBZqooSFO3woAKrJ5M2BvDxw6xHUknNB2HgZ0IxdTHiZER2zdWj4tNeqRMak0FzMdsHz5csbj8ST+VqxYwRhjLC8vj40ZM4bZ2dmx1q1bs5MnT6p9+4oOg44cHoNBx1PPCS7Ty/+IpF27yo9NaqraVqut84brPMwY5QiiJd98U36ufvutetb58GH5Ops3V886dYE+5vxt29QetzZzE9e5mPIwITpEPJdNm8Z1NJxTlJ90athWrtCwrdpBx1PPSdc6oP9LSTt3ApMnC6afPRP0Sq0GxnTeGNO+Eg4tWACsXSuYnjoV2LZN9XUmJADCqv/u7oLXhkDTtVk0YetWYPr08tdqiNuYcpMx7SshOk88Bz9/Djg6cheLDlCUn3SiyYkuoOp1hBCVqLkPDS6qOusCysVE406dKp/++Wf1r59uBrmlxuNPeZgQojMaNuQ6As5Ulouphgaohoa20PHUc1RDo2I//wx8+aVg+sULwMFBLas1pvPGmPaVcMjDA0hMLH+tju9cYqJgvQDQvLnk+vWZPtbQ2LwZmDWr/DXV0KgSY9pXQnSePuZgDaIaGgbKx8cHtra2KCoqEs0LCgrCBx98ACsrK9SvXx9jxozBrVu3OIySECNgIKOcEGLw1DysMtExdNFPCCFGha669VhKSgpiY2NRv359/Pnnn6L5PB4PCxcuRE5ODlJSUtCyZUvMnj2bw0iNSEkJkJzMdRSEC2oe5YToobIyICmJbqh0HZ2fho3OP0KIoRkyhOsIdBoVaOix8PBw9O7dG2PHjsWePXvkvqdmzZqYOHEiYmJikJOTo+UIjdCnnwJubsBvv3EdCdE28YtoumEyTtOmCTqE/PFHriMhFaHz07BRgQYhxFBYWwv+dXbmNg4dRwUa/9LHDpDCw8MxcuRIjBgxAhEREcjIyBAtE7YvysnJwbZt29CuXTtYWVlxFarx+Osvwb9jx3IbB9E+6hRULfQxF4ts3y74d9EibuMgFQsM5DoCoknUKajK9DoPE2JISkoE/5qZcRsHx6hTUCVUu1PQ2bOBO3dUD6BdO2DDhip9JDo6Gn369MHr169hZWWFdu3aISgoCLNnz0ZQUBAOHjwICwsL8Pl8mJub4+LFi/Dy8lI9VhUYRUdThtx5D3UKWrGNGwU5AQCysgBbW7Ws1ijOm3/p/b4a8vlvSLZsAWbOLH+t7k5BmzUTND0yBPr4nf7vf4F588pfU6egVWJM+0qIzrOwAAoLga+/ptqfUJyfjLu4R1V37gCXLnGy6T179qBv376iWhfDhw/Hnj17RH1lLFiwACtXrkRJSQliYmLQq1cvnD9/Hp06deIkXkIM3uvX5dPUKSghuovOT8NGN+OEEENRWCj4l5pKVogKNFTRrh0n6+Hz+Th06BDKysrg8O/QkIWFhXj37h3i4+PBE/vSm5mZoUePHujSpQv+/PNPKtAgRFO++658WlhFkBCie4QXiJpCF57cql+f6wgIIUR1V6+WT//8M/DDD9zFouOoQEMVVWwmoi5//PEHzMzMEBcXB3NzcwCCPjNGjBiB8PBw0WsAKCkpwfXr1xEdHY2VK1dyEi8hRqe0lOsICCGKiA1zTgxQo0bl08uXcxcHIYSoIjGxfPrdO+7i0ANU71IPhYeHY/z48WjcuDHq16+P+vXro0GDBpgxYwb27duHkpISrF69GlZWVrCzs0NISAi+//57fPTRR1yHTgghhHBL001OqMkDt8SPf69e3MVBCCGqKCvjOgK9QTU09NDp06flzh8+fDiGDx8OANi7d682QyKEEEL0g6kp1xEQTVLziFOEEMIJqu2rNMr0hBDutWoFuLsLeqcHgD/+EPQtM3Uqt3FVF7WhJ0Q71q4V5I7WrZX/jKbPz+fPNbt+UjHxp5qUiwkh+ooKNJRGNTT+FRoaCh8fH/j4+HAdCiHGJzFRkLizsgSvv/sOiIsD3r7lNq7qqlVL5VVERUUhKipK9Vj0DOViUiWZmYIhUj/4QPnP2NioPw7xWh+1a6t//UR5aqyhQXnYh+tQCDFe4v0BdenCXRw6oLJczGMGNNh0TEwMli5dCgB48eIF/Pz88F/hE98KKBrTlsbiVi+jOJ7iT4MMbV/F943HU2/bPjMzQYHGkiXAqlWApydw755gmb4cx6+/BtasEUyXlqqtqrO+nTfVzcOA/u2rDEM+/3XVwoXA6tWCAo2CAuU+c/QoMGxY+Wt1/F8lJwNuboLppk2BJ09UX6cu0Mfv9KlTgJ+fYPraNUAN/YfpY25S9zUxIUTLrl8vL8g4fhz49FNu49EBivKTQdXQ6NatGyIjIwEAwcHBGDp0KMcREWKg1H2xI70+4euAAPVuR5PoqSwAysOEI1VpWqDpmzVq5sAt6kMDAOViQvSe+INDCwvu4tADBpnpi4qKEBsbi+7du6u0HhsbG/B4PPpT05+NJqr5EsMivBEQXpDq040BPdGSoK48TEiFdPG808WYjAn1oSGBcjEheooKZ5VmUDU0hM6fP4/evXurvJ43b96Uv/jpJ2DGDMH069dAvXoqr58Q8i9FNwD6ejGqr3GrkbryMCEVqk7hpyYKHKgQQ3fQTYAEysWE6CkqnFWazmT6LVu2wMvLCxYWFggODpZYlpeXh8DAQNSrVw+enp44efKkaNn69evh6+uL1atXi+YdPnxYNHyp2tDFCiGaI31TQucbJ3Q+DxOiiC4VaNCFJ7cM4CaAcjEhhApnlaczNTQcHR2xbNkyREREgM/nSyybNWsWUlNTERMTg4iICIwePRpxcXFwcXHBnDlzMGfOHNF7i4uLcfPmTezevVtzwerpDyQhOk/63NKnc80ACmH0Kg8TAhjEeUfUzABuAigXE0IMoXBWW3SmQEPYWdHNmzfxXGwMdz6fj99//x1nz56Fu7s73N3dcfLkSYSFhWHFihUy67lw4QJ69eql/gDpookYutOngfv3ASsrYPJkbmPR9/NNT394dD4PE8VKS4ENGwTTH30EeHtzG4+2XLwo+JfrGhrCIacNwY4dQE4O0KoV15FUjwHcBFAuJoQYQuGstuhMgYaQ9FAsqamp4PP58PT0FM3z9PTEw4cP5X6+f//+6N+/v0Zj1NcfSEIqdOAAsHcv0LgxdwUa+lxDw4DoRR4mksrKgPkPPX4uAAAYm0lEQVTzBdNLlhhPgUZOjuBfri/2hHEA+p+3/vMf4Plz4IsvuI6kegyo+Q/lYkKMmAEUzmqLzhVo8KT+w7KysmBtbY06deqI5rm4uODOnTvV3kZUVBSioqIq3G6F7O2rvW1iRPQ1+Tx/rlzsmti/FSsEf0KHDgn+9I2aj01oaKho2sfHBz4+PmpdvzRt5GFADblYl3G5H99+K/gzJjk51T/m6v6/Sk7W3/wvLjxc8rU+7lObNmpblbbzMKAn18SEEM3TQr7RF3JzMdMxS5YsYUFBQaLXDx8+ZDwej7179040b+7cuWzkyJFq2+by5cvVti510sW4dDEmxnQzLl2MiTHdjEsXY2JMd+PSNC7yMGPGe7y1hY6vZtHx1SxjPL6Ui+Wj+FRD8amG4lONJuLTuQY50qXCzs7OsLS0RHx8vGje3bt30aJFC22HRgghRoHyMCGEcI9yMSGEVE5nCjRKS0tRUFCAkpISlJaWorCwEKWlpbC0tMSoUaOwdOlSJCUlYfPmzbh27RqCgoK4DpkQQgwK5WFCCOEe5WJCCFGeaah4QxQOrVy5En379kVMTAzi4+Px7bffwtTUFD169EDv3r1x6dIlLFq0CImJifj555/RuXNntW6/adOmal2fuuhiXLoYE6CbceliTIBuxqWLMQG6G5cmcJ2HAeM63lyg46tZdHw1y1iOL+XiylF8qqH4VEPxqUbd8fEY0/fxEQkhhBBCCCGEEGJsdKbJCSGEEEIIIYQQQoiyjLpAIy8vD4GBgahXrx48PT1x8uRJtW+jqKgIEyZMQNOmTVGvXj2MHTsWMTExouXXr1+Hl5cXbG1t4e/vj4yMDInPr1q1Ck2aNEGTJk3wrdQwfK9fv4a/vz9sbW3h5eWF2NjYKseXlJQECwsLjB07VmdiOnXqFDp37oy6deuiWbNmiI6O5jSu169fY/bs2XBzc0OnTp3w/fffi5ZpK6YtW7bAy8sLFhYWCA4OllimyRhOnDiB1q1bw97eHoGBgcjPz1cqrmvXrqFPnz6ws7NDq1atsHTpUmRlZWklroqOldDKlSthYmKCixcvau1YEfm0kYcNjY+PDywtLWFlZQUrKyu0bNlStIzr/K2PdDW/GgpFxzclJQUmJiai77GVlZXMMaTjqz26kIs1lduqg6u8oI4YNX1uKUPX738qik8Xjh8ABAYGwsHBATY2NvD19cX27dtFy7g+fhXFx8nxU/u4KXpk/PjxrHv37iwhIYFt2rSJWVlZseTkZLVuIy8vj4WGhrKnT5+ywsJCtmvXLta4cWNWUlLCcnJymLW1NVu2bBl7+vQpCwgIYD179hR9Njw8nDk5ObFz586xs2fPMmdnZxYeHi5a3rNnTzZ06FD29OlTFhISwmxtbVlOTk6V4uvTpw/r3r07Gzt2LGOMcR7TjRs3mKOjI9u+fTvj8/nsxYsXLC0tjdO4Fi9ezIYMGcJev37N7t+/z5o0acLOnz+v1ZiOHTvG/vjjD/bll19KDOGmyRiSk5NZ7dq12aZNm1hCQgL75JNP2Pjx45WK6/Tp0+zIkSMsJyeHPX/+nH366ads4cKFWolLUUxCjx49Yp6enszR0ZFduHBBa8eKyKeNPGxofHx82C+//CIzn+v8ra90Nb8aCkXH98mTJ4zH47GysjK5n6Pjq126kIs1lduqg4u8oK4YNXluKUvX738qik8Xjh9jjN27d4/x+XxWVlbGrl27xurWrcvu3bunE8evovi4OH5GW6CRn5/PatasyaKjo0Xz+vbty0JCQjS+7WbNmrHTp0+z3bt3Mzc3N9H8Fy9eMB6PJ/oB6dGjB1u1apVo+Xfffcc++eQTxpjgx5rH47Hnz5+Llru7u7Nff/1V6TgOHDjARowYwUJDQ1lgYCBjjLHdu3ezZs2acRbTokWL2KJFi2TmcxlXx44d2aFDh0Svp0yZwubPn8/J/9/SpUslfrQ0eVyWL1/OevfuLVr2v//9j1laWrL8/PxK45IWHR3NGjRoIHqtjbgUxdS/f3926tQp1rRpU4kCDW0dK1KOyzysz3x8fNiuXbtk5nOdv/WdruZXQyF9fIUXvSUlJXLfT8dXe3QlF2sit6lKm3lBXTFq8txSha7c/1QU35kzZ3Tu+JWUlLDr168zOzs79ujRI537DkrHx8XxM9omJ6mpqeDz+fD09BTN8/T0xMOHDzW63bS0NKSlpcHNzQ0JCQlo06aNaJmDgwNsbW2RkJAAAEhMTJSIr3Xr1qL4EhMTYW1tDUdHx2rF//79eyxfvhzr168HE+sXNiEhQWKb2owJEFQRLSwsRLt27eDl5YXt27ejqKiI07j8/Pywd+9evHz5EvHx8Th79iz8/Pw4+f9jUn34auK4CD8rve4PP/wQBQUFePr0aaVxSbt69SqaN28ueq2NuOTFdPjwYVhYWGDAgAEyy7R1rEg5rvKwIVi0aBGcnJwwa9YsxMXFAeA+f+s7Xc2vhkLR70STJk3QqVMnbNiwAdnZ2aL5dHy1R5dysbpzm6q0kRdUjVUb55aqMerK/U9l8bm6uorm6cLxmzZtGmrXrg1vb28cOHBAdPx05TsoLz4hbR4/oy3QyMrKgrW1NerUqSOa5+LiItPOX52KioowZswYTJo0Cc2bN0dWVpbMsDWurq6iGLKysuDi4iKx7M2bN6JlFX22MsuWLcPEiRPRqFEj8Hg88Hg8pdaryZiysrLwzz//4OzZs9i9ezfCwsKwfft2HDp0CG/evOEsrqVLl6KoqAiNGzdGu3btMGnSJPj4+HASk/D/SUjdMYifA2/evJH4bJ06dWBvby83Rum4xMXFxWHVqlVYt26daJ424pKOKScnB0uWLMHGjRvlxqmtY0XKcZGHDcGPP/6IJ0+e4NatW2jUqBEGDBiA0tJSTvO3IdDV/GoopI9vvXr1cPPmTaSmpmLbtm04ffq0RFtqOr7aoyu5WBO5TVWazgvqyLOaPrdUjVGX7n+UiU+Xjt/WrVvx5s0b7NmzByNGjMD9+/d16jsoLz4ujp/RFmjY2dkhOzsb79+/F81LTk6Gvb29RrZXVlaGwMBAWFlZ4b///S8AwN7eHk+ePJF4X3JyMuzs7EQxii9PTk6Gra2taFlKSorEZx8/fqxU/Hfu3MGFCxcwe/ZsAIKSXWHprvQ2tRUTAFhZWQEAgoKC0L59e7Ru3RpTpkzBgQMHOI3L398fLVu2xKtXr/DgwQOcOXMGa9eu5SQm6VJ4dccg/dnk5GTRsvfv3yMzM1O0vKK4hJKSkjBw4EBs3boVnTt3Vhi3JuKSjik0NBRjx46Fs7Oz3Pdo61iRctrOw4aic+fOqFWrFurXr49vvvkG9vb2OHnyJGe/KYZCV/OroZA+vrVq1UKHDh1gYmICLy8vfP/99wgPD0dpaSkAOr7apCu5WBO5TVWazgvqyLOaPrdUiVGX7n+UjU+Xjh8AWFpaYtSoUfD19cXRo0d17jsoHR8Xx89oCzScnZ1haWmJ+Ph40by7d++iRYsWat8WYwwTJkxAZmYmjhw5AlNTUwCAh4cH7t69K3rfixcv8ObNG3h4eIiWS8cn7PHZ3d0d2dnZeP78eZXjv3TpElJSUuDs7AwHBwesW7cOR48eRceOHdGiRQtOYgIAc3NzuLi4wMSk/GspTNJcHav8/HxcuHABc+fOhb29PTw8PBAcHIzjx49zEpN0KbwmY5Be971792BhYYEmTZpUGhcAPH36FH379kVISAhGjx4tE7em45KO6eLFi9i0aRMcHBzg4OCAZ8+eYcSIEVizZo1WjxUpp808bMh4PB4YY5zlSUOhq/nVUFRUkw8of7gi/rtPx1c7dDUXqyO3qSMGcbqYZ7V5blWFrt3/KBufvPdxcfyk5eXlwcHBQWeOn6L4pGnl+FXSz4dBmzBhAuvRowdLTEwU9ej85MkTtW9n6tSprEuXLiw3N1difk5ODrOxsWGhoaEsJSWFDR06lPXq1Uu0fO/evaIRNc6ePcuaNGnC9u7dK1req1cvFhAQwFJSUlhISAizs7OT2YY8+fn57NWrV+zVq1csPT2dzZ8/nw0bNoxlZmZyFpPQjz/+yFq3bs3i4uLY/fv3WceOHdnBgwc5jatfv35s3rx5LCsriz169Ij16NGDrVmzRqsxlZSUMD6fz7755hs2duxYVlBQIOopWlMxPHnyhFlZWbEtW7awhw8fsu7du7MJEyYoFdfz58+Zq6srW7Nmjdz90WRc8mIqLi5mWVlZEt97JycnduTIEZaXl6eVY0Xk01YeNhTZ2dnszJkzjM/ns4yMDLZmzRrWqFEjVlpayt6/f89p/tZXuppfDYWinHz9+nX28OFDVlpaym7fvs369evHFixYIPocHV/t4joXazK3VQcXeUEdMWr63KoKXbv/UTY+XTh+r1+/ZgcOHGA5OTnszZs3LCwsjNWtW5fl5ubqxG99RfFxcfyMukAjLy+PjRkzhtnZ2bHWrVuzkydPqn0bKSkpjMfjMUtLS1a7dm3R3/79+xljjF27do117NiRWVtbMz8/P5aRkSHx+f/85z/MycmJOTk5SfQIy5jgy+Tn58esra2Zl5cXu379erViDA0NFQ3bynVMZWVlbOHChczR0ZF5eXmxrVu3sqKiIk7jio+PZ+PHj2fOzs6sTZs27Ouvv2bv3r3TakzLly9nPB5P4m/FihUaj+HEiRPsww8/ZHZ2dmzMmDEyPcTLiys0NJStWLGC8Xg8ie+8lZWVVuKq6FiJkx7lRNPHisinjTxsSDIyMlinTp2YlZUVa9KkCZs5cya7ceOGaLku/KboG13Nr4ZC0fE9cOAAc3FxYbVq1WIff/wxW7NmDcvKypL4LB1f7eE6F2syt1UHV3lBHTFq+txShq7f/yiKb9++fTpx/DIyMliPHj2YtbU1c3JyYl9++SW7cuWKaDnXx6+i+Lg4fjzGKhmegBBCCCGEEEIIIUTHGG0fGoQQQgghhBBCCNFfVKBBCCGEEEIIIYQQvUMFGoQQQgghhBBCCNE7VKBBCCGEEEIIIYQQvUMFGoQQQghR6PXr1zh48CBmzpyJ9u3bw9raGl27dsWXX36J2NhYrsPTuAMHDuDJkyei12FhYTAxMcGmTZs4jIoQQgghABVoEEIIIUSBR48eoU2bNhg1ahTOnTsHDw8PTJw4EbVq1cK+ffvg7e2NVatWwVAHTFu4cCHGjBmDnJwc0bz27dsjNDQUXbp04TAyQgghhACAGdcBEEIIIUT3vHjxAn379kVxcTEOHDiAkSNHSix/9uwZPvvsM4SEhKB58+Yyyw3Bq1evZOa1bdsWbdu25SAaQgghhEijGhqEEEIIkVBSUoK+ffvi6dOnOHTokNzCCicnJ/zf//0fatSogbVr13IQpfYYag0UQgghRN9RgQYhhBBCJMTFxeH+/fvo378/evXqpfB9Dg4OWLx4MQYNGoSCggLR/OTkZIwaNQpubm6wtbWFr68vDh48KPP5pk2bwtfXF8+fP8fo0aPRpEkTNGrUCMOHD0dqaqrM+3NzczF37ly0bdsWderUQadOnbBy5UqUlpZKvM/HxwcuLi6Ijo7Ghx9+CDs7OwQHB4uWnz59Gv7+/mjWrBlq164NT09PTJo0CZmZmRKxhYeHAxA0M3FxcQFQ3ofGxo0bJbaZkJCAkSNHomnTprC2toa3tzc2b94ssw/C2N6/f4/JkyfD3d0d9erVg5+fH+Lj4xUea0IIIYTIogINQgghhEi4du0aAKBbt26Vvnf58uUICQmBhYUFAODixYto164dDh06BAcHB4wdOxavXr3CqFGjMH/+fInP8ng8pKWloVu3bjh//jwGDhwIDw8PHD16FF5eXsjNzRW99+XLl2jfvj02bNiA/Px8jB8/HrVq1UJoaCg++eQTFBcXS6z3zZs3GDx4MJo3b46BAweiQ4cOAICVK1fCz88PDx48QPfu3TFs2DC8evUKv/zyCz7++GOUlZUBAObMmSNqWjJ16lTMmTNHJnahy5cvw9PTE4cPH0bt2rUxePBg3Lx5E1999RX69+8vUcODx+MhLy8P3bt3x8GDB9G9e3d06dIFZ86cwccff4zk5OTK/4MIIYQQIsAIIYQQQsQEBgYyHo/HTpw4UaXPFRUVMXd3d2Zpacni4+NF8wsLC5mfnx8zMTFhsbGxovlNmjRhPB6PBQUFseLiYtH8zz//nPF4PLZ7927RvKCgIMbj8djOnTsltrlq1SrG4/HYmjVrRPN69OjBeDwemzx5ssR7s7OzWa1atZi7u7vE9srKyliHDh0Yj8djkZGRovnjxo1jPB6PxcXFiebt3r2b8Xg8tnHjRsYYY7m5uczFxYXVqlWLnTx5UvS+ly9fskGDBjEej8e2bt0qE1vfvn1ZXl6eaP4333zDeDweW758ucLjSwghhBBJVEODEEIIIRKETR9cXV1llh07dgyhoaESfytWrEBcXBz++usvJCUlYejQofD09BR9xtzcHHPmzAFjTGa4Ux6Ph5CQEJiZlfdT7u/vDwB4+vQpAODNmzcIDw+Hk5MTxo8fL/H5WbNmwcLCQqYJCACMGDFC4nVZWRl27dqF/fv3S2yPx+Nh8ODBAICMjIzKD5CY8+fPIyUlBdOnT4efn59ofsOGDfHVV18BgNymJ9988w1q1qypcJ8JIYQQUjka5YQQQgghEjw8PHD37l0kJCSgVatWEsuOHz+Offv2yXymadOmePnyJQCgoKAAoaGhEstLS0thYmKCxMREifmmpqZo2rSpxDwHBwcAEA2XmpiYCMYY7O3tsXLlSplt16tXD8+ePQOfz4elpaVovrDfCyEbGxt8/vnnKCsrw8OHD3H37l0kJibi7t27uHDhgij2qnjw4AEAwNvbW2ZZjx49ULt2bSQnJ6OsrAwmJuXPkdzc3CrcZ0IIIYRUjgo0CCGEECKha9euOHLkCG7fvo2hQ4dKLNu7dy/27t0rer1x40ZR/xLPnj0DICj0OH78uMx6eTweUlJSJObVrl1boj8KAKIbf2F/FsIOQm/fvo3bt2/LjVm47pYtW4pe29vby7zvr7/+wpw5c/Do0SMAQP369dGtWzd4eXkhIiKiyiOaCGOztbWVWWZmZobOnTsjMjIS7969g42NjSg2a2vrCveZEEIIIZWjJieEEEIIkdC1a1cAwI0bNyp9r3gBQMOGDQEA+/btQ1lZmcxfaWkpXr16VeV4hOudNGmS3PUK1y0szFDk9u3bCAgIQHFxMcLCwpCUlIT09HQcPXoUnTt3rnJcANCoUSMAgo5B5cnIyEDDhg1FhRmEEEIIUR8q0CCEEEKIhPbt26N58+aIiIjAzz//XOF7hTUKeDwe3N3dAUDuEK3p6emYN2+e3GWVEa732LFjMkO0lpWVISQkBOvWrZNZJu348eMoLi7G1q1b8cUXX0g0+/jnn38AQGId0jVH5GnRogUAQc0Paa9evUJiYiLat29f6XoIIYQQUnVUoEEIIYQQCTVq1EBkZCTc3Nwwffp07Ny5U6YpRElJCdauXYuQkBDweDyYmJhg8ODBaNy4MSIiInD16lWJ948fPx7r16+X6ONCWQ0bNkRAQACysrKwdetWiUKHNWvWYNWqVUhLS4OpqWmF6xHWprhz547E/H379omayIgP/2pubg4AyMvLU7hOf39/NGnSBNevX8eJEydE89PT0zF9+nQUFhaiT58+Su4pIYQQQqqCCjQIIYQQIqNRo0aIjIyEi4sLpkyZAhsbGwwcOBBz5879//bu0DXVKIzj+M8J4hiI4GzK+7JqEzS4OkFQEOR1YWxNcBuoTcFkMQqDTUSQgWWYBJsabBqnYTbZX2AwDMG0m64wrvdyjS98P/nhcE79nec8R1dXV/L5fCqXy/J6vWq327q5udHp6alarZZOTk50eXmpcDis+/t7XVxcaDgcyrKs/W8ix2o0GgoEAiqVSjIMQ4+Pj4pEIqpWqzJNU/V6/Uf9oVkYd3d38ng8qtVqisfjKhaLikajyuVysixLkrRer/f1hmFIkiqVysFhpJLkdrvVarXkcrmUTqcVCoV0e3sr0zTV7/f18PCw/+3kX3sDAADHI9AAAAAHBQIBvb+/azAYKJ/Pa7PZqNPpaL1eK5VK6enpSavVSrlcbj/UMplMaj6f6/r6Wl9fX+r3+4rFYur1eup2uz/W/58nHb8ZhqGPjw8Vi0X5/X69vb3p/Pxcz8/Pmk6nPzo/HA7HwbXPzs40mUxUKBT0+fmpwWCgYDCo2Wym19dXOZ1OjUajfX2pVFImk9FyudTLy4u22+3BfScSCS0WC2WzWe12O43HYyWTSbXbbTWbzT/OfMy5AQDA3zm+uSYAAAAAAAA2Q4cGAAAAAACwHQINAAAAAABgOwQaAAAAAADAdgg0AAAAAACA7RBoAAAAAAAA2yHQAAAAAAAAtkOgAQAAAAAAbOcX7+gs7M4iGgUAAAAASUVORK5CYII="/>
          <p:cNvSpPr>
            <a:spLocks noChangeAspect="1" noChangeArrowheads="1"/>
          </p:cNvSpPr>
          <p:nvPr/>
        </p:nvSpPr>
        <p:spPr bwMode="auto">
          <a:xfrm>
            <a:off x="9380538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2" name="AutoShape 13" descr="data:image/png;base64,iVBORw0KGgoAAAANSUhEUgAABDQAAAEcCAYAAAA4KeSGAAAABHNCSVQICAgIfAhkiAAAAAlwSFlzAAALEgAACxIB0t1+/AAAIABJREFUeJzsnXdYU9cbx78h7D1lqIiKCirixFFU6qp1a4e11p91j1pHtdMBrjparbNVcdVaq23Val3VqoijrjpQUFBBUQQFlL2T8/vjlITIhiQ34b6f57lP7j1J7n1PCN+c+573fY+EMcZAEARBEARBEARBEAShRxgIbQBBEARBEARBEARBEERlIYcGQRAEQRAEQRAEQRB6Bzk0CIIgCIIgCIIgCILQO8ihQRAEQRAEQRAEQRCE3kEODYIgCIIgCIIgCIIg9A5yaBAEQRAEQRAEQRAEoXeQQ4MgCIIgCIIgCIIgCL2DHBoEQRAEQRAEQRAEQegdNcqhkZaWBj8/P1hZWSEiIkJocwiCIEQH6TBBEITwkBYTBCEWapRDw9zcHEeOHMHbb78NxpjQ5hAEQYgO0mGCIAjhIS0mCEIs1CiHhqGhIRwdHYU2gyAIQrSQDhMEQQgPaTFBEGKhRjk0CIIgCIIgCIIgCIIQBzrp0Fi3bh3atm0LU1NTjBo1SuW5zMxMfPDBB3BycoKPjw8OHTpU4jkkEkmlrxsSElIVc4lyoM9V/dBnqhnoc1VCOlyzoc9ZO9DnrB1q8udMWlwzoM9T/dBnql70+fPUSYdG7dq1MXfuXIwePbrYc1OnTkVsbCzOnz+P8ePH4/3330dMTEyx11UlX1Cf/5C6DH2u6oc+U81An6sS0uGaDX3O2oE+Z+1Qkz9n0uKaAX2e6oc+U/Wiz5+nTjo0Bg8ejIEDB8LBwUGlPTs7G7t378aSJUvQuHFjfPzxx+jYsSO2b9+ueE2fPn1w/PhxjBs3Dj/++KOWLScIgqgZkA4TBEEID2kxQRBE2RgKbUBZvOpRjo2NRXZ2Nnx8fBRtPj4+uHv3ruL4yJEjWrOPIAiipkM6TBAEITykxQRBECWj0w6NV3P+kpOTYWtrC2tra0Vb/fr1cePGjUqdNyQkRCWsZv78+SXuE+qDPlf1Q5+pZtDFzzUwMFCxHxAQgICAAK1dW1M6DJSuxbr4N6iJ0OesHehz1g6a/pyF1GGAxsQ1Afo81Q99pupFHz7PkrRYpx0ar3qjHRwckJKSgrS0NIWAR0dHV3pZqld/iObPn09rdBMEoZNIJBIEBQUJdn1N6TBAWkwQhH4gtA4DNCYmCIIoTYt1soZGIa96o93d3WFmZoawsDBF261bt+Dl5VXtawUFBel1MRSCIGoWISEhgg+gAe3qMEBaTBCE7qArOgzQmJggCPFSnhZLmA66YWUyGfLz8zF//nzExcUhODgYhoaGkEqlGDt2LO7fv4/g4GAcO3YMs2fPRlhYGDw8PKp8PYlEQt5ogiB0EqH0Sds6DJAWEwShmwipTTQmJgiC4JSmTzoZobFw4UKYm5tj2bJl2LlzJ8zMzLB48WIAwJo1a1CnTh107NgRmzZtwi+//FLtQTRBEAShCukwQRCE8JAWEwRBlI1ORmhoG/JGEwShq4hJn8TUV4Ig9AcxaZOY+koQhH6hVxEaQkD5ggRB6BK6lLutTUiLCYLQFUiHCYIghEcva2hoG/JGEwShq4hJn8TUV4Ig9AcxaZOY+koQhH5BERoEQRAEQRAEQRAEQdQYyKFBEARBEARBEARBEITeQQ4NgiAIgiAIgiAIgiD0DnJo/AcVQCIIQpegYnQEQRDCQjpMEAQhPFQUtAJQASSCIHQVMemTmPpKEIT+ICZtElNfCYLQL6goKEEQBEEQBEEQBEEQNQZyaBAEQRAEQRAEQRAEoXeQQ4MgCIIgCIIgCIIgCL2DHBoEQRAEQRAEQRAEQegd5NAgCIIgCIIgCIIgCELvIIcGQRAEQRAEQRAEQRB6Bzk0/oPW3CYIQpcob83tmgppMUEQugLpMEEQhPCUp8USVoMWm/7ll1+wceNGdO/eHZ999hlMTEwq9D5ac5sgCF1F3/SpqjoM6F9fCYIQB/qoTTQmJgiiplGaPtWYCI3ExETs3LkTJ0+ehEQiwaFDh4Q2iSAIQlSQDhMEQQgPaTFBEGKixjg0Ll++jO7du0MqlaJ37964fPmy0CYRBEGICtJhgiAI4SEtJghCTNQYh0ZkZCTq1q0LAHB3d8fdu3cFtoggCEJckA4TBEEID2kxQRBiQuccGuvWrUPbtm1hamqKUaNGqTyXmZmJDz74AE5OTvDx8VEJofPy8kJsbCwA4NGjR/Dy8tKq3QRBEDUF0mGCIAjhIS0mCIIoH51zaNSuXRtz587F6NGjiz03depUxMbG4vz58xg/fjzef/99xMTEAAD8/Pxw+vRpFBQU4Pjx42jfvr22TScIgqgRkA4TBEEID2kxQRBE+RgKbcCrDB48GABw9epVPHnyRNGenZ2N3bt34/jx42jcuDEaN26MQ4cOYfv27Zg/fz4cHR0xbNgw9OjRAwEBAejTp0+lrhsQoNyXSFQfS2or67nqtGnqvGVdSyIBpFLA0FD5WHS/pLbyni+pzdQUMDPjW9F9MzPAwoK/hiBESX4+kJXFt+xswMAA8PAQzByhdBhQanFRfSpLuyr6KNR7q3KOQk0u3Ap1tLTj8l5jbMw1t1B3S9LiwkdDQ9XfDYIQFXl5QEYGkJnJH93d+QBFIIQeE2tbJzV5zqposDrGw0ZG5etu4aOBzk0zE4QAyOV8PFyoxVJpuWNinb2FfHVJltjYWGRnZ8PHx0fR5uPjo5IXOHz4cAwfPrxK1ztzpmp2EurDzAywsuKbtbVy38oKsLEBHB1VNwcH/lirlqDjDZ1CzuRIy01DSk4KUnNSkZqbipScFOQW5KJAXoB8eT4K5AV8X8b3ZUwGA4kBpBIppAZSlX1jqTHMjcxhbmQOCyML5b6xBWxNbWFlbAUJ3f1w8vOBpCQgMRF4/pw/Ft1/+RJISwPS01W3tDT+3qJ07gyEhgrTjyJoW4cB0mKhMTAoPtC2sQHs7ABbW74V3S967OICuLkBlViplwAgk8uQJ8tDgbwAEolEob9SCddj0thKIJMBycmqGlxUi5OTue4WdVpkZir3CwpUz3fmDNClizB9KQKNicWBuXlxXS1JewsfHR255trbi9sRzRhDel46krKSkJSVhPTcdGTmZyIzL1P18b/9XFku5EwOmVwGGZMpHuVMrtBfQwNDSCX/Pf53bCw1hqWRJSyMLWBpbAkLo/8e/zt2MHOAk4UTbExsSLdzc4GEBCA+nmvvy5dASkrpj+npSh3OzlY9V0AAcPp0mZfTWYfGq1+E5ORk2NrawtraWtFWv3593Lhxo9LnDgkJQUhIiEpb1678sfA3o+hvx6ttZT1XnTZNnbe8a8nlfAwgk/Hf8lcfi+5rcmny7Gy+PX9e+ffa2gJ16gB16/LHwv0mTQAvLy72+kpuQS5iU2PxMOUhYlNjEZ8Rj6fpTxGfEY+krCQV50VabppWbZNKpLA3s4e9mT0czB1gb2aP2la1Uce6TrHN0thSq7aplYICIDqab48eKbfHj4Fnz5QOC3WRlaVyGBQUpNgPCAhAQNGQMg2iSR0GStfiojpVmnZV5LE67xXyHEU1uageF93kcmgEuVx5f1dVHByA2rX55uam3K9dm2tzw4aApR7LQVGy87MVmvw0/SmeZTxDSk4KUnJTFNqckvPffm4q0nPTkSfLQ748H/myfOTJ8sBQ9g+rkYERLIwtYGFkoXgsHEQ7mjvCxdIFzhbOcLF0Udl3MHeAgaSGTPkyxnU2JgZ4+JA/xsYqHReFjy9eqHegUuQfQSgdBoQZE6tD+6r6KOS1AaUGlzYWftXvpS4KAzWfPq3c+4yNudYW3erX51rbsCHfNzPTjM2aRM7keJ75HLGpsSpb4fg3KSsJiZmJSMpKQr48v/wTaglDA0M4mjvCydwJThZOcDJ3gqO5I+pY10FDu4ZoaN8QDewawNbUVmhTqwZjXHOjooB79/jY+OlT5RYfzyf41MUrA5KStFjCXnX76ghz5sxBXFwctm3bBoBXbPb29kZKSopCwGfOnIm4uDjs3r27WteSSCTFvN9EyZQk8mWJftG2nBxlRP2rW0ZG8YnrotvLl3ycUtVBvJMTd2x4e/PHwv169XTDqy2Ty/Aw5SHuJN3B3aS7uJt0F5HJkYh5GYOn6U/LHfDqA3amdmjs0Bhejl5o4tAETRybwMvRC40dGsPQQEd8q/n5wP37QHg4EBGh3CIjeShyVZBI+DSKvX3x0KPCzdKShxmZmfEpGhcX4I03/nu7cPqkTR0GSIsrA2NlOz2KHuflcf3NyeF6W5nHrCwgNZVPoBSdTMnJqZ79Li5A48ZAo0Z88/EBWrYEXF11Q5MLYYwhNjUWUclRuP/iPu6/vI97yfcQ/TIaT9Of4mWOGh2ZakYqkaKWRS24WLqgvl19NLRrCE97T3jae6KJQxO4Wbnp3ixidjbX3/BwrruRkXzQHBNTPS8bwKe1nZy4DltYKHW36P6rbV27Am5ugmsTjYl1D7m8ZEfHq/u5uWXrb9H99PTSJ7FTU6vnq6tbF2jWDGjeXPno7a0bEc4yuQzRL6MRkRiBiMQI3Em6o3jMys8q/wQVRCqRwtLYEiaGJirRyIXRcAYSA8iZXBG9XCAvgEwuU0Q258pykSer4liwBOzN7NHAroFCm1s4t4Cvsy887T0hNZCq7TpVRi7nDot//1Vq8b17/DE9verntbLielw0/KgsXXZ1BXr2BFC6PunIXURxXv2RdXd3h5mZGcLCwuDv7w8AuHXrFjp16qSW6wUFBWnd466PGBjwzchI+9eWy7mgJyWpbgkJwJMnyu3xYz5RU5TCiNOzZ1XbnZwAPz++tW8PtGun+WgOxhhiUmJwJe4Krjzl27X4a8jIy6jwOexM7eBm5QYnCyfYmtrC1tQWNiY2sDG1ga2JLX8s0mZmaAZDA0MYSY1gaGCo2IwMjBQCXhhuVzQEL0+Wh6z8LGTlZyEzP1O5n5eJlJwUJGcn40X2C8VjUlYS4tLikJydXMzmlzkvcSnuEi7FXVJpN5GawMfZB61dW6OVSyu0dm2Nli4tYSw1rvZnXS5PnvDY2tBQ4Px5LtgVmXqRSvl0s7s7F1onJ77VqlV8396ev76SlDRrpm20rcMAaXFFkUiUudpCkJOj6uR4+ZJPysTF8e3pU+V+SVF3CQl8ezWzqlYt7tho2RJo1YpH+7u5aadPebI83Em8g+sJ13Ej4YZiS81NrfS5zI3MFRqs0GhTG1gZW8HE0ARGBkYwlhrDSGqk2Dc0MARjTCUEukBeoNDhjLwMlfDpjLwMJGYmIiEjAbmy3GI2yJgM8RnxiM+Ix/WE68WetzO1g4+zD3xq8a2lS0u0dGkJE0Mt5QxlZAAXLwJXrgA3b/ItKqriMxd2doCzc8n6++qxg0OVBi4hISEI2bSp0u9TNzQm1j0MDHhkhLEWhioA/7conOAr1N3EROWkeKHuPn3KhzavBHri8WO+HTumbJNIeCRzhw7KrVkzzf6uyJkcUclRuPTkkmJMGP48vEQNKwlzI3PUtqoNJwse9VAYCVG472DmABtTG5WItsJHY6lxtZ24BfICZOZlKvQ4Iy8DmXmZSMtNQ3J2MhIzE5GYxaNGErMSFcfPM58Xi6J+kf0CL7Jf4OrTq8X62LxWc/g6+6J97fbwd/dHY4fGmndAx8cDly8rtytX+I1XeRgYKHNOXV2VYUKF+87OSueFjU2VvmDljYl1LkJDJpMhPz8f8+fPR1xcHIKDg2FoaAipVIqxY8fi/v37CA4OxrFjxzB79myEhYXBo5rF88gbXfPIyeEZAZGRwN27yu3OHf5DUBaNGwPduwO9egGvv87/96qDnMkR/jwcIQ9DcObRGZx5dAZJWWWHYtmb2cPL0Que9p7wsPWAh40H6tvVh7uNO9ys3GBqaFo9ozRMdn424tLj8CTtCeLS+GN0SjQikyIRmRyJhIyEMt9vamiKDnU6oLN7Z3Sp1wUd6nSofsoKYzwsLjRU6cT4ryJ8qdSrBzRtqtwaNeJtbm5au5MUQp+E0GGAtLimkpfHnRdxcTxL4N495RYVxcsalIWXF9CtG9fjgAAe8KQOkrKScC72HEIfheJs7FncTLhZbtiyidQEnvaeaGDXAHVt6sLN0g1uVsrN2dIZdqZ2MJJqz+vPGENqbiqeZTxDQkYCEjIS8CxTuR+fEY/ol9GIeRlTbv+MpcZo5dIKHet2RIfaHeDv7o/a1rXVY2hCAnDunHK7cYNPYZeGgQGPlW/SRBk3X3Qrkm6haYTSJhoTE1WBMZ4NGx0NPHjAt7t3lYFPr5btKoqFBfDaa1xzu3fnjuUqzMkokMlluJFwA2cenUHIwxCcjT2LlJyyB+Kulq7wdvJGU6emaGTfCPVs6sHdxh31bOvBztRO9yLLKkhKTgqiX0Yj+mU0Hrx4gOiU/x5fRuNR6iPIWenOXEdzR/i7+8O/rj/83f3Rxq1N9aObo6OBkyf5dv4894SVhbu7MrSycWPlvoeH1ma6S9MnnXNoBAUFYcGCBcXa5s2bh6ysLIwfPx7Hjh2Dq6srli5dir59+1b7miTe4qEw7evuXT6WKnRC3r9f8uulUh650bMn39q3r9h97JO0Jzhy7wiO3T+G0EehJUYsADzProVzC7R1a4vWLq3R1KkpvJ284WiuphG7jpKak4qo5ChEJEbgesJ1xYxoaTVApBIp/Gr7oU+jPujbqC9aurSs2A/avXtcqEND+RYXV/LrzM2Bjh2BNm2UzgsvLx4WJzBC6JMQOgyQFouVpCQgLIxrcuEWEVH6va6vLx9sd+vGIzgqel+bmpOKv6P/xt8xf+Pso7MITwwv9bWFkWMtXVrC19kXzZyawdPeE7Wta+ttXYoCeQEepz7G/Rf3EZEYgVvPbyHsWRjCE8PLDOv2dvRGz4Y90bNBTwR4BFTcuZyUBJw4ARw/zsMjHzwo/bW1a/M/rK8v0KIFz0Hy9NSZCrNCaRONiQl1k5/Ph0bh4Vx3r1zhgVKlTcTb2nKtHTwY6NePH5dHak4qjj84jkP3DuHIvSOlTuKZGZqhrVtbtHFrg2ZOzfgY2NEbdmZ21eihfpKVn4Xw5+G4+ewm3xL4Y2njYhsTG/Rq2Atver6J3p694WrlWv5FMjN5iM6xY3xsXNqknkTCQ3X8/Hjoert2fFysA4VY9MahIQQk3kRyMhf1S5f4fe+5cyWXTLC3BwYNAt59lwt8oUOSMYbLcZdxIPIAjtw7gpvPbpZ4HRdLF3St1xX+7v5o59YOvi6+Oh9toS3kTI7ol9G4EncF5x7zWdPbz2+X+FpXS1f0adQHA5oMwBsN31CGSDPGw5b37eNbeCk3LNbWgL8/z4/u0oU7MoTIo6oAYtInMfWVKJucHJ62e/o0cOoUcOECz0V/FamU//t26wYMGMCdzoVLHzLGEJ4YjsNRh3H0/lGcf3weBfLiKWWGBoZo69YWnep2QiuXVmjl0gpNHJvoTm0fDVOovVefXsXFJxdx8clFXIu/VmI0h6GBITrW6YieDXqit2dvtHVrq3QuMwbcvg3s3w8cPsx/VEv6fzYyAtq25Rrs78+dyU5OGu5l9RCTNomprwRHLueRGxcv8on606f55P2rGBnxqI233gIGDlT9t03ISMCe23twMOogQh+Flqi1da3rIsAjAK/VfQ3t67RH81rNRaOzVUEmlyE8MRznYs/hXOw5nI09iydpJUdRtHZtjSFeQ/BOs3fQ2KGx8om0NODQIWDvXuDo0eIriAD85qZrV67Ffn5A69Y6MaFXEuTQKAOJRILAwEDKFyQUZGbyCaXCyaXbJdxX29sDXd65BdO2v+BS5m7EpBT3dDqZO6FHgx7oWq8rAjwCtJMDV4NIzkrG+cfnEfooFMfuHytxRtXaxBqjHXpg4h1LND78DyRR94qfyMGBOy66dOGi3aJF9WIotUBhvuD8+fNFM7gkLSZKIycH+Ocf7tw4dYpH1pVU7qZ2HYbO716DScu9uJDyO+69KK4Hpoam6FinIzrX64wu7jylzcJYByrj6RA5BTm4Fn8NJ6NP4kT0Cfzz5J8Sb1Dq2dTDFIvX8f5NBtdj5yApKQrD0pIvRV3owGjXTidm+ioC6XCA0OYQAvHwIdfakyf5ffCrC7kZGACvBWSifp/9eGK/EyGPTxRLmbAwskDPhj3Rx7MPujfojvq29WkMXE1iU2NxOuY0jj04hr/u/1ViYer2dj6Ym9QM3a4kwexUaPEZWjMzrsk9enAPVcuWypkAHaU8LSaHBsgbTZRPfDx3bOzbBxwNeYF8r5+B1lsAl+KRGG3d2qJvo77o06gP2rq11dvwZF3kYcpDHLl3BIfvHcaluyfR53YuRt4AXn8IGLz6L9ymDTBkCNC/Pw+d03GxLg0x6ZOY+kpUj4wMHklX6OD4NzIB8P2R67JDcSdGI/tGeLPRm+jj2Qdd6nWBmZF+3FDrCum56Tjz6AxORJ/AiQcnkPHgDobdAt6/Bfg+K+ENPj5A375A79581k9blRM1hJi0SUx9JSpGfj4QEsIn+ff9IUOi5UmgxU7Aex9grLr6kIeNB/o36Y9+jfuha72u2isyLEIK5AW4HHcZR+4dwYG7f8D8ejhGXweG3QasX4loZDY2kAwYwMNrevXSG6fyq+jdKicEoUu4ugJNul+EueVqGLTbD7xajflJe+DWMCDiHTj5u6HFWKBVLcCAHNFqxcOmHibn+WLy8ctgvxtCkqn6dwhzBnb4Ar83BdxbmGN8G3e85eUJMz11ZhAEUTKWlkCPXgXIq38Eka234EbUYcjYK0U3HncA7rwF6b1BaO7viZ71ge4ewq0Mo89YmVihn0cv9LuRBewPB07eKfaaf+pw7d3vDdh6G2Kkrwve92kKJz13ZhCE2DEyAlp2SsRV080w89oApMaqviDLAbj9HnBzBGRSP7hNkqB1O8CEtFajGBoYopNVU3QK/xeLNkmAV6LJE82BP7yAvU2Bf5swDG9rj4/aNUUjPXVmlAVFaIC80UTpyJkcR+4dwfLzy3E2VnXNVw9bD7zvPRqmUcNxYHsD/Puv6ntr1QI+/BCYPJkvjEFUg4ICnpe9YgUvdFIUJyfkvfcOTvi7YWX2SZx6eFrlaTtTO4xpPQYf+30Mdxt3LRqtHsSkT2LqK1F17iXfw9YbW/HjjR8RnxGv8lxTp6Z4u+Fo5F9/F3u31UVUlOp7XV2BkSOB0aN5cXaiAty/DwQHA9u2FV8T3csLaW/3x75WpghOOYkLjy+oPG1kYIRBXoMwqe0kBHgE6G24uZi0SUx9JconIjEC3174Fj/f+hl5MmXqgonUBAOaDEBrwxEIP/AG9v5qrFKewcQEGDYMmDaNZzQQaubRI2D1aq7NGRnKdqkUrE8fPBjUBetrPcTPd35FYpaqbr/p+Samtp+KXg176V0UOdXQKAMSb+JV8mR52HVrF7658A0iEiMU7UYGRni76dsY23osAjwCVITg+nVg82bg559Vq0VLpcDQocCnn5KoV5qMDGDrVmDVKtVqzMbGPJVk5Ege0lykoOe95HvYfH0ztl3fpiLiUokUQ7yHYEaHGehYt6M2e1EtxKRPYuorUTnyZHn4PeJ3bPp3E848OqPynKWxJd5r/h7GtBqD9rXbK26aGePFRLdsAX79lddGKkrnzsAnn/BiohTE9QqM8Vyeb7/lFfGLYmcH/O9/XH9btuQV8f/jwYsH2Bm2EzvCdiD6pWpVwSYOTTCp7SSMajUK1ibaW3JVHYhJm8TUV6JkGGM4F3sOyy8sx6GoQyrP+dTyweR2kzGs+TDYmNoo2tPSgF27gPXri9ed698fmDuXl88hqsn161yX9+xRXQqsQQNg7Fiuy25uiuY8WR7+jPwTG/7dgL+j/1Y5VSP7RpjiNwWjW42u+OpVAkMOjTKgAkhEIWm5adj07yasurgKcenKJT6tTawxse1ETGs/DW5WbmWcAcjK4nmGwcG8sGhRevbkjo0ePVTGgMSrxMcDa9cCP/wApBRZr9zeHvjoI745O5d5ijxZHg7cPYB1V9Yh9FGoynP+7v6Y12UeejToobMzhlSMLkBocwgdIDUnFT9c/QFrL6/F0/SnKs91qtsJY1qNwbvN3i13MJaeDvz2G3duXFANIoCXF/D558D77+t9qYfqk5/PB8orVvD1c4vSuTMwYQLPwTYte3Wuwhuizdc3Y8/tPcgtkqZpZWyFcW3GYVr7aTofNUc6HCC0OYQWkcllOBB5AMvPL8elOGU0rAQSDPIahBkdZsDf3b/McRNjwJkzwLp1wB9/qN5zv/kmd2x01J85Jd2AMb5KwfLlvEprUbp1A2bNAt54o1zPfERiBNZdXocfb/6oslS3g5kDZnWahY/afQQrE91c3YSKglYA8kYT8enxWH1pNX64+oPKms9uVm6Y3n46xrcZr+KJriilOVJbtwYWL+b6o6P308Jw5w4X7J9/5gPrQho25FOpI0cCFpVfjeBa/DWsurgKu2/vVlmKsGOdjgjsGoheDXvprGNDTPokpr4SZfM88zlW/rOymCY7mjtipO9IjGk1Bt5O3lU699273LGxebOqv7RuXWDmTD7JVQWZ0W9SU7kXfvVq4EmRZQHNzIBRo4ApUwDvqn3eyVnJ2H5jOzb8uwH3X9xXtEslUrzd9G186f8lfF18q9sDjSImbRJTXwmOTC7DL7d/wcLQhYhKVubpmUhN8GHLD/FJx09UlwKtINHRwNKlPFut6KpUPXoA8+ZxHylRDufOAV9+yR8LkUqBd97hjow2bSp9ypScFGy7vg3rrqxTiaRzMHPAzI4zMcVvis46NihCowxIvMXL49THWBC6ADtu7lDJDfR29MannT7F+z7vq6VC88OHPGsiOJhHcBQSEMDFvn37al9Cv3n4EAgKAn76iS+IXkinTlywBwxQyzKr8enxWHVpFdZfXo/MfGX8efva7RHYNRC9PXvrnGNDTPokpr4SJROfHo/lF5Zj49WNyC5QJmQ3r9Ucn3T4BMN8hsHUsOzogIqSng5s3AjoSfuJAAAgAElEQVSsXMmDwgpxcACmTgWmTwes9SszovKkpADffcd/oNKUjiM4O3MnxqRJ/ANRA3Imx+Gow1h5cSVCHoaoPDfYazDmdZ2Hli66mZcpJm0SU1/FjpzJsTdiLwJDAnEnSVno187UDpPbTcbHfh/D2bLsaNiK8OgRsGwZdyQXXUE0IIA7NgICaHKvGDduAF99xdfMLcTCgnvcp08HPDyqfQmZXIZ9d/Zh/pn5CE8MV7Tbm9nj006f4mO/j3VuSXNyaJQBibf4SMtNw7Lzy7Dyn5XIKchRtPu7++OzTp+hb+O+GimUk5zMw/BWrOCD6UKGDAG+/hpo0kTtl9Rtnj3joSobNigjMiQSYPBgPlXaqZNGLpuUlYQV/6zAusvrkJGnLKbUzq0dArsGok+jPjrj2BCTPompr4QqzzKeYfmF5fj+yvcqmtypbid85f+VRv8nc3O5L3X5cuBekRVfHR2BOXOAiRN5gbsaRUoKd2KsWqVa9Mnbm2vv8OHlppVUh2vx17Dyn5XYfXu3yuo0g7wGIbBroM45NsSkTWLqq5gJeRiCWcdn4d94ZUV7ZwtnfP7a5xjXZpxGaio8eQJ88w2waROQo5R5dO3K/aqtWqn9kvrHvXs8L2fPHmWbqSl3MH/xhdoczEWRM7nCsXH7ubIAioulC+Z0noNxbcbBWKob+Zjk0CgDEm/xUCAvwOZrmxEYEojnmc8V7f0b98cX/l+gU13N3EC/SlISd2CsX6/0VkulvPJ+YCBQu7ZWzBCO1FSei/Pdd6qV+gYNAhYtApo104oZyVnJWHlxJdZeWov0PKWHqY1rGwQFBKFvo76COzbEpE9i6ivBSclJwfLzy7H60mqVnN5u9bthbpe56Fqvq9b+B2UyYN8+YMkSni5YiIcHsHAhr7Gh98VDs7J4SMq336o6Mtq25VOlfftqtZP3X9zH4rOL8dPNn1QcGwObDERg10C0ctWNOxwxaZOY+ipG7ibdxed/f46DkQcVbY7mjvj8tc8xud1kmBuZa9yG+HguQT/8AMXKKBIJXxlw8WK+GpXoePIEWLCAF8IvzFGXSnlExty5WrkxkDM59t/Zj8CQQJWIjfq29bHw9YUY5jNM8FVRqu3QyMjIgKWlflRArSwk3jUfxhgO3zuMT098irtJdxXtfrX9sKLXCvi7+wti18OH3IHx00+85g/AU5anTeNF6mxtBTFLc+Tk8BCVJUuAFy+U7d26cQ+PQLk3L7Jf4LuL32HNpTUq+fpd63XFyjdWorVra0HsAsSlT2Lqq9jJzs/G2strsfTcUrzMealoD/AIwIKABehcT7jkasaA33/n0b73lSUf4OvLpat3bz0Mj2YM+OUX/sNStEZGmzY83a9vX0E79eDFAyw+uxg7bu5QcWwMaDIAgV0DBdVgQFzaJKa+ionnmc8x/8x8bLy6UfE/Zm5kjk87fYqZHWcKUjPh+XPl5F5hjQ0LC669M2bw8XCNJyWFe3HWruXhgoUMG8YdHJ6eWjepsKbKvNPzEJOiXGGwlUsrfNPzG3Rv0F3rNhVSbYeGhYUFBg0ahBEjRqBXr14w0PtpCiUk3jWb6/HXMevELJyKOaVo87D1wNLuS/Fus3cFn4EHgLAwLuCHDyvb7OyA+fN5CrOhoXC2qQXGgP37eSjzw4fK9nbt+K9Zjx6CmVaUl9kvserSKqy+uBqpuXz2UgIJ/uf7P3zd/etyV7jRBGLSJzH1VazI5DLsDNuJOafn4Ema8sa6Q50OWNxtMbrV7yagdark5/Oc76Agnh1XiN7VPrp4kd8dXLyobPP15WEn/frplHcm+mU0Fp9djB9v/Kji2OjfuD8CuwaijVvlC+CpAzFpk5j6Kgay87Ox+tJqfH32a0UkqgQSjGo1CgsCFqC2tfAhwZGRfAXAP/9Utrm787obQ4fqlESpj4ICXpl6zhyej15Iv348UtlX+ELJebI8bLm2BQtCFyAhI0HR3r9xf6zotQKNHBpp3aZqOzS6deuG0NBQyOVyODs7Y9iwYRgxYgRa1YCEJxLvmsmTtCeYc2oOdtzcAQb+97UxscGcLnMwxW+K2grLqZPQUD6BVnTc6eMDrFnDB9F6SXg4r7B3SulQgrc3F+zBg3Xylyo5KxkLQxdi/ZX1KJDzaQMLIwvM7TIX0ztMV0uh2IoiJn0SU1/FyF/3/8Jnf3+GsGdhiramTk2xpPsS9G/cXyecyyWRmclLTSxbplr76O23ed2N+vWFs61MHj/mOde7dinbnJ25E3nkSLUUWtYU0S+j8fXZr/HjzR8VGgwAb3m/haU9lsLTXruzlmLSJjH1tSbDGMMvt3/Blye/RGxqrKK9Z4Oe+LbXt2jh3EJA60rm77/5gna3binbOnXi2cl+fsLZpXYuXOCzlWHK30L4+3NP+WuvCWdXKWTkZWDlPyux/PxyRUF9IwMjzOg4A7M7z4a1ifaqZ5eqT6wSPH78mC1fvpy1aNGCSSQSJpFIWPPmzdmyZcvYkydPKnMqnQIACwwMZKdPnxbaFEIN5BbksiVnlzDzxeYMQWAIAjNcYMimHp3KEjMThTavXORyxvbtY6xBA8Z4aAPf3n2XsdhYoa2rBGlpjM2cyZhUquyEvT1j69czlp8vtHUVIiopig3aPUjxPUIQWKM1jdiRqCMav/bp06dZYGAgq6RM6zWkxTWTa0+vsZ47eqr8H7mtcGNbrm1hBbICoc2rMImJjM2YwZixsVLSjI0Z++ILLnc6Q0YGY/PmMWZmpjTUxISxL7/UMUPLJ/pFNBt7cCwzXGCo+O4YLTBi049NZ8lZyRq/PukwoY+EPw9nXbd1VdHcZuubsaP3jjK5XC60eWVSUMDYxo2MOTkp5UsiYWzcOK7Bes3Ll4xNmKA6uK9Xj7HffuODfx0nPj2ejT4wmkmCJIrvlcu3Lmzb9W1MJpdp9NrlaXGVFfrWrVvs888/Z/Xr12cSiYRJpVLWvXt3tn37dpaZmVllg6tDamoqa9euHbO0tGTh4eEVfp+YfqhqOqeiTzGvdV4qIj5kzxAWlRQltGmVJjubsUWLGDM3V+qepSVjq1dzwddZ5HLGfv6ZMTc3peEGBox99BFjyZofgGqCEw9OMO913irfq/67+rP7yfc1fm1906eq6jBj+tdXomzi0uLY//b/T2XwY/W1FVt0ZhHLyM0Q2rwqExPD2Pvvq45JnZ0Z27KFMZlmx3RlI5MxtmOHqvYCjL3zDmPR0QIaVn2iX0SzD/Z9oKLBtktt2dpLa1m+TPMOcn3UJhoTi4/MvEz2xd9fqDgAnb9xZpuubtLK/4k6SUlh7LPPVB3I9vbc2SGozlaFwnFxrVqqTuYFCxjLyhLaukpzJe4K67i5o4oetw9uz67EXdH4tdXu0CjK3r17mYeHhyJqw8rKio0dO5bFxMSo4/QVJj8/nyUmJrIPP/yQ3b59u8LvI/HWf55lPCs22Gm6vik7HXNaaNOqTWwsY0OHqo5P/fwYu3lTaMtKICKCsYAAVWM7dWLsxg2hLas2eQV5bOWFlcx6ibXiO2ay0ITNPjlbozdn+qZPVdVhxvSvr0TJZOdns69Dv2YWiy1UouSmHJnCnmU8E9o8tfHPP4y1b19cm69ofkxXnPPnGWvXTtWY1q0ZCw0VwBjNcTXuarGZZ98ffNm5R+c0el191CYaE4uLg3cPsnrf1VP8XxjMN2AfH/mYpWSnCG1atYiKYuyNN1SlrV07gXS2Kty7x1iPHqod6NGDt+sxcrmc/XTzJ+a2wk3xnZMESdi4g+M0Gg1fmj5VubLnnTt3MHfuXHh5eeHtt9/Go0eP0LZtWyxduhRvvPEGtm/fjjZt2iAkJKSql6g0hoaGcHR01Nr1COGRMzmC/w2G1zov7AzbCYBXbV7WYxluTLiBAI8AYQ1UA3XrArt3AydOAA0a8LbLl3lx+q++Ui55JSg5OXxZKV9foPB/vlYtYNs24OxZnShuVF2MpDxfMHJKJD5s+SEAIFeWi8VnF8N7vTf2RuylvGOQDosZxhj+uPsHmn3fDF+d+kqRazvIaxAiJkdg7ZtrUcuilsBWqo8OHXgq9M6dyhX1Ll/mud4ff6xab0NjJCYCo0bxvOsrV3ibiwvX3itXgM7CrRajCdq4tcHpkadx4L0DaGDHfxBvPrsJ/23+GPnHSDzLeFbOGcQDabE4eJz6GIN2D8KA3QPwKPURAKCdWztcHnsZa95cAxtTG4EtrB6NGgFHjwJ79/LxMMClzc+Pl6FISRHWvlLJz+c1MXx8eHEQgI+Lf/4ZOH5ckNVL1IlEIsEHLT5A5JRIfOH/BYwMjMDAEHwtGE3WNcG269u0OyaujFfk0aNHbNmyZczX11cRjVGnTh32xRdfsDt37qi89ubNm8zY2Ji1b9++ij6YqkPeaHEQlhDGOm3ppDJTM/CXgexRyiOhTdMYmZk8BK9oWQpPT8ZOnhTQqJAQxho3Vk0vmTKF5wrWYP55/A9ru6mtyvev365+7OHLh2q9jr7qE0VoiIuI5xHF6mQ0W9+M/f3gb6FN0woZGbxEhZGRUgrr1mXszz81dEGZjMde29mphjDPns1YerqGLqpbZOdns/kh85npIlPFd856iTVbfXG12sPr9VmbaExcMymQFbC1l9Yyy68tFd9/myU27PvL3+tVbaLKUJLOurkxdvCg0Ja9wpUrjPn6qkZlTJjA2IsXQlumMSKTIlnvnb1VxgDdf+yu9tTs0vSpwqrl7+/PDAwMmEQiYRYWFmzEiBHsxIkTZRaX8fX1Zba2thU6/9q1a1mbNm2YiYkJ+/DDD1Wey8jIYMOHD2eOjo6sefPm7M8iI4SVK1eygIAAtmzZMkXbhx9+SPmCNZiM3Az22YnPVHIE666sy/bf2S+0aVrj2jXG2rRR1cpRoxhLStKiESkpjI0fXzzE+epVLRohLDK5jAX/G8zsl9krvovmi83Zt+e/VduAWpv6JKQOM0ZarI9k5mUW02O7pXZaq22ga9y5w1iXLqqyOHQoYwkJarxIWBhjHTqoXqRvX72vk1FVol9EswG/DFAZSLf4oQULfai+dBttaxONiYmyuPXsFuuwuYPKd3743uEsIV2dQqO73L1bPIvjgw90wF+QkcHYJ5/wib1Cw7y8GDt7VmDDtINcLmf7IvappKGYLTJjy88t1/iYuMKqJZFI2Ouvv862b9/OMjIqli++fPly9vPPP1fotfv27WN//PEHmzRpUjHxHj16NOvcuTOLjIxka9asYVZWViy6jB9u8kbXXI5EHWEeqzwU/yjS+VI286+ZLD1XHDNSRcnPZ2zlStWioU5OjO3apYViyfv3M+bqqrywmRlj336rN6uXqJvnGc/ZyP0jVQYXrTa0Ytfjr1f73NrUJyF1mDHSYn3j2L1jrP6q+io525MOTWJJmdr0rOoehcETNjZKibSzY2zr1mpqc1YWn540NFQNA9m/Xy8q5Guaw1GHWcPVDVV0eMS+ESw+Pb7a59a2NtGYmCiJ7PxsNufUHGa0wEjxHfdY5cGO3TsmtGlaRy7nmlpUZ11d+SqBgvDXX4x5eCiNMTLiq03l5AhkkHCkZKewiYcmFhsTX42r/oRntR0ajx6VHsafr8abmDlz5qiId1ZWFjM3N2fnzikLPvXq1YvNmzevxPe/+eabzM3NjXXs2JFt3769Qtck8dZ9XmS9YCP2jShWUfdGvP4Xm6wuMTGM9e6t6ql+803GHj/WwMWePmXsrbeKFzd68EADF9M/TkafZI3WNFIphDjn1ByWk1/1HzQh9EkIHWaMtFhfiE+PZ+/9/p6KHvsF+7FrT68JbZpOERfH2JAhqnLZrVsVa8GdPs3zCwtPJJUyNmsWnxEkFGTnZ7OFZxYys0VmKmko3/3zXbVmCIXSJhoTE4WceXiGNVnbRMWBPPOvmXq9YpQ6iItjrE8fVZ0dMoSx+Or7MStGUhJj//ufqgEdOjBWyQmdmkjow9Bi39npx6aztJyqLx9emj4ZVrTWhru7OzIyMrBkyRJ4enpi1KhRiucaNWqEqVOnYvLkyTAxMaluTQ+V49jYWGRnZ8PHx0fR5uPjg7t375b4/iNHjpR7jZCQEK0WKyWqx4G7BzDp8CTEZ8QDAKxNrLGk+xJMaDMBUgOpwNYJj4cHcOQILxw6bRqvEXf0KK9D9MMPwHvvqeEijAFbtwKzZikrMNnZAStXAiNHAhKJGi6i/3Sr3w1hk8KwMHQhlp1bhgJ5ARaFLsK+O/uwdcBWtK/TvkrnDQoKUuwHBAQgICBAPQaXgjZ0GCAt1jcK5AXYcHUD5pyag9TcVACAlbEVvu7+NSa1nUR6/ApubryQ3f79wEcfAfHxwKlTXJuDgoBPPgGMjMo5SUoK8NlnQHCwsq1NG37cqpUmzddLTA1NMafLHHzQ4gPM+GsG/rj7B9Jy0zDjrxnYcn0L1vdZjy71ulTp3NrWYYDGxASQkpOCT098is3XNivaWrm0QnD/YLRxayOgZbqBmxtw6BCwfTswcybw8iWwbx9w5gywfj3w7rsaHKLu3w9MmMAH3gBgaQksWcKrlUrp97Bzvc64MfEGFp9djGXnliFfno9VF1fht/DfsLr3agzxHgJJFf44JWpxRT0iDx48YC4uLkwikbD58+cr2rOysljTpk2ZRCJhbm5uZUZyVIRXvdHnz59ndnZ2Kq9Zt24d6969e7WuUxSQN1oneZ7xvNgsYJ+f+7DHqZoIPagZJCczNnKkqqP4/fermVd47x5jr7+u4aTwmse1p9dYyw0tVTzTs47PYpl5mZU6jxD6JIQOM0ZarMtciL2g8n1GENhbe94iPa4gKSmMTZyoKqMtW5ZTcujPP1VT+8zNGVuxQrSpfVXh6L2jzHONp8r39v2977O4tLhKnUcobaIxsbg5FX2K1VlZR2P1CGoaCQmMvfuuqs6+8w4fG6uV1FReuO7VOkaxsWq+UM0h/Hk467y1s4oWv7nzTfbgReUivEvTpwov27pnzx4kJydj7969mDdvnqLdzMwMt2/fxr59+5CQkIAvv/yy0p6WorBXvNEODg5ISUlBWlqaoi06OpqWoqrBMMaw5/YeNP2+KXbf3g0AsDW1xbaB23Bo2CHUsa4jsIW6i70991Lv2wcU/ovs2sVnBI8ereTJ5HJg7VqgRQvg9GneVrs2cOAADwdxdlan6TWOVq6tcHnsZSx6fRGMpcaQMzm+vfAtfDf44nTMaaHNKxPSYaKQF9kvMPbgWHTa2gk3Em4AABrYNcChYYfw+7u/kx5XEBsbHjEXGgp4efG2Gzf40oOzZgGZmUVenJrKl2Lt35+HdQBAjx7A7ds8rMOwwsG1oqe3Z2/cnnQbi15fBDNDMwDArlu70GRdE6z8ZyXyZfkCW1g2pMXiJLcgF5+e+BTdd3THk7QnAICeDXri9uTb+PS1T2FoQBpQEs7OwJ49wG+/KcfAv/3Gh7GnTqnpIqGhgK8vXxobAGxt+VKsf/6pXFeWKEZTp6YI+TAEWwdshYOZAwDg6P2j8PnBB99f+b6Y1lWWCjs09u/fj169emHw4MHFnpNIJBg0aBC6dOmC0NDQahn0auiJu7s7zMzMEBYWpmi7desWvApHBGoiKCiIQu50gPj0eAz5dQje2/sekrKSAACDvAYhYnIEPmz5YZVCk8TI4MHArVtA3778OC4O6NMH+PBDHo5XLjExQLduwNSpQHY2b5s0CYiIAAYM0JTZNQ4jqRFmd5mN6xOuo0OdDgCA+y/uo9uObhhzcAxSckpfQD0kJEQlrE6bCKXDAGmxLvF7xO/wXu+NLde3AABMpCaYHzAf4ZPD0bdxX4Gt0086dwauXwfmzuXpJnI5sGIFdzofPw5lTsr27fwN1tbAli38yfr1hTRdbzExNMHsLrNx56M7GOI9BACQkZeBmcdnos2mNjgfe77U9wqpwwCNicXI7ee34bfZD99e+BYMDGaGZvih7w/464O/0MCugdDm6QVvvw2EhwMDB/LjuDige3fg00+B3NwqnjQ3F/j8cyAgAHj4kLf16MEH2++/T6nXFcBAYoBRrUYhckokxrQaAwDIys/CR0c+whs731A470qiXC2uaIiHq6srGzRoUJmveffdd4uFwlWUgoIClp2dzb744gs2YsQIlpOTwwoK+DrKY8aMYV27dmVRUVGKis4xMTFVuk5JVOJjIDSEXC5nO2/uZLZLbRWhSI7LHdnuW7vLXBqYKBu5nLHgYMasrZVRcS4ujP3xRylvkMkYW7+eMUtL5Rs8PHhBOqJaFMgK2MoLK5n5YnPFd9xthRv7M/LPMt+nTX0SUocZIy3WFZ6mPWWDdw9WCQ3tvbO32teTFzu3bilXXzVFFvsO01RDmHv10lB1Z3Hz1/2/WOO1jVW+35MOTWKpOamlvkfb2kRjYvEhk8vYd/98x0wWmii+l203tWV3E+8KbZreIpcztmmT6mqALVsyFhFRyRPdvMlYixbKk5iaMrZmDR8zE1XmZPRJ5v6du+L7brPEhu24saPM+77S9KnCqjVs2DBmaGjI7pVSnjs2NpYZGRmxrl27VvSUKgQGBjKJRKKyFdbqyMzMZMOHD2cODg6sefPm7NChQ1W6RmmQeAvL84zn7K09b6kMLob9Pow9z3gutGk1hthYvvJJ0bHyyJGvFMiPimKsY0fVF02cyFi6+JbE1SQxL2NYr596FVtaMDmr5CRPbeqTkDrMGGmx0Mjlcrbl2hYVx7L9MvtyBxhE1SkoYGzPrMvsrsRLobuZEnMW89n3tBSrBsnJz2GLzixipotMFd/12itql+pg1rY20ZhYXDxJfcJ67OihUnNrzqk5LK8gT2jTagSRkYy1aaPqj1i/vgISW1DA2PLljBkbK9/cpk0VPCJEaaRkp7BRf4xSGRMP2TOk1HvA0vRJ8t+T5fLbb79h6NCh8PPzw5IlS+Dn5wcLCwtkZWXh6tWrmDNnDs6dO4ddu3bhPbUsq6A9JBJJtXN3iKpxMPIgxv05Ds8znwMAalnUwsZ+GzHIa5DAltU8GAN27ACmT1cuVNK0KfDbbhmanl4PfPklkJXFn6hXD9i0CejVSziDazCMMWy7sQ2f/PWJYrUIF0sX/ND3h2LffTHpk5j6qmtEv4zGhEMT8Hf034q295q/h9W9V6OWRS0BLavB5OcDixYBixcDMhkA4AI64n/YgUeGnli4kC9wYlDh5GCistx/cR/j/xyP0w+VdY0+aPEBVvdeDXsze0WbmLRJTH3VBX4L/w0TDk3AyxyeD1zftj5+GvwTXnN/TWDLahZ5eXx1qaVL+XgY4GnZW7cCtUr6iXv4kK/iV1hKwcAAmD1bmS9IqJWS7gc39duEgV4DVV5Xmj5V2KEBAFu2bMHEiRMhk8kgkUhgamqKnJwcMMYgkUgwbdo0rFy5sppd0j4SiQSBgYFaW4aLANJz0zHt2DRsu7FN0TbEewg29N0AJwsnAS2r+Tx9CnzwAa/z2QAP8JPkf+jELihfMG0aH2BbWAhnpEiIS4vDhEMTcPjeYUXbsObDsObNNbh9+TZCQkIwf/580QwuSYu1j0wuw9rLazH71Gxk5XOHppuVG37o+wMGNKF6ORrj9m0+WL52jR8bGUE+fwG+k36KL+dIkf9frcru3bkj2s1NOFNrOowxbL2+FTOPz1Q4mJ0tnLGh3wbYJtiSDhMaIS03DR8f/Rg7bu5QtI1qOQqreq+CtYm1gJbVbM6cAUaMAB4/5se1avH6nn36/PeCwtm/jz8G0tN5m6cn8NNPQIcOgtgsFhIzEzHp8CTsvbNX0TbSdyRW916N6xevl6nFlXJoAMDFixdx7Ngx3Lx5E1FRUXB2dkbjxo0xfvx4tG7duvq9EQDyRmuXa/HXMPT3obj/4j4AwMbEBuv6rMNwn+FU9FNLyPLlONZ/Pbr89RWskAEAeGrWAMY/bobjO68LbJ24YIzhp7CfMO3YNEWR0FoWtRA+ORyO5o6i0icx9VUXuBZ/DZMPT8aluEuKtvFtxmN5j+WwMbUR0LIaTG4usGQJ8PXXUHgtfHz4YNnXFwBw9SowbBhwn/9EwsGBD7j79xfIZpFQkoP5625f48vOX4pKm8TUV6E4++gs/vfH//Aw5SEAwN7MHsH9gxVFawnN8vIlr3O/Z4+y7aOPgG++fAGzaeOBvcobakycCHz7LU3yaQnGGHbd2oUpR6coxsR1revi+oTrcDB3UE+ERk2FxFs7MMaw7vI6zDoxC3myPABA9/rdsX3Qdlr6T5s8f85nBo8dUzStwcf4Ektg5mCBrVtpIRMhiE+Px8TDE3Ew8iBGtRyFrQO3AhCXPompr0KSnpuO2admY/2V9ZAzOQCgoV1DbB6wGQEeAcIaV5O5cYNXw79zhx8bGPCq+YGBgImJykvT0/kE4Y8/KtumTAG++QYwNdWizSKDMYadYTsx7dg05BTkIGxSGDztPUWlTWLqq7bJk+Vh/pn5WHpuqUJ7ezXshW0Dt8HNisKwtAljwM6d3JGRng744yx+NRwO14L/QjdcXPgKU4rQDUKbPEl7gjEHx+D4g+MY0WIEdgzmkUxqd2hkZGRALpeX+Jy1tX6FSpF4a56X2S8x+uBo/HH3DwCAVCLFom6L8Nlrn8FAQgnCWuPMGT71Fx/Pj+vXR9bKDfjoQC/FKoEAd0ivWAGYmwtipWhhjOG3iN/Qq2Ev2JraAhCXPompr0Jx/MFxjPtzHGJTYwEAhgaGmNlxJuZ1nQdzI/qH1wiMAWvX8jUD87gzH76+QHAw0K5dmW/95Reux2lp/NjHB9i9m9c/IjRHfHo8/o3/F/0a9wMgLm0SU1+1ya1ntzDqwCj8G/8vAMDU0BTLeyzHR34f0ThYQGLuy/B3t8UY/Xg+pOD3tfebDUSDU5thUMtRYOvETWG9uSHeQ8odE1fKobF06VJs2LABT548KfFkhbU0ZP8Vt9IXSLw1y/EHxzH24Fg8TuNeT3cbd/zy1i/oVLeTwJaJCLmcV4nJEAYAACAASURBVEKaO5fvA8B77wEbNwL/OSD37AEmTABSeQoxvL2BXbuAli0FspkAIC59ElNftU16bjpm/DUDW65vUbR1qdcFG/pugLeTt4CW1XASE4FRo4DD/6UxSKW8Mt3nn1e4sFxMDA/suHiRH5uaAt99x/WasjS1g5i0SUx91QZyJsfKf1Zi9qnZiuhkX2df/DzkZzSr1Uxg60TOkye8qNyZMwCAHJjgE6zED5iE7t0l+PFHoHZtgW0kVChNnwwreoL169fjq6++gqGhITw8PODm5gaDEkpv62sNhKCgICqApGZyC3Ix5/QcfHvhW0XbwCYDsXXgVpXq4YSGSU0Fhg9XDqhNTPhs4dixKqPhoUN5vaMPPgDOneNR0e3acR/InDlUaV/bhISEICQkRGgztA5psfo5GX0SEw5NwIOXDwAAlsaW+KbnNxjfZjzNDGqSo0eB0aOBhAR+XK8e9xJ3qpwzv359Xmh//nxeeiMnh+d///UXsHkzr7FBaAbS4QChTdFrHqU8wuiDo3Eq5hQAHp08q9MszA+YDxNDk3LeTWiUgwe5s/nFC37s7Y2or3bjr8AWQDRw8iTQogUPpBtCpU0EpzwtrnCEhp+fHx49eoSTJ0+iefPm6rJPJyBvtPqJSIzA8H3DcSPhBgA+gF7eYzkmtp2ot04vveT6dT61d/cuP27UCPjtN0XxuZKQyXjNuqAgxUqC6NOHpxK6uGjeZEIVMemTmPqqDRIyEjDt2DT8Gv6roq17/e7YMmAL6tnWE9CyGk5WFk8v+f57Zds77/ClsG1tq3XqkBDudI6L48e1a/M8cLrv1Cxi0iYx9VVTMMYQfC0Ys47PQnoeXymjoV1D7ByyEx3q0EoZgpKTw9fDXrtW2TZ2LLBqFWBhgfR0YOpUqKRhjxnDn7a01Lq1xCtUO+XE1tYWQ4cOxcaNG9VunNCQeKuPwiUAvzz5JXIKcgAArV1bY/dbu9HIoZHA1omI3Fxg4UKeZlLolejfn498K1jj5vp1npUSFcWPHR25p3rQIA3ZTJSImPRJTH3VJHImR/C/wfj8788Vy1BaGFlgwesLML3DdIrK0CTXrnEncmQkP7ayAtas4YWY1eTMT07m4+8/eEkqSCTA7NncCS2VquUSxCuISZvE1FdNEJsai7EHx+JE9AlF2+hWo7HqjVWwMrES0DICkZF8YHuDT7bC2po7mocOLfbS337jaX0vX/JjT0/g558BPz8t2ksUo9oODX9/fxgZGeH06dNqN05oSLzVQ1RyFEYfGI3zj88DACSQ4Av/LxAUEARjqbHA1omImBjg7bf5wBoADA2rnDeSksIrQO/apWwbM4bnb1vR77JWEJM+iamvmiIqOQpjD47F2dizira3m76NVW+sQm1rSgbWKMHBfCmSwsKf/v58OVYPD7VfijFeAmnGDD7hCABduwJbtwINGqj9cqJHTNokpr6qmx03d2DKkSmKqIw61nUQ3D8YvT17C2yZyJHLuThOm8Yj6ACgfXtedbl+/VLf9uQJ8L//AYW3vlIpX8F12jSqXyQU1XZobNy4EZMmTcLNmzfh4+OjdgOFhMS7ejDG8P2V7zHrxCxFVEYDuwbYNnAbutTrIrB1IuPAAeDDD7knAuAVPbdtq3Zlz927ec524WkbNQIOHQIaN66euUT5iEmfxNRXdZMny8Py88uxKHQRcmW5AHgB5vV91itWaiA0REEBMH06sH49P5ZKgQULeOFPDYdMhIfzycXwcH5sYcHTA0uYcCSqgZi0SUx9VReZeZn46MhH+PGmcp3l0a1GY2WvlbAxtRHQMgJpaTxP788/+bFEwrV5wYIKFWaWy/mqf7NnA/n5vG3CBB54Z0xztVqn2g6NM2fOYOHChbhw4QLeeecdNGzYELal5IJOnTq1etZqGRLvqvPgxQNMOjxJEVongQQft/8YX3f7GhbGFgJbJyJycoCvvuKhE4VMnw4sW6Y2xX38mEdNF3qq7eyAH3/kmSyE5hCTPompr+rkXOw5TDg0ARGJEQC4Dk9uNxlLeyyFpTEl/WqUJ094CPN5HpkIFxfg11+Bzp21ZkJmJjBrFrBhg7Jt0iT+c2BCdQfVgpi0SUx9VQe3nt3Cu7+/i7tJvFZZLYta2D5wO95s9KbAlhG4dQt4911lHTlXVz5w7dmz0qf6919gwADg6VN+7O/P01Kotpx2qbZDo6QVTUq7EC3bWvORMzk2XN2AT098iqx8Hr7lbuOOHYN2oKtHV4GtExmPHgF9+yqn6KyteWjdW2+p/VJyOc/TXrhQ2TZjBrB8Oc9sIdSPmPRJTH1VBy+yX+CLv79A8LVgRVvzWs2xqd8mdKzbUUDLRMKZM8CwYUB8PD/29eWha3XqCGLO0aN8IrKwaH+nTsC+fYCzsyDm1CjEpE1i6mt1YIxh87XNmHpsqiI6uVv9btg5eCdcrVwFtk7klJST17cvL4JhU/WImbg4YPBg4MoVfuzkBOzdq1X/teiptkNje9Fyr+VcaOTIkZUyTmhIvCvHw5SHGHNwjGIZKgAY13oclvdcDlvT6lVwJyrJ4cM8bCI5mR+3bQvs2aPxJOpff+VF6dJ5migGDeKpiKamGr2sKBGTPompr9WBMYadYTsx468ZSM7m//umhqaY22UuZnWaRTWLNA1jvOT9rFncywtwQfzuO8HL4D9+zNNN/vmHH9epw1cnbNVKULP0HjFpk5j6WlVSc1Ix/tB4xQpSBhIDBHUNwledv4LUgCrzCkpGBl+O9fff+bGBATBvHq8jp4YUwJwcYOJEHugB8Mm8778Hxo2r9qmJClCqPrEaxIULF1jHjh1ZQEAAmzFjRoXfB4AFBgay06dPa864GoBcLmfB/wYzy68tGYLAEARWd2VddjL6pNCmiY+8PMZmzmSMD635Nn06b9cS9+8z5uurvHyXLowlJGjt8jWe06dPs8DAQKZvMl1VHWaMtLgiRL+IZr1+6qXQYASB9dzRk91Pvi+0aeIgPZ2xoUOVwmdiwtjGjYzJ5UJbpiAnh7FRo5Qmmpkx9uuvQluln+irDjNGY2JNcfHxRVZ/VX2F/rqtcGMhMSFCm0UwxtjDh4y1aKEUv9q1GTtzRiOX2rKFMSMj5aU+/pixggKNXIpg5WtxhSM0ihIdHY3IyEg8fPgQkyZNQlxcHNzc3CARuORrfHw87O3tYWJigqlTp2Lo0KF47bXXyn0feaPLJz03HeP+HIc94XsUbePbjMc3Pb+BtUnFlgEl1ERODvDOOzy0GeDLjWzcyEOftUxqKs8pDA3lx66ufClBWtZKfeibPlVVhwH966s2kcllWHNpDeacnqNI83OxdMHaN9fiLe+3BP/9FQVRUcCQIcr0vrp1eU5H27bC2lUCJQWRzJvHUwbpq1J59FGbaEysXuRMjhUXVuCrU1+hQF4AAOjbqC+2DdwGJwsnga0jcOoUr2eUmMiP33iDp5g4OGjskufP85+E58/58YABvA6/vb3GLil6StOnSq3heO/ePfTr1w+enp7o27cvpkyZAgDYsmUL2rdvj7CwMPVYW0VcXV1h8l8FLHt7eyQWfqmJanH7+W20C26ncGbUtqqNY8OPYWO/jeTM0DbXrwPt2imdGa1a8eVZBXBmADwV8dgxYMQIfhwfD3Tpwsf4hDghHVY/Yc/C0HFLR3xy/BOFM2Ns67GImByBt5u+Tc4MbXDgANfeQmdGjx5ce3XQmQFwp8WMGTwrsTBlfMECPt7PyBDWNkI7kBarjytxV/Da1tfw2d+foUBeACMDI3z3xnf4c9if5MzQBX76iTswCr/j06fzcbIGnRkA8NprvJ5Gs2b8+OBBXkrp3DmNXpYogQo7NJKSktC1a1ccPXoUnTp1QufOnRUekjp16uDatWto164dbv+fvfOOa+p6//gnoCjgBFRQa0vdrbjArS1+xS3aWjcOrNuqP6tVW0UFta7WvffWWnfdswgO1DoAW/dCrQtkCIQVzu+P0+QShgYScnKT5/168fKec03yuYxPTp77nOe5eTPfxOrKw4cPcfToUXToQK3q9GXnzZ2ov6Y+7kTdAQC0rtgaN4beQOtKrQUrs0A2bgQaNQLUf2OenrwoXaVKIlXB1pbvJVy6lG9PTE4GunThhULVdwYJy4N8WH+S0pLgd8YP7qvdceVfXoWskkMlnOl7Bmu816CkbUnBCi0AxoBffuGFguLi+NxPP/FIrpOTWG060KYNcOmS9Dbx++88g05d9J8wf8iL805yWjLGnRyHhusaIuRZCADuwRcHXMTohqMpmCya9HTeT7VvX94+28aGr5UXLDBapfoKFYDgYF4sFOCNr5o354nThBHRde/KgAEDmI2NDQsKCmKMMTZ16lSmUCg058+fP88KFy7Mpk2blqe9MUuWLGHu7u6sUKFCzNfXV+tcfHw88/HxYU5OTqxGjRrs4MGDmnPz589nnp6ebM6cOYwxxmJjY1mzZs3Y3bt3dX7tXHwbLIZ3ye/Y98e+1+wRVPgr2LTAaUyVrhItzfJISmJs2DBpo561NWMBAYwlJ4tWloWjRxmzt5ekenkx9uKFaFXyxpj+JNKHGSMvzsjZx2dZlSVVNB5sHWDNfjz1I0tMSRQtzXJIS2Ns+HDJ0IoWZWzfPtGq8kRkJGOtWmlfyqlTolXJB2N7E62JxROVGMWarm+q8WCb6TZs/Mnx7F3yO9HSCMYYi4lhzNtbMrUSJRgLFFfLJD2dsWXLGLOxkSR9+y1jSqUwSWZJTv6ks2tVrVqVdenSRTPOHNBgjLE2bdqwevXq5Ung3r172f79+9mwYcOymPe3337LmjVrxu7cucMWL17MihYtyh4+fJjlOVJTU1n79u1ZYC5/ocm8tXkU/YjVXllbY+IlZpdgx+8fFy3LMnn5krGGDSV3dHJizMQLdV27xtinn0qSXVwYO39etCr5Ykx/EunDjJEXM8ZYtDKaDTk4RKvoZ91Vddn1F9dFS7MsEhIY69hRu7hcWJhoVXqRlsaYn590SVZWjPn7M6ai+xQfxNjeRGtisZx5eIaVm1dO48Eeqz1Y+Ktw0bIINX//zVjlypKZuboyFm4aP58LFxhzdpak1a/P2PPnolWZD3oHNIoXL86GDBmiGWcX0OjXrx8rWbJkHiVy/Pz8tMw7MTGR2dnZsXPnzmnmWrVqxaZMmZLlsZs3b2ZOTk7M09OTeXp6sp07d+r0mmTeEvtv7WclZpfQmHjDtQ3Z3cjc3WUlDMT9+4xVrCi5YoMGjEVEiFalE3FxjPn4SNILFmRs+3bRquSJCH8S4cOMWbYXp6ens4UXF2p1kbKdYct+Of8LS1WlipZnWbx+zVehagNzc2Ps6VPRqgzG9u2MFS6sfRcxlX7F3osob6I1sXFJTktm40+OZwp/hcaHu/7elSWlJomWRqg5epSnmKkNzNubZ2uYEM+fM9akiSTxo48Yu3dPtCrzICd/0nmDUY0aNbBr1y4sWrRIU2QoI3Fxcdi9ezdq166txwYYZKlcGhERAaVSCTc3N82cm5sbbmezAbRPnz7oo65OSOSK2KRYjD0xFuuur9PM/V+D/8OvrX5FASvj7EMjMnDyJODjIxU46tePb8jL5m/PFClalNdoatYMGDkSSE0FevUCbt3iVfatclWOmDA25MPG5cW7FxjwxwAcvX9UM9fCtQVWdViFig4VBSqzQCIigFatgDu8bhS8vIDdu6XKmmZAz56Amxuvzn/vHrB+Pf93/36qzm9qkBcbj9uRt+Gz1wfXXlwDANgWsMXCNgsxqO4gqpVhKqxfDwwaJBVo8/cHJk82uUVl2bK86cp33wFr1wJPnwJffgmcPg1UqyZanXmi8yfVHj16YNSoUfjuu+8wYcIErXM3btzA/PnzkZiYiC5duuglKLNpREVFoUSJEihWTOqm4erqihs3buT5NQIDAxEYGJjnx5sb119cR+ffO+NxzGMAQPFCxbG+03p0rt5ZrDBLhDFg8WLeay+NtwXDxInAjBmy67WnUABDhgCVKwPffAPExADTpwP//MOLiNrbi1YoH/z9/TXHnp6e8PT0zNfXM4YPA+TFqnQV1lxbgx9P/YjY5FgAQIXiFbCs3TK0r9yeFtHG5vZtoGVLXtUNAHr3Btat44XmzIwaNXghu9atgdBQflyvHrB9O9CggWh1pomxfRigNbExYIxh2ZVlGHdyHJLSkgAAdV3qYlvnbajmRJ8+TYLUVF7885df+NjWFti8mVegN1FsbIDVqwFnZ76E//dfoGFD3km2fXvR6uRNtl6sa4pHeno669ChA1MoFMzKyoo5ODgwhULBqlatyhQKBVMoFKx58+YsPT1dr1SSSZMmaaXX3b59mykUChYbG6uZGzNmDOvevbter5MRWHB6XdDjIFZsVjFNal3LzS3Zo+hHomVZJmlpjI0bJ+WoFSrE2KZNolUZhDt3GKtSRbq0OnVks3tGOCL8SYQPM2ZZXhz+Kpw1XtdYq1aGzx4f9ibhjWhplsnly7xGkdqkRo+2iOISSiVj3btLl61QMDZvnmhVpocob6I1cf4So4xhPXb30CqAP+HkBJacZnpF1y2WN28Ya9RIMqmSJWVXmG3GDG2PnT9ftCL5kpM/6Zyjo1Ao8Mcff2DDhg1wc3ODUqkEwNtBVa1aFYsXL8bJkyf1vqOU+fEVKlSAra0twsLCNHPh4eGoRjk7esEYw9pra9F6a2vEJfNWdHO95uJY72P4pMQnYsVZImlp/G6gOvpctizfdtK3r1hdBqJKFSAkhGdvA8D16/xu4PnzYnUR2UM+nH8wxvDL+V9Qe2VtXHh6AQDPyjjU8xC2dt4KJzvTbwVqdmzbxvfHRUby8fTpwPz5JpfGnB8ULsyzMmbOBAoW5EvusWP5tyDTbgdCAOTF+cfN1zdRY0UN/HbzNwBA+WLlcdb3LGZ7zYaNtfllZcmSf//lezUuXuTjOnV4H+rGjcXqyiWTJgG7dvHMZMaAMWP4Wwx5rOHI1bu1QqFAv379cOPGDSQkJODly5dQKpW4desWRowYAWtr6zwLUalUSEpKQlpaGlQqFZKTk6FSqWBra4uePXvCz88P9+7dw5IlSxASEgJfX988v1Z2+Pv7W0zKnTJViT77+mDQwUFQpilhpbDCpq82YVyTcbBSmP8CzuSIjga8vYHf+JsqqlcHgoL4AtuMKFkSOHIEGDGCj1+94u9T69a9/3GWSmBgoFZanTEQ7cOAeXvxs7hn+GrnVxh/ajxUTAUFFBhZfyRufXcL7atQDqoQduwA+vQBkpMBa2tgxQrAz092W/z0wcoK+Okn4PJlwOm/eNqUKbx0U3KyWG2iEeHDgHgvNmcfBoAj947giw1f4Fkc3172xcdf4Nrga2j2sXmtu2TN3bt8HfzPP3zs48MDG5Uri9WVR7p04Uv70qX5eOxYoEcP8lhd+aAXGzVP5D2ou6Zk/AoICGCMMZaQkMB8fHyYo6Mjq1GjBjt06JBBX9uEvg35TtDjIFZ3VV1Nel3ZeWXZoTuG/X4SueD6dcYqVJBy0dzdGYuKEq0q31m1SrtX94QJjCVThme2GNOfRPowY+brxamqVDY7eDaz/9le472fLvqU/fX8L9HSLJvNm3nvUoBXzT99WrQi4dy6xTsgqr35iy8Yi4wUrUo8xvYmWhPnD6mqVDbh5AStrX6zg2frvV2eMDCHDzNWooRkREOHms0WwCtXtNu6fv01dZnKDTn5k+K/kx/k66+/1nk7yd69e3X6f6aCQqHIUkna3IhMjITfGT+surpKM9esQjPs6bYHpexLCVRmwYSFAZ6ePEMDADp1ArZuBYoUESrLWFy4AHTsCERF8bGXF79Z6kQZ91pYgj+pMcdrjUyMxFe/fYXzT6X9VT1q9MDydstR0rakQGUWDGPA3Lk8LYExwM4OOHyY+zGBN2/425E6y7tyZf7tkemNUYNgjt6UE+Z6rU9jn6LX3l44F3EOAFDEpgjWeK9Bjxo9BCsjNDDG92L88IM0N3kyEBBgVllzUVF8/XuB7zpFjx58+a/HRgeLISd/0rnLyYEDBz74f+zt7VGggDxbfPr7+xutarWxOX7/OHwP+OJl/EsAvBXVIPdBmNViFuwK2glWZ6HcusU/wauDGb/8wvPPzMiwP0TjxtzMv/6aZxSeOgXUqsU7JDZqJFqdeCy18rw5efGlZ5fQZ18f3Ht7DwBQ1bEqFrZZiDaV2ghWZsEwBvz4Iw9oALzH9JEjQNOmYnWZEKVK8ZaD/fvznZD37vHq/Hv38m2ClgT5sKdoKXrDGMOqq6vww4kfkJCaAABwK+2GXV13oapTVcHqCA2MAVOn8gI+AL+5t2YN/7RvZjg68iBxixbAtWvcZ62teVcUO/pYli0f8mKdMzQeP36c7fzLly/x6NEj/Pzzz3BxccHhw4dhI7MWZ+YajWaMwe9PP8wMnqmZa1WxFZa1W4ZKDpUEKrNwgoJ4zYw4XowV8+cD338vVpNA3r0Dvv2WBzLUjBvHi9TJND5qUMzVn7LDXK41ISUBP5z8ASv/WqmZ6+XWC2u918K2oK1AZRaOUgn4+gK//87HpUsDBw8C9esLlWWqpKcD/v7S54uCBfmCOx9K55g85uJNumBO15qiSsFPp3/C/IvzNXMD6w7E4jaLyYtNCcb4wm/ePD52dube7OEhVlc+8/YtTwwMD+djNzceOK5EH9FyJCd/0jmg8SHi4uLw+eefo0ePHvhF3alBJpiTeauJT4nHgD8G4Pe/+cKtiE0RLGm7BP1q9dO7Ew2hB3/8AXTvDiTxXueYMYOXP7ZwGAMWLeJZhioVn/vmG2DnTkrBM0d/ygm5X2s6S8eW0C2YHjQdD6IfAAAKWhXE9ObTqeiyaJKSgA4dgNOn+bhcOeDcOeCTT4TKkgObNwMDBwKpqXw8fDiPwxcqJFaXMZG7N+UGc7nWNwlv0HVXV5x9chYA4FLEBZu+2oSWFVsKVkZo8e4dMGwY7zYF8C5/Z89azKf6V6+Abt34vU6AF9D//XepKyChTb4HNABg0KBBCAkJQbg61CQTzMW81dx/ex9f/fYV/n7zNwCgYsmKOOpzFJUdLXgDrCmwfz8vc6xS8U/pK1fyVSKh4dYtoGtX4G/+q4suXfi+QktaOGfG3Pzpfcj5Wl+8ewHfA7448eCEZq5e2XpY23EtapapKVAZgbdv+YZldZ/oBg14ji8FM3QmOBjo3FnqbFuvHo8NFS0qVpexkLM35Ra5XytjDMfuH8PAgwPx77t/AQA1StfAHz3+gGtJV8HqCC0iI4FWrYDr1/m4cmXgxAmL8+a0NGDiRL77HOCdp+bPB0aNsqid6DphlICGt7c3Ll68iEj1O55MkLt5Z+TA7QPwPeCLmKQYAEDriq2x+evNKG1fWrAyC+fPP4G2bXl/psKF+f6K9tSmMTuio4EvvgBu3uTjVq2Affssd1+hOfnTh5DrtR6/fxw+e30QpeQVbl2KuGB8k/EYXm84bKzltQXT7IiI4Fv8wsL4+MsvgaNHAVtKN88tERE84Hz5Mh83bAgcOwYULy5WlzGQqzflBTlfa2JqIkYeHYn119dr5nrU6IH1HdfTFhNT49UrnoagXuw1bAgcOCD1NbVAtm8HBgyQkri9vPhcKerdoCEnf9I5/zUuLi7br8jISDx69AjTp0/H8ePH4e7ublDhxkLuPbeT0pIw9NBQfLXzK00w48emP+Jwr8MUzBDNzZv81lZyMi8KsWcPBTPeQ8mSPPWucWM+PnGCf/sSE8XqMjYf7LltpsjJi5PTkjHu5Di03dZWE8zoU7MPbo+4jdENR1MwQzRKJW/XoQ5mdOlCwQw9qFCBe3PbtnwcEsIX3K9fi9WVn5APy4dX8a/gtdlLE8woaFUQK9qvwPbO2ymYYWr8+y8vHqEOZvTuzdPALDiYAQC9evGdkOXL8/GpU0CdOkBoqFhdpsCHvFjnDA0rK6scay+on8LGxgZBQUGoL7MCW3KORgNA+KtwdNnVBXej7gLgJr6181Z0+7ybYGUEnjzhn8z/5WmP2LoV8PERq0kmJCTwzyLqLe+dO/N9hZZWU0Pu/pQb5HSt/777Fx13dMTVF1cB8O5Ra7zXwKcm/X2bDKNGAUuW8ONvv+Xb/AoWFKvJDEhM5Dt41N5cvjxv8apehJsjcvImfZHjtf756E/02ttL082vaYWm2NhpIyo6VBSsjMjC48e8vcfDh3w8YACwapXlLe7ew8uXvANgSAgfFynCa8q1aydWlymg95aTnFo3KRQKFC1aFBUrVkT//v1Rs6b89grL0bzVHLxzEF12dUGKKgUA0KBcA2zotAHVS1UXrIxAeDjQpo0UzJg9G5gwQawmmREby7ecqFOcO3bkpUgsaU+hnP0pt8jlWs9FnIPPXh9ExEYAANxd3LGt8zZqAWhKLFwodY9q1IgXmaNghsFISQEGDeIFQwFeUyM42HzrHcnFmwyB3K51W9g29N3fF+ksHQDQt1ZfrPFeQxlypsjTp0Dz5sADXjQbw4fzoLMVFczOjErFvz1r1vDC+VZWwIoVwODBopWJxSg1NOSK3Mwb4NX0fzn/CyaemYh0lg4rhRVG1h+Jn//3M+xt7EXLI377DejbVyoL//33vB2VJX0SNxBv3vCtlepg/tChwPLllvOtlKM/5RVTv1bGGGafm40pgVOQlp4GABhUdxCWtltKi2dTYvVqYMgQfuzkxIuBVqkiVpMZolLx6vx79/Lx4MH8Rqs5YureZEjkdK1LLy/FyKMjAQCFCxTGsnbL0L92f+rmZ4pERPACaU+e8PGYMcCvv1rOYi6P7NvHE7uVSh7UOHGCJ7hYKhTQeA9yMm8AeBLzBF5bvHD/7X0A3MR3dtmJjlU7ClZGAACmTwemTOHHCgUQEAD4+ZFp68Ht2/wmawwvD4P27YEdOyyjwr7c/EkfTPlaGWMYc2IMFoYsBABYK6wxv/V8jKw/khbPpkJ6OvfbadP4uFgx4ORJQGbbpjMVIQAAIABJREFUYOVEcjLfCq9OjV67lmeQmxum7E2GRg7XGpsUiyGHhmDn3zsBAMUKFcOBHgfg+YmnWGFE9ly8yPdQvHrFx6NH8zYe9N6pE5cu8XrWycl8/OOPwKxZYjWJQu+ARv/+eY94rl+//sP/SSByMG+AL6j33NqD4YeH403iGwDAR8U+wu5uu1G/HC3YTIJZs3jvJYC35Vi5EujTR6wmM+HxYx7cf/qUj5s04ZFrc6/+LBd/MgSmeq2MMQw7PAyrrvLbzx8V+wj7uu+De1l5FsE2Sxjj6VurV/NxyZK8AGiDBmJ1WQDPnwN16/LioAUKABs3ml+pKFP1pvzA1K/1zKMz6Le/H57FPQMAlLYvjaM+R1HXpa5gZUS23LjBF2zqyu6UsZwn1qzR3m6yfj3Qv784PaLQO6Bhpcf+pvT09Dw/1hiYunkDQExSDEYdHYUtYVs0c99U/wbrO61HsULFBCojAPDcWz8/XicDAFxceHnizz4Tq8vMiI4GvvqKV9oHgP/9j6ffmXMtKTn4k6EwxWu9E3kHQw8PReDjQABAZYfKONX3FCoUryBWGCGRlsZXehs28LGjIzcJ8l+jERwMtGwp3UFcsgQYMUKsJkNiit6UX5jyte75Zw967e2lqRtXo3QN/NHjD7iWdBWsjMiW1695htyTJ3y/xPLl0nZAItccPMhryQE8HrR4sXn5rC7oHdBQKpXo1KkT7t27Bz8/PzRv3hzOzs64evUqjh07hj179iAmJgZ79uxB8UxNyWvUqGGYq8gnTNm8GWM48eAEBh8arClAV7JwSfh7+lOqsynRvTtvwQEAZcoAZ87QYjqfiIvj+7aPH+fjCRN4Yoy5/imYsj8ZGlO61rT0NKy4sgLjT41HUhpvCl/FsQoC+wXCpaiLYHWEBsZ4B5ONG/m4ShXuv+XKCZVliQQG8qxy9dbAadOAyZOFSjIYpuRN+Y0pXmt8SjyGHR6GrWFbNXOL2izC8HrDUcCqgEBlRI68e8fvOv31Fx//8gvwww9iNZkBFy4ArVsD8fF8PHmytMvSEtA7oDFixAjs2bMHV69eRdmyZbOcf/ToEapUqYI+ffqY/BaTzJiieQNAyLMQDDk0BGGvwjRzbSq1wbqO61C2aNafASEAxng1/TFj+Lh6deDAAaByZbG6zJz4eMDDA7hzh48HDeLF6MwxqGGq/pQfmMq1Pox+CJ+9Pgh5FqKZG1R3EGb8bwZK25cWqIzQIjGR723Yv5+Pq1XjwQwXCjiJ4q+/gLZtgchIPjaXmhqm4k3GwJSuNZ2l46fTP2Hu+bmauZKFS2JVh1Xo+nlXgcqI95KaCnh7S3ee+vXjGXTmuEgTQHAw0KEDv8EH8O0oAweK1WQscvInnfeRHD16FF9//XW2wQwAcHV1RdeuXXFc/csrgNevX6NJkybw9PSEj48PEtX7tXTA398fgYGB+ScuF8QkxaD33t5otK6RJphRwKoAZreYjSO9jlAww1RgDBg/Xgpm2NnxbSYUzMh3ihThn2E++oiP16zhdwZNZA1mEAIDA+Hv7y9aRq7Rx4cB8V4c9CQINVfU1AQznIs4Y0+3PVjtvZqCGaYEY0DnzlIwo2JFCmaYAB4ewOHDUvvWIUP4j0WuyNWHAfmvieNT4vHN799oBTO+/PhL3Bx+k4IZps7o0VIwo107vkijYIbBaNaMFwotWZKPBw0Cli4Vqym/+ZAX65yhUblyZdjb2+PGjRvZnlepVKhatSoA4P79+7lXagDS09M1tT6WLFkCe3t7fPvttx98nClFo9deW4vvj3+P+JR4zVz/2v0xs8VMOBdxFqiMyMK0acDUqfy4YEG+imvZUqwmC+Off3iF/Te8Ri5GjOB7Cs3pfdOU/EkX8urDgNhrjVZGY9KZSVjx1wrN3Mj6IzHHaw5sC9oK0US8h59/5nWLAG4Cu3fz2hmESXDqFL+DmJwMODgAV68Cn3wiWlXekZsPA/JeE8clx6HTb500tYsA4Lt632FRm0WwtjLjollyR6UC/P2BGTP4uG5dXs/I3l6oLHMlKIjXlYuO5uNVq7QLh5ojemdotG/fHmFhYdi2bVuWcykpKZg/fz4ePnwILy8v/ZTqQcbCpdHR0SikvkUgAxJSEjD62GgMOjhIE8xwLuKMDZ02YH2n9RTMMCWUSmDsWCmYUbYs8PffFMwQwGefad/9W7qUt7MixCFHH45NikXj9Y01wQwFFNj01SYsbruYghmmyLZtUnGGjz8G9uyhYIaJ4eXFt5sAwNu3PPs8l8lahJ7I0YsB4HncczRa10gTzGhWoRnejn+Lpe2WUjDDlDl1ivuwOpjh7My3YFMwI9/44gv+bS9Rgo+HDAHGjROrSRQ6Z2jcvXsXrVq1QkREBP73v//B3d0dxYsXx/nz5xEUFISEhARUrFgRf/31V5aioMbkxo0b6NOnD2xtbREcHKyTgYuORkclRqH+2vp4GP1QMzej+QxMbDaRin6aGikpPH3u9Gk+LlGC99euVk2sLgvn7l1+k/bFCz7evNl8uuWK9qe8kBcfBsRc64O3D1BpSSXN2LaALVZ7r0bvmr2NqoPQkePHgTZt+LG9PfdfNzexmogcGT0aWLSIH7dqBRw5Is+uVHL0YUB+a+KYpBg0WtcItyNvA+BbTPZ23wsHWwcheggdyZixDPA18e7dwOefi9NkQQQF8fqrKhUf//ADr8FqjuToTywXvHr1inl5eTFra2umUCg0X1ZWVmzgwIHs5cuXuXk6LZYsWcLc3d1ZoUKFmK+vr9a5+Ph45uPjw5ycnFiNGjXYwYMHNefmz5/PPD092Zw5c7Qes2LFChYQEKDTa+fy22BQTj88zcrPL8/gDwZ/sCpLqrCwl2HC9BAfYNgwxvjubcbq12csjH5WpsKDB4w5Oko/nilTGEtPF61Kf4zpTyJ9mDHje/HBOweZwl+h8d8O2zswVbrKqBqIXBAZyVjp0vwP3MqKsT//FK2I+AApKYw1aiT58rhxohXlDWN7kyWuiYMeBzGrACstP05OSxaihcgFu3dLf+AAY97ejMXHi1Zlcezdq/1jmDdPtKL8ISd/0jlDIyNKpRLh4eF48uQJKlSogMqVK8PBQb/o6b59+2BlZYXjx49DqVRig7qfPIABAwbg3r17WLt2LY4fP45JkyYhNDQUrq7afadTUlJgY2MDANi5cyeePHmC8ePHf/C1RUWjZwXPwqQzk8DAX9ujrAcC+wXC3obSs0wOxoChQ4HVq/m4Xj3g7FnAltLRTYmDB/l+wvR0Pp4zh9dtlTPG9CeRPgwY71oZY/g5+GdM/lPqKVmrTC0E+gaiROES+f76RB7x9QU2beLHK1ZwTyZMnrg4oHZt4NEjPl6+HBg2TKym3GLsdaKlrYlHHxuNRZcWacbeVbyxv8d+WCl03hlPiGD3bqBHDyk1wJLabZggJ0/yTDgAsLLiGXGtW4vVZGj0btuaHUqlErYG/kA3efJkPHv2TGPeSqUSTk5OOHHiBJo0aQIAaN26NRo2bIiAgACtx4aEhGDChAmwtraGi4sLli5dipLqErDvwdjm/SzuGXrv7Y2zT84CAAoXKIw+Nftgefvl1E/bVJkxQ9qzXaYM701XvrxYTUS2XLgA/GcVUCh4rda2bcVq0gcRi0sRPgzk77UyxnDgzgEcvX8UgY8DcTfqLgC+xWR8k/GY+uVU2uJnyixYIHWUatcOOHTIvKr/mjmPHgGNGgGvXvEtJ4cPy2uhLerGl7mviRNTEzH00FBsCduimRtYdyCWtVsGG2sbo2gg8gBjvFjDvHnS3NatvI02IZQrV3htjaQkXmLq/n2ggBl9tMzJn3J9ibt378aiRYtw9+5dREZGQqVSYdWqVUhOTsaoUaP0FppZZEREBJRKJdwy7JF1c3PD7du3szy2YcOGOHv2rN4a8ou09DT8dPon/HrhV81cafvSONLrCNzLugtURryXbduAKVP4sb09X4lRMMNkadyYx5s8PPh7brt2QESE1OKV+DDm5sOpqlR0+q0Tjt4/qjVfrmg5nOxzEtVLVRekjNCJU6ekYEbx4jw7g4IZssLVldcH9PTkC+02bfjdQzkHm42BuXlxRsJehcF7hzciYiM0c4d7HUa7yu0EqiJ0Yvp07WDGzp1At27i9BAa6tXj9TNGjgSePOFJM3LLiMsLuQpodO3aFXv27AEAFC1aVDN///59zJs3Dzt27MDRo0dRokTeU3Yz3yGLiopCiRIlUKxYMc2cq6trju1jdSEwMNDo/bUZY2iyvgkuP7+smWtWoRk2fbUJriVd3/NIQii//Qb07cs/GRcpAoSEUJEjGeDuzrs6TprEx+3bA+fPAxlsS1Zk7L3t6ekJT0/PfH09Y/gwYBwvTk5LRqlfSuFdyjut+VktZmFQ3UFwtKPuGCbNs2fad/327AEqVBCnh8gzDRrwXZt9+/Kxtzcv4Nyrl1hdumJsHwbMd038Mv4lvvrtK61gxrn+59CkQhOj6iDywK5dUgFQR0dg+3ZpnwNhEnz7Lb8PGx3NmzI2b25evQuy82KdAxrLli3Dnj17MGjQIIwbNw5bt27FtGnTAAABAQGIj4/HqlWrsH//fvj6+uZZZOZotKOjI2JiYhAXF6cx8IcPH8LJySnPr5H5jShzmp6heRX/CjVX1sTrhNcAAGuFNea2nIsR9UdQSp0ps3cvb5WRng7Y2fExBTNkw5gxwPr1wIMHQHg40KkT318oxwr7Gc3bGBjDh4H89+K/X/+NGitqaMbFChXDuo7r0MK1BUra6rYNhhDIu3c8Gvmav3di5UqgRQuxmgi96NOHb7cfMoQ3DfPx4XcRf/pJtLIPY2wfBsxzTZyqSkX33d3xKIYXVRlZfyQWtF5ALVnlQFiYlInh4ACcO2den5TNBDs7nsjYowegVPK30fBwPm8OZOfFOlfb2b59O9zd3bFy5UpUqlRJ65ydnR1WrFiBzz77DAcPHtRLZOZodIUKFWBra4uwsDDNXHh4OKrJ5A9o5V8r4TzPWRPMAIAHox5gTKMxFMwwZa5cAbp2BdLSABsbflewZUvRqohcULgwcOeOVE/jzz952vO7d+9/HGEePhyVGAX31dJWvlJ2pRA+LBxdPutCwQw58PIl8NlnfAENAD17AoMHi9VEGARfX9591/6/+ueTJvExkRVz8OKMhDwLQf219RH0JAgAL/5JwQyZcO0aUKuWNF68mIIZJkz37nzbCQA8fAh07gykporVlJ/oHNC4efMmmjZt+t6iaV988UWe09ZUKhWSkpKQlpYGlUqF5ORkqFQq2NraomfPnvDz88O9e/ewZMkShISE6JUFkh3+/v4GT7mbeHoihh3W3rh0qs8pfFziY4O+DmFgUlKAAQOkVhmbN/MNv4TssLYGtmwB1Nm5T5/yO4QCarvlmsDAQKPfERTtw4BhvFiZqsTXO79GsipZM3dz+E1UKE5bFWTBlSuAiwvfbgLw20ubN1PdDDPC05OXo7Ky4n7cpg3PpjM1RPgwIN6LDb0mXn5lORQBCjRa1wg3XvLtMbWda2Nb520UzJADT55or4NbtaICoDJg5kygalV+fPw4sG6dWD368EEv1rXva7Vq1VitWrU046lTpzKFQqH1fypXrsw+++wzXZ9SC/XzZfxS98xOSEhgPj4+zNHRkdWoUYMdOnQoT6+RE7n4NujEphubNH201V8TT09kylSlQV+HyCemT5caOfv7i1ZDGICnTxmztpZ+rCtXilakO4b2p/ch0ocZM8y1JqQksBabWmi8t+aKmiwpNckA6gijEBkp/aECjNnYMBYfL1oVkU8sXSr9qK2sGLtwQbSi7DGmDzNmPmvi9PR0NvXPqVnWxJ8t+4w9jX1qsNch8pHYWMY8PKQ/1I8+YiwlRbQqQkfevWOsQgXpxxcRIVqRfuTkTzq3bR04cCDWr1+PY8eOoVWrVvD398e0adOQ/t9d7H379uGbb75B//79sU5mISBDtqjaHLoZ/fb305pb3GYxRjYYaZDnJ/KZq1eB+vV5dsbnn/MUOxvaGmQOREUBn3wCxMfzG71nzvC7hKaOqHaBIjDEtfrs9cH28O0AgOafNMfhXodhW9Cw7cWJfCI9nZdov3aNj+3t+daTIkXE6iLyjZQUoFkz4LJULx2+vsB/XUpNBvLh3JPO0jH2xFgsDFmomXMu4ozpzadjYN2Bej8/YSQ6dgTU5QR69+Zpr4SsWLUKGDqUHxcsCNy9y9fDciQnf9J5y8nMmTNRunRptG3bFk2aNEFwcDAAYNasWahduza++eYblCxZEjNmzDCcaiNiiPS6TTc2YcAfA7TmVndYTcEMucAYMGECX1RbWwMbN1Iww4xwdAQWLODHjPGqz6aY4qxGVKqzaPLqxYmpiRhxZIQmmPHlx1/iUK9DFMyQE99/LwUzACAmhoIZZo6NDXDhAjBqlDS3cSMvaGcKkA/njScxT2A9zVoTzHAp4oLQoaF4MfYFBTPkxNixUjCjbVv+yZiQHb6+fA0M8Doa//ufVGtbLnzIi3XO0AB4HY1Ro0Zla3IeHh5Yvnw5PDw88qJTKIaIRi+5tASjjknvyMM8hmFmi5koUTjvLWwJI/Prr8C4cfy4Vy9g2zaxeoh84aefgNmzpfHevcDXX4vT8yHozuD7YYzB708/zAyeqZkrY18GN4begHMRZ0NLJPKLoCDgyy+l8fPnQNmy4vQQRmfFCmD4cGl88SLQsKE4PRkhH9adaGU0yvxaBqnpvAKhawlX7O+xHzXL1DSURMIY/PYbL8YMAMWLA7dvA870nipX0tKASpV4ORSAl0GRYzHmnPwpVwENNTdu3MDt27cREREBZ2dnVK1aFQ0aNDCIUBHoY94pqhS029YOpx+dBgDYF7TH/h774fWplyElEvnN9et85ZSSAhQtyivryzUfi3gvyclA3brAP//wcdGivFho8eJideUELaTfz/Iry/Hdke8047oudbG3214qviwnNm4E+veXxlev8j9SwuIYOxaYP18ab91qGrUHyYd143zEeTTd0FRrLmJ0BD4q/pEhpBHGgDGezjpxIl8wAcCmTUDfvmJ1EXqjUgGdOvGCzAAwZQqQz12aDY7eAY3WrVvD3d0dM2fO/PB/lhl5NW9lqhLVllVDRGyEZu5Un1No8WkLQ8oj8pt//uH1MgBeXOHsWb6plzBb3r0DqlfnN4EBYMwYYN48sZpyghbSORObFItqy6rhZfxLAEDLT1viqM9RqpovJwICgIxppEuWACNGCJNDiIUxwN2d32NQs28f8NVX4jQB5MO68Cr+FZznSXfwy9iXQcT3EbCxpq27siFzHSOAp7ROmCBOE2FQXrwAPv0USEri44kTgRkz5NNETO8aGpcuXcKbN28MKkrOvE54DbuZdlrBjFktZlEwQ24cOyYFMwDgxx8pmGEBFC0KRETwhTPA7wg6O/Mt+4Q8uPD0AtxXu2uCGb+2/BUn+pygYIZcSEkBpk3TDmZ06EDBDAtHoeCfpZpmuMnv4wM8fixMEqEDT2OfagUzAODq4KsUzJATL18CXbtKwQxra149nYIZZoWLC/Dzz9J45kxg/HhxegyFzgGNypUr4+HDh/mpRSi5KYCkSldh+OHhWnMxE2LwY9Mf80EZkW8kJGTNZZ02TYwWwuhYWQHLlvGKzwDw6hWwcOH7H2NMqBhdzhy5dwRN1zfFg2he1dW7ijdGNRj13scQJgRjfIvJ1KnSXPXqUvE5wuIJDpb8ODFRu7aGMSEf/jAtt7REhYUVNGNrhTVS/FJQrli5fFJHGJyzZ/kn3b17pblNm3j1dMLsGDMG2L5dGv/6K3DkiDg9umCwoqB3796Fl5cXqlevjm7dusHV1RVOTk7Z/t+aNeVV+EfX9LpUVSr2396PkUdH4lXCK8380++fonyx8vkpkTA0r15pFzeqU4evoOztxWkihHDhAtCkCT+2seE3JzIm7YiGUp212XlzJ3rs6QEAKGBVALNbzMbohqMpM0MuxMfz2++hodJcr17A5s38jiBBZODrr4H9+/nxV1/xz1siUqPJh7NnyKEhWH11tdZc5LhIONo55oc0Ir+wsuKBZjXbt0sFQQmzZeVKYNgwfuzgANy6BZQuLVbTh9C7hoaVlW7JHAqFAiqVKnfqBKOLeTPG4LrIFU9in2jmnOyccOu7W3Cyyz6wQ5goUVFAxmDc55/zxTUtpi2W4GDgiy/4ceHCvEf3RyZSw4wW0hLRymg4zHXQjBe1WUSZGXLizRugTBlp4VywIPfe6tXF6iJMlsePeWV+9bJy9Gip/bYxIR/W5knME1RaUglp6WmauYblG+Jc/3MUXJYbZcvywgpqzp2T7vIQZs+GDcC33/Lj7t15cxtTJid/KqDrE/TVsbqtQi5VRXLJ5tDNWsEMADjQ4wAFM+RIxhLqAO+rTcEMi6ZZM2DUKGDxYl4oqUIF3rd7wwbRyoiMjD8lbfT8vNTnFMyQG02bat8FDA8HqlYVp4cweT75hBes++knPl64kFfp9/QUqcqySUtPQ8stLbWCGX/0+APeVb0FqiLyxD//aAczbtwAatUSp4cwOv37A4cO8ey3nTv5W7LcOp8AeWzbam58KBp9N+ouqi6VFl3zWs2DdxVvVHasbAx5hCF5+xaoXJn/CwBxcbxCJGHxpKfzhfKhQ9JcQABvayUSujMIJKYmovKSyvj33b+audTJqShgpXNMnhDNjh18a4maBw94qXWC0IGRI4GlS6Xx77/z+oXGgnxYYkvoFvTdL93kDPINQrOPqZi6rIiKAry8eABDzZw55lEdksg1L14An30mFca/cgXw8BCrKSdy3eUkLCwMr169yum0ReF3xk9zvMZ7DcY0GkPBDLkyeLAUzPj9dwpmEBqsrIDdu7Xnpk7l3VAIccQmxaLmippawYywoWEUzJATKhUFMwi9+PVX7Sz4bt2ALVvE6bFUlKlKTDwzUTN+MfYFBTPkSLt22sGMr76iYIYF4+KivZVPjtnJOQY0ateujVWrVmWZj42NRYSFrPDPPj4LRYACu/7ZBQCwUlhhQJ0BglUReSItjd/O2bOHjzt1Ar75RqwmwuQoVAhITQXGjpXmKlYUp4cAZp6bqelmAgD+X/rDrYybQEVErpkzRzoeNoyCGUSuKVQICAzUbufarx9gxs33TJK55+fiWdwzAMDydsvhXMT5A48gTI7Ro4HLl6Vx6dLA+vXi9BAmga+vtN5dvpz3TpATOrdtVbNgwQK4urrmhxaTgTGGqYFT4bnJUzNXyLoQHox6YLY1QsyegADt2+9Ll/Jb8gSRiQIF+N3AEiX4OC0N+Pff9z+GyB/uRd3D/Iu85k2JwiVwZ8QdTPWc+oFHESbFnTvApEnS+OefxWkhZE2BAkBQEPDLL3zMGODtDaSkiNVlKQQEBsD/rD8AoFaZWhjsPlisICJ3KJU8oLxokTS3YQPw5AlQsqQ4XYTJkPHeg7MzcPWqOC25JU+f6Mx9H+Gqq6sw7ew0rbl1HdfhkxKfiBFE6Me///KqYmqGDQPKU5td4v1Mniwdy7FAktxJTE3EnPNzNIXn/ujxB6o4VhGsisgVkZFAtWrSeN06WjgTeqFQAD/8AAwfzsf//MO7VBH5S9ddXTXBDABY7b2aupnIiUuXADs73qdTTdu2PM2pcGFxugiTwjtTXd8vvwTevROjJbeY3S3qHTt2oHQemuj6+/sjMDAQADDs8DDNfMeqHfHqh1fwqeljKImEMUlN5S0s1BQqBCxbJk4PIRtGj5aOV68GYmN5h0ljxXMDAwPh7+9vnBczMHn1YYB7se9CX9jPtMe66+sAAC0/bUn7tOWI+lOnmh49xOggzI6JUhkHeHkBt27lz+vI2YcB/dfEaelp+Hz559j9j5ThOqrBKNQvV9+QMon85NEjoGFD7TlbW+DIER4hJIj/sLHRzspISABq1BCnJyMf8uIcu5xYWVnB398fUzKV+Pf398e0adOQnp5uUKGGQKVSoWvXroiIiMBff/2l8+MyVkwddXQUllxeAgCoV7YeLg28RNtM5MrFi0DjxtpzSUk8qEEQOjBkCA9mZKRuXf6rZWNjHA1yq66fVx8G+LWmpKXAeZ4z3irfauaP+hxFm0ptDC2VyE8SE3kmXHQ0H0dEAB99JFYTYVbUqgWEhfHjxo2B8+fz77Xk5sOAYdbE28K2ofe+3ppz/Wv3x7qO62hdLBf+/jvrJ9L27XlRfDs7MZoIk+fuXe2O6gsXAv/3f+L0ZCTXXU7kyI4dO9CtWze9jHbf7X2a49+7/k6mLVcYA3r21J579IiCGUSuWLgQyFwy6No1nqlJZI++Pjzv4jytYMbsFrMpmCE3GOMVxtTBjN9/p2AGYXDUtTQA4MIF4PRpcVpMEX28ODE1Ea23ttYKZpzofQLrO62ndbFcYCzrTb3Hj3lvegpmEO+hShXtehqjRwPPn/OacqaK2QQ0VCoVdu3ahe7du+fp8Q/ePoAiQKGp3uxawpVqZsgVtYk/eSLNHTgAfPKJMEmEPLG15dkYmTlzBti3L+u8paOvDwPAnPP8XbSqY1UkTEzAhKYTDCWPMAaM8Qb2u3h3MNSsyVsCEoSBadUKuHePFwsF+NaTFSvEajIV9PXioYeG4sSDE5rxuMbj0LJiS0PJI/Kb2Fh+NyYuTnvu44/FaSJkxbhx2uPy5YE6dYA3b8To+RDvDWjcuHEDmzdv1voKDQ0FgCzzGb9yy9KlS+Hh4YHChQujf//+WucSEhLQu3dvlCpVCm5ubjh06JDm3IIFC9C8eXPMmTMH27Zt0+uuYKUllbTGe7rtydPzEAJJS+NfhQoBISHS/NOnQMeO4nQRsqZMGSA9HUhOBnr1kuY7d+brA3PBFHwYAGKSYgAAAZ4BsCtId5FkR1gYT2NSs3cvULCgOD2EWVOpEuDuLo2HDwd27BCnxxCYghcfvndYc+z1qRcmfzH5Pf+bMDm6dNG+qRcWBhQq43WZAAAgAElEQVQrJk4PITsUCuD1a+25mzcBT0/eMMfUeG8NjTw9oUIBlUqVq8fs27cPVlZWOH78OJRKJTZs2KA5N2DAANy7dw9r167F8ePHMWnSJISGhmZpHfvjjz/i+vXrsLKywsWLF+Hr64uFCxfqrBn+0riXWy9s67wtV9dACObVK17cIHN/zSlTqEUFYTDS0/lNj4gIPjbGr5ex9m6L9mFA8uLihYrjxdgXsC1oa6jLI4xF8eLSXcE9e3jkjyDykePHgTaZdqW9eMHbDhoKY9bQEO3FGdfEoxuOxoLWCwx1aYQxOHKE18lQ07Bh9qmmBKEDvXplDRKvWQMMHChGT05enGNAI69VnRUKBaZOnZqnx06ePBnPnj3TmLdSqYSTkxNOnDiBJk2aAABat26Nhg0bIuA9nyLq16+Py5cv50pzgWkFkJaehgDPAExsNhEFrArk6RoIATx/nn0e1JYtQO/e2T+GIPIIY0C9elIl6PPns25TNSTGLkYnyocBaSE9qO4grPZe/cH/T5gYjPG92UlJ0pggjABjQO3aUpHQlSt5UWdDIaIoqMg1sXWANYrYFMHzMc9hb2Ov34UQxiNzEdCaNYHAQGqXTeSZtDSgUSNeCP/CBT7XtSsvjSWCnLw4x0/tItpUZRYYEREBpVIJNzc3zZybmxtu37793ufJ7SIaAC4PvIy45Dh8+cmXuX4sIZCkJL6xKzMHDwIdOhhfD2H2KBTAiBGAOhO4SROgXTvg8OH3P04uiPRhALjw7QU42Drk6bGEYHbvloIZGfseE0Q+o1AA16/zrIw3b/iv3+DB8u5KKdKLn4x+gvDX4RTMkButW0vHRYoAN27I+4+AEE6BAsCVK/y4Rw9g505eIuvOHe1OKKIxqTSEzHv9oqKiUKJECRTLsO/L1dUVN27c0Ot1AgMDERgYqDVXx6WOXs9JCCK7YnMjRlAwg8hXfHyAYcOkz25HjvDC4fn1a5cxwOzp6QlPT8/8eSEYz4eB7L240UeN9H5eQhBr1vB/ixcH/PzEaiEsDisr4JtveHZGUhJQtizwzz+GuzltTB8GxK6JyxUrh3LFyun1vISRSUnhGctqnj2jYAZhUAYO5AENAKhWTVwSZnZebFIBjczRaEdHR8TExCAuLk5j4A8fPoSTk5Ner5P5jeh9qXqECbNjB988m5GnT7PP2CAIA1KwIHDuHG/moGbjRuMENPIbY/kwQF5sVrx4AZw8yY979gQcHcXqISyS/v15QAMAXr7ki++hQw3z3MbOXKY1MaEzd+9q3y4fPJgHlgnCgHh5aY+jo8XsZsrOi02qbWvmaHSFChVga2uLMPWmSADh4eGoVq2asaURpkjGlhODB/NQIQUzCCPh7q4dnd6zB4iMFKfHUJAPE3kiY9P6b74Rp4OwaOrXB06flsb794vToi/kxYTOjBmjPRZQNoCwDKZPl47z2BU6XzCJgIZKpUJSUhLS0tKgUqmQnJwMlUoFW1tb9OzZE35+frh37x6WLFmCkJAQ+Pr6GlyDv79/lpQ7woRZkKnqtvqWDEEYmYkTpeNSpQwX1AgMDDTqHUFT8GGAvFiWMMb3Xan5kmpREeL43//4lkCAJ3Fmbn6WG4ztw4BpeDH5sIzYvVu7iFeZMoCLizg9hFkzapR0fPIkbzJpDD7oxcwEmDp1KlMoFFpfAQEBjDHGEhISmI+PD3N0dGQ1atRghw4dMvjrm8i3gdCVt28Z40to/hUcLFoRYcHEx2v/Ojo4MJaebrjnN5Y/ifZhxsiLZcv9+9IfwNy5otUQBDtyRPqVVCj0fz5jepNoLyYflhFpadoLkGrVGHvzRrQqwszp1Uv6lduwwbivnZM/5di21ZIQ0Y6L0IPt23lVRjVpaYC1tTg9hMWzeTPQr580XrIESE3lra727eNpeXXr5u25LcmfLOlazYrevYFt2/jxX3/x/VgEIZB374AMtTMxbRoweXLen8+SvMmSrlXWpKYCJUoAiYl8XLQoEBtLhUCJfCc5GbC3B1Qq3h7bmEnyOfmTSWw5MQUovU5G/NeTHQAQH0/BDEI4ffsCGbN+R47kW1obNQLmzgVatQKUytw9p4hUZ1OAvFhm7N0rBTOcnIBatcTqIQjwz3a9e0vjKVOAli1z/zzkw4TJ0rOnFMwA+NqYghmEEShUCGjShB8fOiTNX76ctVeDofiQF+ucoWFlZZWlQFFmChQogOLFi6Ns2bJo2bIlpk+fjsKFC+dKsAgoGi0TIiKAKlV4aBDgpctXrBCriSD+Q6kE7OxyPv/zz9r1NnTFkvzJkq7VLLh8GWjQQBqPGQPMmydOD0FkgDFe1ygqSnv+0095Q4iRI4G2bXV7LkvyJku6VtmyaZP2XRRAXA9NwiL58UepFviOHTw5SN1R6sgR3b01t+TkTzoHNAYOHIigoCDcv38fAFCmTBk0adIEb9++xc2bNxEZGQkHBwd8+umnePHiBZ4/f46mTZvi8OHDKFq0qGGvxsCQecuA1FTAxkZ77t49oFIlMXoIIhvGjgXmz8/+XKNGwIULuX9OS/InS7pWs6B8eeD5c2mcnk53CAmT432/kqGhQM2aujyH5XiTJV2rLImK4tlwauztgZgYoEABcZoIiyM0FKhdmx87OWkXxO/fH1i/Pn9eV+8tJ3369MGTJ08wZMgQXL9+HS9evMDu3btx5swZREREYPTo0UhISMDSpUsRERGBefPm4cKFC5hHd2sIfUhPB54+5aHAjDRpQsEMwuT49Vfgu++Axo0BR0egY0fp3N9/i9NFEAbn7VvtYMaFCxTMIEySNWtyPlerFt+5ShCyQKXSDmYAvGAMBTMII5Nxd2nm7n63bxtXC5CLDA0vLy8olUqcP38+2/OJiYn45JNPULNmTZw6dQoA4OHhgZIlS+LkyZOGU5wPUDTaBFEqeRuqrl2zP3/tGlCnjnE1EUQeUNdLtLEBEhJyv+6wJH+ypGuVNUlJwEcfSauYw4eBdu3EaiKIDxAdzYs3HzyoPb9/P9Cp0/sfa0neZEnXKjuWL+d3TdTcugVUqyZOD2HRZO7RkJHgYKBpU8O/pt4ZGlevXkVtdW5JNtjZ2aFDhw7466+/NHONGzfG1atXcylVDFQAyYR4+pQXI8gpmJGeTsEMQjaof1VTUoCXL/k213nzgBkz3r/llYrRESbH0qU8C8PWVvuWTL164jQRhI6ULAn88Qf33Z9/luY3b875MeTDhMmQlqYdzBg+nIIZhFB69gRatMj+XLNmPKHIUBisKKiXlxeuX7+OJ0+eoEiRIlnOx8fHo0KFCvjoo48QGhoKAPD29kZkZCQuXryYN/VGgqLRJkbXrsDu3dmf27wZ6NPHuHoIQg8OHQK8vXM+f+6cVC06OyzJnyzpWmXHuXN8hZKZWrWAGzeMr4cg9MTDA1Dfc2vShP+K54QleZMlXats+Ptvvva9fl2ao5pFhAmgDhAHBwO7dgHFi0vnrl4F6tY17OvpnaHRoUMHREdHY/jw4bh8+bLWk7179w7jxo1DTEwMWrduDYBndAQFBaFlXvpkEZZLenrOwQyAhwMJQkZ88sn7zzdtyjP4CcKkyS6YAVAwg5Atr15Jx+fPS92HCcKk+O03oEYN7WBGt24UzCBMAoUC8PPj7VqLFeNb+NS4u/Pzu3YZQYeuGRqJiYkYMmQItv3n+A4ODvDw8EBUVBTu3LmD+Ph4NG3aFKdPn0ZKSgqKFSsGa2trXLhwAR4eHvl6EfpC0WgTIvPt7I0bgbJlgZs3eY81KnxEyAzGABcX7cVzZkJCtLtfZsSS/MmSrlVW3L4NVK8ujQsX5lG4NWuAgQPF6SIIPTh+HGjTRhq/rxO8JXmTJV2ryfP8Oe8mlZlXr4DSpY2vhyB0wM2Nf2zLiKEsRe8MDTs7O2zZsgWrV69G8+bNAQAnTpxAaGgoPv74Y6xYsQKnT59GwYIF8ebNG3Tr1g0nTpww+WAGYWLcuSMdP3zIK3i1bAl8/z0FMwhZolAADx5oz2Xec5jx154gTI6Mhb0DAnjL7L/+omAGIWtatQJWrpTGGY8JQjidOmUfzDh8mIIZhEmT0w26/ETnDI3siIyMRMmSJWFtbW1ITUaHotEmQliY1AeoaFEgNpZS6gizYepUYNo0fvz2LbBsGTB5Mh//9BMwc2b2j7Mkf7Kka5UNMTG8RXZUFGBvD8TFAVY63wshCJOnVi2+/ACA1auBQYOy/h9L8iZLulaT5f59oHJl7bkXLwBnZzF6CCIXLFoEjB6tPRcTo11fI6/onaGRkStXrmDr1q3YsmULzpw5g8jMDWgJIjeoVDwXyddXmvPwoGAGYVYEBPBfc8Z4tX0/P2m9ou7ZbciK0ARhEAYN4sEMAFi8mIIZhNnx7bfS8eDBPMufIIRy4kTWOQpmEDLByyvrUuHatfx9zVxlaISGhmLo0KG4dOlSlnO1atXCkSNH4OLiYlCBxoCi0QL591/e8u/ff7Xn164FBgwQo4kgjESnTryNIAAsWMB3VpUrB0RESG8GluRPlnStsuD0ab4yUZOYyFu2EoQZkZAAZGze5+WlvcsKsCxvsqRrNTkY48U/27YFXr+W5oODeQVxgpAJV6/yj3YdO0pz27YBPXrod18kJ3/SOaDx+vVr1KhRA5GRkShXrhw6dOiAJk2a4M2bNwgKCsKBAwdQqVIl/PnnnyhXrlzelQqAzFsQd+7k3ENbqeSF5wjCjBk/Hvjll6zzrVvzbbLW1pblT5Z0rbKgcWMgY9t1+tkQZkrmhNDMv+qW5E2WdK0mx/z5wNix2nOhoUDNmmL0EISeZPZWfe9X673lZOLEiYiMjMTKlSvx9OlTrFixAr1798b333+Pffv2Yd26dbh//z5W5FQi2gg8fvwYpUqVQvPmzdG8efNcbYXx9/dHYGCg1pyDgwMUCgV9GejLwcFB+uYOH55zMOPWLQpmEBZBTl2tjx8HDh0KhL+/v1H1GAJ9fBjI3osJQWTMxujVS5wOgshndu7UHsfF8X8DA+Xpw4Dh18SEEcgczOjVi4IZhKzp00d7nLGta274kBfrnKFRvXp1KJVKPHjwINsioGlpaahYsSLKly+P8+fP502tnjx+/Bjjxo3Drlw2vM0xfYWi1AZF8/2MjQVKlMj+P/3+O9C1q3GFEYRAsisV8/SpVNxcbj6UVx8G5HetZk1ysnZgOT2d6hoRZkt8PK9FrqZNG2DDBqlsgRy9ydBrYiKfSUsDChbUntu0CejbV4wegjAAkZH8/rW6FFfNmjzpKK/onaHx7NkztGjRIseOJgUKFECLFi3w999/512lATh//jxatGiB1atXC9VBvIeXL7OfnzOHghmExTF9uvY4PT37Tm1ygnzYDNi4UTpu2JCCGYRZU6QI8OYNUKgQHx87Bri68mYTcoa8WEasXZt1Lqc0ToKQCU5OQHg4X0YAvOt7cjJw6BA/9/33htnNqnNAo2LFiti9ezfi1Hl4mYiNjcXu3btROXObISNStmxZPHjwAAcPHsTx48dx48YNYVqI97B8ufY4Opr/No8fL0YPQQjk+++1x3L/3Eg+bCZkrJ2xdKk4HQRhJJycgJ49pXFSEvDbb+L06At5sczIGNCwteW5+TJstEAQmXFx4R2kAKlEorc3z9pYuBDI2Gvk3Tse8IiPz91r6BzQ+Prrr/Hu3Tv4+fkhNTVV69z9+/cxbtw4xMfHo127drlT8B9Lly6Fh4cHChcujP79+2udS0hIQO/evVGqVCm4ubnh0KFDmnMLFixA8+bNMXfuXNjY2MDW1hZ2dnbo0aMHTmYuU02YBosXS8enT+e8/YQgLAB7e6BOHX4s+mYM+TABgAeYN23ix/XrA+7uYvUQhJGwsdEe+/mJ0UFebIFk7Gry5g1vg0YQZoKHR87nnj7l/167Bjg68oCHo2PuWr3qXENDqVSiYcOGCA8PR/ny5VGvXj04ODggODgY9+7dA2MMbm5uuHLlCmwyvyPowL59+2BlZYXjx49DqVRiw4YNmnMDBgzAvXv3sHbtWhw/fhyTJk1CaGgoXF1dtZ7j3bt3KFq0KBhjGDx4MAYOHIgGDRp88LXNqYbGxo0bsW7dOgQHB4uWkgWFQgF29ar24pjaABIEnj0D9u4FunXL2mremD4k0ocBeXquWfLgAVCpEj/+8kuAigMSFsK33/LaGQDw3XdScpKxvckU18REPpKUBNjZ8WDylClAQIBoRQRhUDKX5cqIry9Qty4wapT2fKVKfItKRvSuoWFra4vLly/jhx9+wLt37zSdTe7evQtbW1uMHz8e58+fz1MwA+AZIJ06dYKjo6PWvFKpxG+//YZZs2ahSpUqGDlyJBo1aoSNGff3/sfZs2fh4eEBT09PuLi46LyIJoxIxmDGnDkUzCAI8JoZo0ZlDWYYG/JhAgAwebJ0PHCgOB0EYWQyrpPVmXMiIC+2MB49kn75KlYUq4Ug8gF1faLs2LgxazADyF0NowK5E1MIc+fOxdy5c/Hy5UtERESgXLlyKFu2LBQG2vidOeoSEREBpVIJNzc3zZybmxtu376d5bEdOnRAhw4dDKKDMAL0syIIk4R82MLZsUM6pu0mhAXx0098t5WdHdC5s2g15MUWw8OH0jEFNAgzZfx4YO7c3D0mJka3ygS5CmhkxNnZGc6Zbifu2bMHz58/x6jswiw6kjkwEhUVhRIlSqBYsWKaOVdXV72KGwUGBsq+v/bs2bOxdu1aREdHo02bNhg6dCiaNWumOe/n54f169ejWbNm8Pf3R/Xq1QWqzYY5c4DPPhOtgiBkQcbe256envD09MzX1zOGDwPm4cVmx6tX2uMqVcToIAgBVKkC3L7NAxolS2qfM7YPA7QmthjUPS0B8amaBJFPzJkD9OsHODjwX/PISKBUqfc/ZudOYMgQ7bnsvDjPAY3sWLJkCYKDg/UKaGSORjs6OiImJgZxcXEaA3/48CGcnJzy/BqZ34gCZLhXrVKlSjh37hyKFy+OlStXolevXnj6X1WVS5cuoUGDBggNDcX69evh5eWF58+fC1acAQcH6mhCELkgo3kbA2P4MGAeXixb3r4FUlOBMmW05zM2iHdwAHJo1U4Q5kpOMTxj+zBAa2KLISZGOi5eXJwOgshnMt7Lzsm2Hj4EPv2UHz96lPV8dl5s0IAGkNV8c0vmaHSFChVga2uLsLAwNG3aFAAQHh6Oxo0b6/U6hmD0aMAQXbBq1+Zta3JDly5dMugYjQULFuDq1asAACsrK8yYMQOFCxfGhAkTsHjxYly9ehXuppI63K+faAUEQbwHOfkwkQe2bgX69OEVuu7d40Vc1GR8UwsPN742giA0kBdbCLGx0jEFNAgLolUr4MQJ7TlXV57B8fKldvLS+zB4QCOvtTRUKhVSU1ORlpYGlUqF5ORkFChQALa2tujZsyf8/PywZs0aHDt2DCEhIVi9erVBdfv7++c6hfDGDeDsWYPK0Jk//vgDGzduREhICJRKJeLj4xEaGgorKytUrlwZhTOUkq1Tpw5CQkJMJ6BBbVoJ4oOISAMW7cNA3ryYyAUtWwKnTvHjpCRg2zZgwgTp/PXr/N+yZfkXQVgworZjiPZi8mEjwhgwaxY/trMDChYUq4cgjMihQ7y71Nat2vPqnhHJyfzfD3mxzm1bdcHT0xPBwcFQqVS5fqy/vz+mTZuWZW7KlClITEzE4MGDcezYMbi4uGD27Nlo3769oWTnuW2rqAyNhIQEfPrpp1i9ejWaN2+OokWLwtXVFVOmTIGVlRWGDh2K6Oho2P7321CuXDkcPHgQdevW1V+sHigUCjAAWLQo+3K2BEFkwZgt9ET6MEDtAo1C5psOv/4KjB0LpKfzLSguLkB0NNCuHXD4sBiNBGFiGNubTHFNTOQTmzdrZy7T956wMBjju1sZA4oV4wlLVasCd+/y8126ALt28eMcP7ObSkBDJHkNaIji5cuXqFixIv78809UqVIFy5cvh7+/P1asWAFra2sMHjwYo0ePxrhx47Bx40YsXLjQJGpoaAIamzfzdGeCID6IqfpQfmBJ1yqMzAGN+fOBQYMADw/gzh1pfsYMYNIk42ojCBPFkrzJkq7VJHB3B65dk8b0vScskFmzgN27gWXLgIYNsy5V1H8WOfmTlRE0ygJ/f3/ZVHl2dnbGrFmz0KdPH9SqVQspKSlo2rQpFAoFFAoFGjZsiIIFC6JWrVq4cuUKTmTenCQaquBMEB8kMDBQSBE60cjJi82CmzeBFSu0gxkA0KmTGD0EYUKQDxP5TlycaAUEIZyffgKuXuXBjMw4On7Yi3PM0Ni0aVOu6mEwxjB79mzcvXuXMjSIbNFkaDx4IJWvJQjivViSD1nStQohOZkXAs1MkybA+fPac8+fUw0NgvgPS/ImS7pWk8DZWbtdNn3vCUIrQ+PSJaB+ffV89v6UY1HQ/v37G1wcQWDQIF6+liAIgjAuGSvpZyRzMAPgLVsJgiCI/EGpBCZO1A5mEAQBgO/CGjECmDpVCma8jxwDGlOmTMmTgLx2OSEshHzoikAQBEHogK6pzdOmZZ/JQRAEQRiG7t2Bgwe153x9hUghCFOjTp3s77XkhEGLgsoV2nJiHOj7SRC5x5L+bizpWoVw5gzQosWH/x/9DAhCC0vyJku6VqFkvgHs4QGcPAmUKCFGD0HIACoK+gGoABJBEKYEFaMjDEZQEM+OyxjMCA/XbhVIEEQWyIcJo7F4MQUzCCIH8lwU1JKgDA3jQN9Pgsg9lvR3Y0nXmu/cugWMGQN88f/t3XlcVOX+B/DPwQ1EDAERTATMUCtyuWiuCa4U5L1yXXINt8zMBVu0fololq8yb5pebbFUfJmpN7fsKmahXS0lC5FKwUJEKxUhEhEQZp7fH9MMswLDLGeWz/v1mhczz9m+51G/Hr7znOc8rLpPW59SCRQWAm3aGC7jnwGRDnfKTe50rrLSH6GhUAAe/J6ZqDYmf2dnQYMFDXthfxKZz53+3bjTudrc/fcDP/1kfFlUFPDtt6rChbELaP4ZEOlwp9zkTucqmzt3gGbNaj7fugV4e8sXD5GT4C0nRERE7sJUMQOoGbGh/w1hy5bAwYO2i4mIiICyspr3L7zAYgaRhVjQICIicic+PjXv1fekTpsG/PEHEBsrS0hERG5Du6DRsaN8cRC5CBY0XFBiYiIWL14sdxhEROSI2reveZ+crJpv4913ef82EVFt0tOB8HDgjTcs2492QYOjM4gsxqsXJxcdHQ0/Pz/cuXNH0yZJEiT9ocRWlpKSgiZNmsDHxwd+fn4YOXIkjhw5YtNjEhGRhbZtAyIiaj5LEtC5M9CokXwxERE5g0GDgPx8YOFCy/bDggaRVbGg4cTy8/ORkZGBwMBA7N+/v0H7SExMxJYtW8zeTpIkjBs3DqWlpbh69SpGjBiB6dOnQ6lUNigOIiKyIn9/w7YZM4Dx4+0fCxGRq6mqath2ZWVAcXHNZz6qlchiLGg4sdTUVAwZMgSTJk0yKEqUlpYiISEBQUFBWLhwIYqKiozuo7aRHPPmzUP79u3Rpk0bzJw5E1lZWZplQgjNLLNNmzbFE088gRs3buDHH3+0wpkREZFF9G8fmTcPeO89eWIhInI1166Zv81//wu0agU89lhNW0CA9WIiclMuVdA4d+4cpkyZgkGDBmHv3r1mbZuSkoKjR4/aJjAbSU1NxdixYzFmzBikpaWhsLAQgKrY8P777+Mf//gHvv/+exQUFOCZZ54xuR9TRY1evXohKysLOTk5uOuuuzB79myj61VUVGDjxo3w9vbGfffdZ/mJERGOHj2KFPWEjU7EkjwMOGcudjhKJXDzpm7bP/4hTyxETsxZ8zDgftfEdvf77+ZvExenGtlRUVHTZmw0HRHpqCsXS8KFHjadkJCADz74AK1atTJrO1PPtK3rWdzzD83HmatnzI5TX7egblgdu9qsbY4fP46hQ4fi+vXr8PHxQbdu3ZCYmIj58+cjMTEReXl5+OqrrwAAubm56N27N27cuAEPvW/tEhMTERMTgyeeeKLW45WWliI4OBj5+fkICAhASkoKVqxYgebNm6OyshLV1dXYs2cP4uLiTO6DzzYnMp+z/btpaB4GnO9cHda+fboFjAEDVJPZcZ4MogZxxtxk7Wti2ZWVqUZFdOggz/GF0B35lp4OREebtw9jXyDeuQM0aWJRaETuwlR+aixDLDZx+fJllJaWYtSoUejatSv+7//+D/42rnqeuXoGxy4ds+kxTNmyZQuGDRsGn78evzd69Ghs2bIF8+fPBwB07dpVs25ERASqqqpw7tw53H///XjwwQdx+fJlAMDt27exa9cuzXYTJkzAunXrAACbN2/Grl27kJGRgerqapSXlyM7OxsxMTEAgLFjxyI1NRVCCHz33XdISEjA6tWrkZCQYLd+ICLHIUceJiPOaBXa8/KAsDDjF9JE5JJcLhcrlUBUFHD+fMMKCdawWu+Lx8pK6+yXxQwii7lMQeP06dMoKChARkYG9u7di/feew8vvviiTY/ZLaibLPspLy/Hzp07oVQqERwcDACorKzEn3/+ibNnzwIAzmhd0Obk5KBJkybo0qULAGjWAYApU6YgJiYGkydP1jnG5cuXsWDBAnz66afo3r07FAoFgoODdapi6veSJCEqKgqPPPIIdu/ezYIGkZuSIw+TEeXlNe/Dw+WLg4hk4XK5+LffVMUMAJg8GSgosH8MCxbofrZGQSMszPJ9EJFjFDTWrVuHzZs344cffsC4ceOwadMmzbKysjLMnDkTaWlpCAoKwooVKxAfHw8AeOutt7B//3488sgjiI+Px4ABA3DXXXdhxIgRmDBhgs2Tt7m3iVjL3r170bhxY2RlZaFp06YAVMWFMWPGIDU1FZIkITMzE9u2bUNMTAyWLVuG2NhYg9tN1IwN3SksLIQQAkFBQSgtLcXy5ctRaSJ5CyGQlZWFgwcPYuXKldY7USKyG2fNw2SE+jHef0Far60AACAASURBVI3gIyLnwVysZft21W0ev/xS0/brr/aPw9jE+uYWNBQKw7a/vmgkIss4REHj7rvvxuLFi5GWloZy7W+WAMydOxcFBQU4ceIE0tLSMH78eGRlZSE8PBxJSUlISkoCACiVSly4cAEKhQInT55Enz595DgVu0hNTcXUqVPRrl07nfZnnnkGc+fOxdChQ/Hkk0/ik08+wbPPPovJkyfjhRdeMLk/Y5OC9ujRA08//TQGDRoET09PLFiwACEhITrb7NixQzPRVGRkJKZNm4bRo0db6SyJyJ6Yh12I+kK7WTN54yAiszEX/+XYMeOPmVYqTW9TXQ2sWQP89BPw2mtAmzbWiSUnx7DN3ILGH38YtjV2iF/DiJyeQ00KunjxYly5ckVTjS4vL0dAQAAOHz6Mfv36AQCGDx+O3r17Y+nSpQbbp6WlYc2aNfD19cWbb76Jtm3b1uu4DZ0UlMzD/iQyn73/3ciVhwHmCKuZMQPYuBFo21aebzOJXIwcucnRrontbuFC4I03jC8zFd877wCzZqned+4MnDtnnVhSUgD9Pt64EZg2rf77yMgAHnrIsN0R+prISTjFpKD6ARYUFKC8vByRkZGatsjISJxX30enZ/jw4Rg+fLhNYyQicmXMwy6AIzSInJ7b5+LqauPtsbGmt/nXv2rem+iXBqmqMmwzd4RGaal1YiEiAw5V0NC/9aGoqAi+vr5o2bKlpi08PFxnwsuGOHr0KJ+vTUROQ/vZ29HR0Yi24Qzv9srDAHOxzagvtP+aY4mILGfPPAzwmthkQaNFC9Pb6N9CvW4d8MwzlsdSUmLYZm5BQz23kbZBgxoWD5EbM5aLHaqgoV+N9vf3R0lJCW7evKlJ4Hl5eQgICLDoOPr/ERkbqkdE5Ci0k7et2SsPA8zFNqO+797LS944iFyIPfMw4KbXxFeuqB6PWlAA7NplfB0TE9wDAC5e1P08Z47lBQ2lEli/3rC9osK8/RgraEyd2rCYiNyYsVxcS1awP/1qdPv27eHl5aXzmNHs7Gx07tzZ3qEREbkF5mEXcPOm6qfWN7lE5FzcMhdPngysWmW6mAHUPimosVtDLLVtm/F2a4zQYNGZyCocoqChUChQUVGB6upqKBQKVFZWQqFQwMvLC+PGjcPLL7+MCxcuYO3atTh58iQSExOtHkNKSopjDrkjIrd09OhRu34j6Ah5GGAutgoWNIiswt55GHCMXCxbHk5Pr3sdU7ei2Mrhw8bbWdAgsps6c7FwAEuWLBGSJOm8li5dKoQQoqysTEyYMEH4+/uLBx54QBw4cMDqxzfVDQ7SPS6D/UlkPnv9u5E7DwvBHGE1HTsKAQgxfrzckRC5BHvmJrlzsax5WPXMj9pfjz1mevt+/QzXt9T48br78/ZW/UxKMm8/H35oGFt6uuXxEbkRU/nJoR7bKhc+ttU+2J9E5nOnfzfudK421aYNcP06MHOm6jGGRGQRd8pNsp6r/qSexjzyCPDf/xpfNm0a8OGHum2Wnsv48cD27TWf/fyA4mLg6aeBf/+7/vt5913gqad0206eNP4oVyIyylR+cohbThwBhzkTkSORY6izI2AutgLeckJkFczDDqi2W07MvQ2kPrR/efL0VL0acizeckLUYHXlYo7QAEdo2Av7k8h87vTvxp3O1Wbu3AGaNVO9f+UV4OWX5Y2HyAW4U25y+BEagwYBX3xR/+0tPZexY4GdO1Xv/fyAu+5SPU1l4kRg69b672fVKuC553Tbvv8e6N7dsviI3AhHaLio6Oho+Pn54Y5W5TcxMRHNmjWDj48PAgMDMWHCBHz33XcyRklERHZRWlrzniM0iMjV2HtSUO2nqnh51RSMrTFCIySk4XERkQYLGk4sPz8fGRkZCAwMxP79+zXtkiRh4cKFKC0tRX5+Prp06YL58+fLGCkREdmF+nYTgAUNInIuHvX4tUShsH0c2rS/DW7evKagUVZm3n6MFTQCAhoeFxFpsKDhxFJTUzFkyBBMmjQJW7ZsMbpO8+bNMX36dJw4cQKl2t/cERGR61m/vua9j498cRARmUs9P0VtqqpsH4c27UKEt3dNQcPUxKT12Q8RWRULGn9x6AmQTEhNTcXYsWMxZswYpKWlobCwULNMfX9RaWkpNmzYgG7dusGHF7dEToOT0VGDvPlmzXuO0CCyCPOwnbVrV/c69i4M3L5d897LC/jxR9X71q3N249+3O+9Z1lcRG6Ek4LWQ4MnBZ0/HzhzxvIAunUDVq82a5Pjx49j6NChuH79Onx8fNCtWzckJiZi/vz5SExMxI4dO+Dp6Yny8nI0bdoUX375JaKioiyP1QLuNKkWkbW4078bdzpXm9GeFO/rr4E+feSLhchFuFNukvVcu3QBzp+vfZ2ICCAnx7BdqQQaNdJte+gh1aNRLdG3L/DNN6r30dHAAw8A69YBvr7AH3/Ufz/z5gFvvw20aKGaDPTeey2Li8gNmcpPjWWIxXWcOQMcOybLobds2YJhw4ZpRl2MHj0aW7Zs0cyV8fzzz2PZsmWorq7GiRMnMHjwYBw5cgQ9e/aUJV4iIllVVKguKMPDgUWLrLvvV19VPU1k1SpgwQLr7tsS9bkfnYjIUdTndhJTc1cYmyx04EDzji8EsHixanLlf/1LVSDRHqHRpAnQtGntsf7wA5CcDIwYASQm1rSrR2h4ebGYQWRlLGhYols3WfZTXl6OnTt3QqlUIjg4GABQWVmJP//8E2fPnoWk9Q1d48aNMXDgQPTu3Rv79+9nQYOI3NPKlTVDfOPjVd+yWUN5ec2jUZ99FkhKqt+jB+0hKEjuCIiI6q8+BQ3tAoM2YwUNc0cmHz6sKlADqsepJiaq8mhWlqotOrpm4mVTsc6ZAxw9CuzZA0yeXFNYVhc01AURIrIaFjQsYeZtItayd+9eNG7cGFlZWWj6V2IUQmDMmDFITU3VfAaA6upqnDp1CsePH8eyZctkiZeISHZff13z/vJl6xU09O+LViiAxjL+1xobCxw6pHofGipfHERE5lLn08GDVbdm7NtXs6xFC+DWLdMFDe0Cg5eXakTeqFHmHf+HH2renz2r+tmxI5CWpnr/3HPAK68YHk+b9twjCkVNQUO9PgsaRFbH8ahOKDU1FVOnTkW7du0QGBiIwMBAtGnTBs888wy2bduG6upqvPHGG/Dx8YG/vz+Sk5OxYsUKPPTQQ3KHTkTkWpRK3c/GviW0pyZNVD+tNYKQiMhe1L/0d+oE7Nihu+y551Q/KyuNP7pVO/e+/jqwYoX5o+W0C9TqXKqOqU0bVTFC3S5E3Y+Q1V7OERpENsMRGk7o4MGDRttHjx6N0aNHAwC2bt1qz5CIiNyT/gVtXRe4tsZvAYnIWanzl/ZcFWre3jXvb982fCy19oiJho6S096H/lwZ6kKG+qd6mf5EpNq0iywsaBDZDEdoEBERmfLNN0C/fqoJ4ozRH5Gxa5ftY6qN+nYT7YtuIiJnoF080B9d0bx5zXtjt51o52Jj+e/iRaBDB6BzZ+Czz4wfX3uEhrrwcOCA7j71Cxq1KS0FevRQ3bayZ09NGxFZFQsaf5HtmdtEREbU9cxtV2WzXNzQxxDOmqWaf+PZZw1vLwEMR2T8+WfDjmNtgYFyR0Dk9JiH7Ux/NIRabKxqXgw1YwWNukZo3L6tKmrk5Jh+UoqxfbRoofp544ZhbPpzKOl75RXg55+BX36pacvPr30bIjJQVy52qYLGiRMnEBMTg5iYGHTq1AkLzHh8XkpKCqKjo20XHBGRGaKjo53yQtqSPAw4YC5Wz24PGP82Tn+EhtyPSp02DZgxA3jtNXnjIHIBzpqHASe8JhaiJp+qiwbHjgHPPw9s3qx7q0ZdudjYCA3tbUyNYNMuWqtvJVGv26aN6mddcWg7c4aj5YisoK5c7FJzaPTr1w/p6ekAgClTpmDkyJEyR0RE5F5cOg9XVQHNmum26Y/QkLugsXGjvMcnIofgdLlYuyChLho8/LDqBdR9q0ddIzTqU9DQHsmn/3SS3r3rF4e26moWNIjswKVGaKjduXMHGRkZGDBggEX7adWqFSRJ4stKr1atWlnpT5iIHJ218rBDMTa82NFGaBARaXGaXGzsCSPa6iok1DVCw9j8GPq0R2joFzQaMoeGQsGCBpEduOSV15EjRzBkyBCL91NcXAwhRMNfQM1LqazfegCEQmHZcc19HTtWc+z+/eu3zeDBqvX79tWNvZZtiouLLf4zISLnYK087FCMXbzqj9CobcZ7IiI7c5pcXNcICnuM0NDO5yxoEDkNhylorFu3DlFRUfD09MSUKVN0lpWVlWHixIlo3bo1IiMjcUA94zCAt956CzExMXjjjTc0bbt27dI8vtRhmPMoP2MTz9mS9vHqO3Ge+nwa+mgsInI4Lp+HLcURGkRkB26Ziy0taGjn4oYWNLSvh9VPWWFBg8jhOcxvo3fffTcWL16MtLQ0lJeX6yybO3cuCgoKcOLECaSlpWH8+PHIyspCeHg4kpKSkJSUpFm3qqoKp0+fxqZNm+x9CrWrqqr/L//2LmiYU2xRU//HwW8jiVyGy+dhtYbm2PqM0GBBg4gs5Da5WJs1R2g0dFJQ7S/1WNAgchoOU9BQT1Z0+vRpXLlyRdNeXl6Ojz/+GIcPH0ZERAQiIiJw4MABbN68GUuXLjXYzxdffIHBgwfbLW6Tbt3S/VxVpfvIqS+/BDIzjW9r74LGN98Yb8/IAP73P9X7CROAoKCaZeqLeBY0iFyGy+VhU3bvBuLizN+OIzSIyA7cJhdrs7SgcepUzXtrjNBQX+eaU9BQP9pVex/6E0kTkdU5TEFDTejd8lBQUIDy8nJERkZq2iIjI3H+/Hmj28fGxiI2NtamMdbLzZu6n/WT3r59wNtvG9+2ISMmLHHuXM177Yvx9HRg0SLV+4cfZkGDyE24TB7Wpp2rPv+8YfuozwgNH5+G7ZuISI9L5mJT6io41PW4VO1rWWOTflqroFFbHNeu6X5u1sz0BKREZDUOV9CQ1EO8/lJUVARfX1+0bNlS0xYeHo4zZ840+BhHjx7F0aNHaz2u1QUE1H/dFi1sF0dd/ve/mmF22nr1Mr5+WpruZ1v3I5Eb0n72dnR0NKKjo216PHvkYUCmXAwAly83LFc9+GDd64waZf5+icjh2TsPAy58TVyXyZNVL1MefbT27fv3r315fXL588+rXmqvvaZ6mXOc7Gzj7XL3L5ETM5aLHa6goV+N9vf3R0lJCW7evKlJ4Hl5eQgwp0CgR/8/InXHpKSk6HQSWQf71frYp7bBflWxRx4GjOdi/hnYB/vZPtjP9uGq/cxrYtfB/rQ+9ql1OXN/OtzNvvpV4fbt28PLywtnz57VtGVnZ6Nz5872Do2IyC0wDxMRyY+5mIiobg5T0FAoFKioqEB1dTUUCgUqKyuhUCjg5eWFcePG4eWXX8aFCxewdu1anDx5EomJiXKHTETkUpiHiYjkx1xMRFR/jVIcZGzJsmXLMGzYMJw4cQJnz57Fq6++ikaNGmHgwIEYMmQIjh07hhdffBG5ubl455130MvUnA4WCgsLs8l+3R371frYp7bhzv3KPOxe2M/2wX62D1fqZ+Zi18T+tD72qXU5a39KQv8GPSIiIiIiIiIiB+cwt5wQEREREREREdWX2xc0ysrKMHHiRLRu3RqRkZE4cOCA3CE5hejoaHh5ecHHxwc+Pj7o0qWLZtmpU6cQFRUFPz8/xMfHo7CwUGfb5cuXIzQ0FKGhoXj11VftHbpDWbduHaKiouDp6YkpU6boLLOkH69fv474+Hj4+fkhKioKGRkZNj8XR2GqT/Pz8+Hh4aH5O+vj42PQb+xT+TAXWwdzs20wV9sH87e8mIfNx5xrGeZW63PLPCrc3NSpU8WAAQNETk6OePvtt4WPj4/Iy8uTOyyHFx0dLT744AOD9tLSUuHr6ysWL14sLl26JBISEsSgQYM0y1NTU0VISIj4/PPPxeHDh0X79u1FamqqPUN3KLt37xZ79+4Vs2bNEomJiZp2S/tx0KBBYuTIkeLSpUsiOTlZ+Pn5idLSUruem1xM9enFixeFJElCqVQa3Y59Ki/mYutgbrYN5mr7YP6WF/Ow+ZhzLcPcan3umEfduqBx+/Zt0bx5c3H8+HFN27Bhw0RycrKMUTmH6OhosXHjRoP2TZs2iY4dO2o+//bbb0KSJM1/iAMHDhTLly/XLH/ttdfEww8/bPuAHdzLL7+sk3Qs6ce8vDwhSZK4cuWKZnlERIT48MMPbX0aDkW/T9WJvLq62uj67FP5MBdbD3OzbTFX2wfzt/0xDzcMc651MLdanzvlUbe+5aSgoADl5eWIjIzUtEVGRuL8+fMyRuU8XnzxRYSEhGDu3LnIysoCAOTk5Oj0Z3BwMPz8/JCTkwMAyM3N1Vn+wAMPsL8BCL25eS3px9zcXPj6+uLuu+/WLHfHv9f6faoWGhqKnj17YvXq1SgpKdG0s0/lw1xsXczNtsNcbR/M3/bHPNxwzLmWY261PnfKo25d0CgqKoKvry9atmypaQsPD0dRUZGMUTmH119/HRcvXsR3332Htm3b4pFHHoFCoUBRUZHBI386dOig6dOioiKEh4frLCsuLrZn6A5JkiSdz8XFxQ3ux7r+DNyFfp+2bt0ap0+fRkFBATZs2ICDBw/q3B/IPpUPc7H1MDfbFnO1fTB/2x/zcMMw51oHc6v1uVMedeuChr+/P0pKSnDz5k1NW15eHgICAmSMyjn06tUL3t7eCAwMxKJFixAQEIADBw4gICAAFy9e1Fk3Ly8P/v7+AFR9rr08Ly8Pfn5+do3dEelXUfX7Cah/P/r7+yM/P19n219++cXt/l7r96m3tzd69OgBDw8PREVFYcWKFUhNTYVCoQDAPpUTc7H1MDfbFnO1fTB/2x/zcMMw51oHc6v1uVMedeuCRvv27eHl5YWzZ89q2rKzs9G5c2cZo3JOkiRBCIFOnTohOztb0/7bb7+huLgYnTp1AgB06tTJoL+1Z4R2V/pVVEv6MSIiAiUlJbhy5YrOcnf7e63fp/qEag4hTcJnn8qHudh2mJuti7naPpi/7Y952DqYcxuGudX63CqP2m+6Dsc0bdo0MXDgQJGbm6uZ0fnixYtyh+XQSkpKxKFDh0R5ebkoLCwUK1euFG3bthUKhULcvHlTtGrVSqSkpIj8/HwxcuRIMXjwYM22W7duFaGhoeLIkSPi8OHDIjQ0VGzdulXGs5FXdXW1KC8vF4sWLRKTJk0SFRUVorq6WpSWllrUj4MHDxYJCQkiPz9fJCcnC39/f3Hr1i05TtHujPVpVVWVOHXqlDh//rxQKBQiMzNTDB8+XDz//POa7din8mIuthxzs+0wV9sH87e8mIfNw5xrOeZW63PHPOr2BY2ysjIxYcIE4e/vLx544AFx4MABuUNyeIWFhaJnz57Cx8dHhIaGijlz5ohvv/1Ws/zkyZPib3/7m/D19RVxcXGisLBQZ/tXXnlFhISEiJCQEJ3ZdN3RkiVLhCRJOq+lS5cKISzrx+vXr4u4uDjh6+sroqKixKlTp+x2TnIz1afbt28X4eHhwtvbW/Tp00esXLlSFBUV6WzLPpUPc7HlmJtth7naPpi/5cU8bB7mXMsxt1qfO+ZRSQgTU6ASERERERERETkot55Dg4iIiIiIiIicEwsaREREREREROR0WNAgIiIiIiIiIqfDggYREREREREROR0WNIiIiMik69evY8eOHZgzZw66d+8OX19f9O3bF7NmzUJGRobc4dnc9u3bcfHiRc3nzZs3w8PDA2+//baMURERERHAggYRERGZ8PPPP+PBBx/EuHHj8Pnnn6NTp06YPn06vL29sW3bNvTv3x/Lly+Hqz4wbeHChZgwYQJKS0s1bd27d0dKSgp69+4tY2REREQEAI3lDoCIiIgcz2+//YZhw4ahqqoK27dvx9ixY3WWX758Gf/85z+RnJyMe++912C5K7h27ZpBW9euXdG1a1cZoiEiIiJ9HKFBREREOqqrqzFs2DBcunQJO3fuNFqsCAkJwb59+9CkSRO8+eabMkRpP646AoWIiMjZsaBBREREOrKysvDTTz8hNjYWgwcPNrlecHAwXnrpJTz22GOoqKjQtOfl5WHcuHG455574Ofnh5iYGOzYscNg+7CwMMTExODKlSsYP348QkND0bZtW4wePRoFBQUG69+6dQsLFixA165d0bJlS/Ts2RPLli2DQqHQWS86Ohrh4eE4fvw47r//fvj7+2PKlCma5QcPHkR8fDw6duyIFi1aIDIyEjNmzMCNGzd0YktNTQWgus0kPDwcQM0cGmvWrNE5Zk5ODsaOHYuwsDD4+vqif//+WLt2rcE5qGO7efMmnnzySURERKB169aIi4vD2bNnTfY1ERERGWJBg4iIiHScPHkSANCvX786112yZAmSk5Ph6ekJAPjyyy/RrVs37Ny5E8HBwZg0aRKuXbuGcePG4bnnntPZVpIk/Prrr+jXrx+OHDmCRx99FJ06dcInn3yCqKgo3Lp1S7Pu77//ju7du2P16tW4ffs2pk6dCm9vb6SkpODhhx9GVVWVzn6Li4sxYsQI3HvvvXj00UfRo0cPAMCyZcsQFxeHc+fOYcCAARg1ahSuXbuGDz74AH369IFSqQQAJCUlaW4teeqpp5CUlGQQu9pXX32FyMhI7Nq1Cy1atMCIESNw+vRpzJs3D7GxsTojPCRJQllZGQYMGIAdO3ZgwIAB6N27Nw4dOoQ+ffogLy+v7j8gIiIiUhFEREREWiZOnCgkSRKffvqpWdvduXNHRERECC8vL3H27FlNe2VlpYiLixMeHh4iIyND0x4aGiokSRKJiYmiqqpK0/74448LSZLEpk2bNG2JiYlCkiTx/vvv6xxz+fLlQpIksXLlSk3bwIEDhSRJ4sknn9RZt6SkRHh7e4uIiAid4ymVStGjRw8hSZJIT0/XtD/xxBNCkiSRlZWladu0aZOQJEmsWbNGCCHErVu3RHh4uPD29hYHDhzQrPf777+Lxx57TEiSJNavX28Q27Bhw0RZWZmmfdGiRUKSJLFkyRKT/UtERES6OEKDiIiIdKhvfejQoYPBst27dyMlJUXntXTpUmRlZeGzzz7DhQsXMHLkSERGRmq2adq0KZKSkiCEMHjcqSRJSE5ORuPGNfOUx8fHAwAuXboEACguLkZqaipCQkIwdepUne3nzp0LT09Pg1tAAGDMmDE6n5VKJTZu3IiPPvpI53iSJGHEiBEAgMLCwro7SMuRI0eQn5+P2bNnIy4uTtMeFBSEefPmAYDRW08WLVqE5s2bmzxnIiIiqhufckJEREQ6OnXqhOzsbOTk5OC+++7TWbZnzx5s27bNYJuwsDD8/vvvAICKigqkpKToLFcoFPDw8EBubq5Oe6NGjRAWFqbTFhwcDACax6Xm5uZCCIGAgAAsW7bM4NitW7fG5cuXUV5eDi8vL027et4LtVatWuHxxx+HUqnE+fPnkZ2djdzcXGRnZ+OLL77QxG6Oc+fOAQD69+9vsGzgwIFo0aIF8vLyoFQq4eFR8z3SPffcU+s5ExERUd1Y0CAiIiIdffv2xX/+8x9kZmZi5MiROsu2bt2KrVu3aj6vWbNGM7/E5cuXAaiKHnv27DHYryRJyM/P12lr0aKFznwUADS/+Kvns1BPEJqZmYnMzEyjMav33aVLF83ngIAAg/U+++wzJCUl4eeffwYABAYGol+/foiKikJaWprZTzRRx+bn52ewrHHjxujVqxfS09Px559/olWrVprYfH19az1nIiIiqhtvOSEiIiIdffv2BQB8++23da6rXQAICgoCAGzbtg1KpdLgpVAocO3aNbPjUe93xowZRver3re6mGFKZmYmEhISUFVVhc2bN+PChQu4evUqPvnkE/Tq1cvsuACgbdu2AFQTgxpTWFiIoKAgTTGDiIiIrIcFDSIiItLRvXt33HvvvUhLS8M777xT67rqEQWSJCEiIgIAjD6i9erVq3j22WeNLquLer+7d+82eESrUqlEcnIyVq1aZbBM3549e1BVVYX169dj8uTJOrd9/PjjjwCgsw/9kSPGdO7cGYBq5Ie+a9euITc3F927d69zP0RERGQ+FjSIiIhIR5MmTZCeno577rkHs2fPxvvvv29wK0R1dTXefPNNJCcnQ5IkeHh4YMSIEWjXrh3S0tLwzTff6Kw/depUvPXWWzpzXNRXUFAQEhISUFRUhPXr1+sUHVauXInly5fj119/RaNGjWrdj3o0xZkzZ3Tat23bprlFRvvxr02bNgUAlJWVmdxnfHw8QkNDcerUKXz66aea9qtXr2L27NmorKzE0KFD63mmREREZA4WNIiIiMhA27ZtkZ6ejvDwcMycOROtWrXCo48+igULFmDIkCHw9/fHCy+8AF9fX7z77rsYP348vLy8sGHDBnh4eKBfv37o0aMHnnrqKXTo0AGHDh3CqFGjNE8TMdeqVavQrl07zJs3D6GhoXj66afRs2dPvPTSSwgLC8Orr76qs76xuTAmTZqEli1bIiUlBUOHDsXcuXPRq1cvTJ8+HaNGjQIA3LhxQ7N+aGgoAGDhwoVGJyMFAE9PT2zYsAFNmzbF3//+d9x///2YOHEiwsLCsHv3bsyaNUvztJPaYiMiIiLzsaBBRERERrVr1w7ff/899u3bh5kzZ6KkpAQbN27EjRs3EB8fj9WrV+Pnn3/G9OnTNZNaxsXFITMzE2PGjMGtW7ewe/du9O3bFx9//DG2bNmis//63NKhFhoaih9++AFz585F69at8dFHHyEgIABr167FiRMndEZ+SJJkdN/e3t748ssvMWfOHOTl5WHfvn0ICQnB119/jQ8//BCNGjVCWlqaZv158+YhISEBP/74I9atW4fbt28bjTs2NhZnzpzB6NGjUVlZicOHDyMuLg7vvvsu/v3vfxucsznnTURE7EfC4QAAAGVJREFURKZJgl8TEBEREREREZGT4QgNIiIiIiIiInI6LGgQERERERERkdNhQYOIiIiIiIiInA4LGkRERERERETkdFjQICIiIiIiIiKnw4IGERERERERETkdFjSIiIiIiIiIyOn8Pym/9ZTZSzGEAAAAAElFTkSuQmCC"/>
          <p:cNvSpPr>
            <a:spLocks noChangeAspect="1" noChangeArrowheads="1"/>
          </p:cNvSpPr>
          <p:nvPr/>
        </p:nvSpPr>
        <p:spPr bwMode="auto">
          <a:xfrm>
            <a:off x="9532938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3" name="TextBox 12"/>
          <p:cNvSpPr txBox="1"/>
          <p:nvPr/>
        </p:nvSpPr>
        <p:spPr>
          <a:xfrm>
            <a:off x="6516216" y="4931876"/>
            <a:ext cx="936104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l"/>
            <a:r>
              <a:rPr lang="en-US" b="1" dirty="0" smtClean="0"/>
              <a:t>4,000</a:t>
            </a:r>
            <a:endParaRPr lang="he-IL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677045" y="4941168"/>
            <a:ext cx="881671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l"/>
            <a:r>
              <a:rPr lang="en-US" b="1" dirty="0" smtClean="0"/>
              <a:t>5,000</a:t>
            </a:r>
            <a:endParaRPr lang="he-IL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55576" y="4935647"/>
            <a:ext cx="994894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l"/>
            <a:r>
              <a:rPr lang="en-US" b="1" dirty="0" smtClean="0"/>
              <a:t>5,000</a:t>
            </a:r>
            <a:endParaRPr lang="he-IL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6516216" y="2195572"/>
            <a:ext cx="1008112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l"/>
            <a:r>
              <a:rPr lang="en-US" b="1" dirty="0" smtClean="0"/>
              <a:t>70,000</a:t>
            </a:r>
            <a:endParaRPr lang="he-IL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677045" y="2215254"/>
            <a:ext cx="1080120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l"/>
            <a:r>
              <a:rPr lang="en-US" b="1" dirty="0" smtClean="0"/>
              <a:t>100,000</a:t>
            </a:r>
            <a:endParaRPr lang="he-IL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755576" y="2195572"/>
            <a:ext cx="1238851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l"/>
            <a:r>
              <a:rPr lang="en-US" b="1" dirty="0" smtClean="0"/>
              <a:t>100,000</a:t>
            </a:r>
            <a:endParaRPr lang="he-IL" b="1" dirty="0"/>
          </a:p>
        </p:txBody>
      </p:sp>
      <p:sp>
        <p:nvSpPr>
          <p:cNvPr id="14" name="AutoShape 17" descr="data:image/png;base64,iVBORw0KGgoAAAANSUhEUgAABDQAAAEcCAYAAAA4KeSGAAAABHNCSVQICAgIfAhkiAAAAAlwSFlzAAALEgAACxIB0t1+/AAAIABJREFUeJzs3XlYVOX7x/H3sMgiIIqKipK4ICaYW5o7LmlZlpb7kqmlZWqLpZaa2qZZXyuzfi6VVpaaW5m5ZpJpqbnvgqKiKIKIIossw/n98QSIbAMzzAzM/bouLs7MnDnnOUQfjvc8i07TNA0hhBBCCCGEEEKIUsTO0g0QQgghhBBCCCGEKCopaAghhBBCCCGEEKLUkYKGEEIIIYQQQgghSh0paAghhBBCCCGEEKLUkYKGEEIIIYQQQgghSh0paAghhBBCCCGEEKLUkYKGEEIIIYQQQgghSh0paAghhBBCCCGEEKLUKVMFjfj4eFq2bIm7uzsnT560dHOEEMLmSA4LIYTlSRYLIWxFmSpouLq6snHjRvr06YOmaZZujhBC2BzJYSGEsDzJYiGErShTBQ0HBwcqV65s6WYIIYTNkhwWQgjLkywWQtiKMlXQEEIIIYQQQgghhG2wyoLG/PnzadGiBc7OzgwfPjzHa4mJiQwZMoQqVaoQFBTEhg0b8jyGTqcr0jlDQkKK21yrV5avDcr29ZXla4OyfX2l/dokh02nLF5XWbwmKJvXVRavCcrudd1Lstg6yM8kb/JzyU1+JrmV9M/EKgsaPj4+TJs2jREjRuR6bfz48URERLB7925GjRrFoEGDOH/+fK79ijpesCz/8pXla4OyfX1l+dqgbF9fab82yWHTKYvXVRavCcrmdZXFa4Kye133kiy2DvIzyZv8XHKTn0luNlnQ6N27N08++SReXl45nk9OTmbFihXMmjULf39/xo0bR+vWrVm6dGnWPj169GDr1q08//zzfPvtt2ZuuRBClA2Sw0IIYXmSxUIIUTAHSzegIPdWlCMiIkhOTiYoKCjruaCgIE6fPp31eOPGjWZrnxBClHWSw0IIYXmSxUIIkTedZsVrOU2bNo3Lly+zZMkSAP7++28ef/xxbty4kbXPF198wbp16/j9998NPm5ISEiOri8zZ840WZuFEMLUpk+fnrUdHBxMcHCw2c5dUjkMksVCiNLDkjkMck8shBCQdxaXqh4aXl5e3Lx5k/j4eDw8PAAIDw8v8rJU9/4hmjlzpqzRLYSwSjqdjhkzZljs/CWVwyBZLIQoHSydwyD3xEIIkV8WW+UcGpnunZXZ19cXFxcXjh49mvXcsWPHCAgIMPpcM2bMkElchBBWIyQkxOI30GDeHAbJYiGE9bCWHAa5JxZC2K7Cstgqh5zo9XrS0tKYOXMmkZGRLF68GAcHB+zt7Xnuuec4e/YsixcvZvPmzUyZMoWjR49Su3btYp9Pp9NJNVoIYZUslU/mzmGQLBZCWCdLZpPcEwshhJJfPlllD413330XV1dXPvzwQ5YtW4aLiwvvv/8+APPmzaNmzZq0bt2aRYsWsXz5cqNvooUQQuQkOSyEEJYnWSyEEAWzyh4a5ibVaCGEtbKlfLKlaxVClB62lE22dK1CiNKlVPXQsAQZLyiEsCbWNHbbnCSLhRDWQnJYCCEsr1TOoWFuUo0WQlgrW8onW7pWIUTpYUvZZEvXKoQoXaSHhhBCCCGEEEIIIcoMKWgIIYQQQgghhBCi1JGChhBCCCGEEEIIIUodKWj8RyZAEkJYE5mMTgghLEtyWAghLE8mBTWATIAkhLBWtpRPtnStQojSw5ayyZauVQhRusikoEIIIYQQQgghhCgzpKAhhBBCCCGEEEKIUkcKGkIIIYQQQgghhCh1pKAhhBBCCCGEEEKIUkcKGkIIIYQQQgghhCh1pKAhhBBCCCGEEEKIUkcKGv+RNbeFENaksDW3yyrJYiGEtZAcFkIIyyssi3VaGVpsevny5SxcuJAuXbowceJEnJycDHqfrLkthLBWpS2fipvDUPquVQhhG0pjNsk9sRCirMkvn8pMD42YmBiWLVvG9u3b0el0bNiwwdJNEkIImyI5LIQQlidZLISwJWWmoLFv3z66dOmCvb09jzzyCPv27bN0k4QQwqZIDgshhOVJFgshbEmZKWicOXOGWrVqAeDr68vp06ct3CIhhLAtksNCCGF5ksVCCFtidQWN+fPn06JFC5ydnRk+fHiO1xITExkyZAhVqlQhKCgoRxe6gIAAIiIiALh48SIBAQFmbbcQQpQVksNCCGF5ksVCCFE4qyto+Pj4MG3aNEaMGJHrtfHjxxMREcHu3bsZNWoUgwYN4vz58wC0bNmSHTt2kJ6eztatW2nVqpW5my6EEGWC5LAQQlieZLEQQhTOwdINuFfv3r0B2L9/P5cvX856Pjk5mRUrVrB161b8/f3x9/dnw4YNLF26lJkzZ1K5cmUGDhxI165dCQ4OpkePHkU6b3Bw3s/rdKZ53pTHknPIOeQcRX/ewQFcXMDZOef3ChWgShWoWlV9r1IFypXLv50lKj0dLl+G27chKMhCjbBcDkP+WZyfgn6nLPkeaVfJv0faVfLvuXv/zO2CntPpwM6u4C8HB5W/92axszN4ekLlyurL2xu8vIp3nUa7eRMuXoT77lONshBruycuiLX+Dpv7XGWxfSWZgSW1b0m9/+6sK2jbFPsV5xiZeeriAq6uOb/fve3mpu53K1dWmWyVUlLgyhVITob77y9wV2u9hFxLskRERJCcnEzQXTf5QUFBOcYFDh48mMGDBxfrfH/+Wbx2CiHKHh8faNRIfTVrBg8/rG6uTUrT4Nw5+OMP9fXvvxARoYoaDzwAhw+b+ITFaaJ5cxgki4UQ2SpVggYNICBA3c926ADNm4O9vQlPEhUFO3eqr2PH4PRpiI5Wr61dC/8VFSxJ7omFECWlcmWoUwfq11df/v7QogXUq2emgnJUFOzdq/L3zBmVwefPQ2yser1pUzh4sMBDWG1BQ3fPTzA2NhZPT088PDyynvPz8+NwMW76Q0JCCAkJyfFcx46598tvGW5TPS/nkHPIOcx3jvR0VeRNTi74nACRkepr69bs55o1g0cfhSFD1M11saSmqhvkLVtUEeO/Mc65hIerRv6XgzNmzMh6KTg4mODifHxWDCWZw2B4FuensP+OlnqPtKvk3yPtKvn33L1/5nZhz2VkqMeaprbz+kpLgzt3VBbr9QW34cYN+Ocf9ZXJ0xMeewxGjlR5YVecwdPx8bByJXzzDezZk/9+d2W0pXIYrOOeuCDW+jts7nOVxfaVZAaW1L4l9f67M6+g7eK+ZuwxMjJUp4bkZLVtqOvX1de9iyFVqQJt26o86NULatc2/JgFSkuDXbtgwwb1FRpa8P6RkTke5pXFOu3esq+VmDp1KpGRkSxZsgRQMzY3bNiQmzdvZgX4hAkTiIyMZMWKFUadS6fT5ap+CyHKJk3LeUMdFwcxMdlfUVGqQHzihCoSp6bmPka3bvD++6qCbZDERFi8GP73PzWk5F5eXtC+vaqU+PmpUnnnzmBnZ9F8MmcOg2SxELYms9B85w4kJamRHpk315cvZ39Yd/q0yud7+fvDrFmqE4VBnyTGxsIHH8CCBeqEd3NygiZNoGFD1S2kTh1o2RJq17Z4Nsk9sRDCUJn3uUlJKl8zv9+9ffu2ytRr19SojrNnISwsV+0gh9atVSF58GA1tKXIzpyBhQvh229VtTovNWqoe+G6daFmTfW4Zk145BEg/3wqNT00fH19cXFx4ejRo7Rr1w6AY8eO0aZNG5Ocb8aMGWavuAshzE+nU3NklCsHHh5qKEl+PS7S0lQvuE2b1NehQ+r5rVvV18CB8OGH8N/qeHlbvx5Gj1aVkkzu7qrk3bmz+goKyvUxY16fmpmbuXMYJIuFsCUODioO3d3V4/vuy3/fS5dg+3bYuBF++UUVm0ND4emn1ZwPX3xRwDBrTYOvv4bXX4dbt7Kf9/GBZ55R3e9atlRFjbuEhIQQsnSpMZdoEnJPLIQw1N33uUWdAigxURWQ//4bdu9WHSkyixyZveWmToU33lC3tuXLG3DQsDB4801Ysybn83Z20KaNKla0aaPGE97V6+xuhd4Ta1YmPT1dS05O1iZPnqwNHTpUu3Pnjpaenq5pmqaNHDlS69ixoxYaGqrNmzdPc3d3186fP2/0Oa3wxyCEsEJnzmja2LGa5uiY3fGvYkVN+/XXPHaOi9O0oUPv7iGoaf7+mvbVV5p2547B57REPlkihzVNslgIYZjr1zXt4481rVKl7Hh1dta0L7/UtIyMe3aOi9O0vn1zZnGHDpq2caOm/ZdrhbFUNsk9sRDCkjIyNO3QIU17801Nq1EjZ4xWqaJpX3+taXp9Pm+Ojta0l17SNAeHnG/s1EnTvvtOBXkR5ZdPVpda06dP13Q6XY6vmTNnapqmaYmJidrgwYM1Ly8vLTAwUNuwYYNJzinhLYQoirNnNa1fv5z5PHXqXTfSZ89qWr162S96emra0qUG3zzfzRL5ZIkc1jTJYiFE0dy4oWkvv6xpdnbZcfv885qWmvrfDhcu5Mzi6tU1bf36PKoeBbNUNsk9sRDCWqSlqTpEgwY573/btlUf+OWwZYumeXll76TTqQ/5Tp0yqg355ZPVzqFhTjJeUAhRHKtWqfGEt2+rx8OHw6LR+3Ho2SN7wPcjj8BXX6muzcVgS/lkS9cqhDCdnTvVEMArV9Tjp5+GFe+dxaFbZzVWBdRMokuWqJnuisiWssmWrlUIUXR6Pfz0kxp2kjkcxcNDTY3R60kNZs+GKVOyZyzt2hXmzFGrlRgpv3wqztzQZdKMGTMsPl5dCFG69O0L+/eruYsAdi0JJbnjI9nFjDffVAO+i1HMCAkJyTGTs62QLBZCFFWHDmrl6+bN1eNja85wu1mH7GLGhAnw669FLmZIDgshRE729qqAfOoUvPKKei4+Hp7pHc+JBk/BW2+pYoaLCyxbpiadM7KYUVgWSw8NpBothDDOtWswqHMUi0+2oQ7n1ZPz5sG4cUYf25byyZauVQhhejdvwlPtY1h8/CHqEq6efPttmDHDwGVQ8mZL2WRL1yqEMN4vv8CbQy6xNuFhAjgDQEadutitWwuNG5v0XNJDQwghSoi3WyKbHR7PKmbMYDrfexpfzBBCCGE4T48MNnsNyipmvMM0lvrNNKqYIYQQIn9PPnCBw54ds4oZG3iMXjX+JameaYsZBZEeGkg1WghhBE2DIUPgxx8BWOY0kqEpi3F11fHvvwUsI2ggW8onW7pWIUQJmDtXDS8B1jgNpE/KDzg56di9O3s4SnHYUjbZ0rUKIYwUHg6dOkFEBADrfMfzdMQnaNjx8MOwfj04O5vudNJDQwghSsKiRVnFDDp3xnvt/6HT6UhKUnNsJCZatnlCCGETDh9W8xYB1KlDlTULsbfXkZICAwZIFgshhEmFh0PHjlnFDF5/nUdOfUrnLqq8sG0b9O+vJhEtaVLQ+I9MgCSEKLJz5+C119S2jw+sWMHDPRyZMkU9dfIkjB1bvEPLZHRCCGGgpCQYNAhSU9WMdT/8QIfH3PngA/Xy2bMweXLRDys5LIQQeYiNhUcfhcuX1eO33oI5c3Bx1bF+vapzgOqhMWmS8aeTSUENIN3rhBBFlpEBwcHw11/q8fbt0LkzoKrRXbtC5v3gsmUweHDxTmNL+WRL1yqEMKGxY+GLL9T2O+/AtGmAyuLgYNi1S730++/QpUvRD29L2WRL1yqEKIY7d9RN7u7d6vHEiWqp1rvmKoqPhzZt4MQJ9XjxYnjuOeNPnV8+SUEDCW8hRDHMmwcvv6y2X3oJ5s/P8fLVq9CkCURHQ+XKcOYMVKpU9NPYUj7Z0rUKIUxk2zbo1k1tt22rKskODlkvnzunJtpPSoJatVTPOTe3op3ClrLJlq5VCFFEmgZDh8IPP6jHAwaobbvcgz7On4dWrSAmRkXy1q1qug1jyBwaQghhKjExailAgDp14MMPc+1SvTp8/rnavn49e2i3EEIIE0lPh1dfVdtubvD99zmKGQB168LHH6vtS5fg3XfN3EYhhCgrli7NLma0b68e51HMAPDzg3XroFw5FdVPPw1hYSXTLCloCCFEUb39Nty6pbbnzYPy5fPcrW/f7A8OFy2CPXvM1D4hhLAFX32V3ad56lR1B52H0aPVJ4WgFkI5fdpM7RNCiLLizJnsieG8vWH1anByKvAtbdvC11+r7bg4eOKJkpmg2eAhJwkJCbgVtY9eKSHd64QQBjt6FJo2VXNodO8OmzblGDd4r7NnITAQUlLggQdg//5cHyAWyJbyyZauVQhhpFu3oH591WOudm04darA9QEPHIAHH1Q9prt2Vd2fC4juHGwpm2zpWoUQBkpJgYceUqtJgQrQhx82+O1TppA1SfOoUbBwYfGaYfSQE29vbwYPHszmzZvJyMgoXiuEEKI00zTVvTkjQ82kP3duoXfE9eplDzc5ciTXVBtCCCGK44MPVDED1LC/AooZAM2bq54aoCYHXbeuhNsnhBBlxaRJ2cWMiROLVMwANVdzhw5qe9EiWLvWtM0zuIdG586d2blzJxkZGXh7ezNw4ECGDh1K06ZNTdsiC5BqtBDCID//DL17q+1x49RwEwPcuQNBQaq3hpub6u7s42PYKW0pn2zpWoUQRggPh4YN1TKtrVur2fYN6G5x44bq1HHjhhqdcupUoT2mAdvKJlu6ViGEATZsgJ491XbLlmrZKEfHIh8mIkL1VL55EypWVB2ea9Ys2jGM7qHxxx9/cOHCBT788EOqVq3Kp59+SvPmzQkKCmLOnDlERkYWrUVWRtbcFkIUKCUFXn9dbVesCNOnG/xWZ2f48ku1nZCgut4VprA1t8sqyWIhRKEmT1bFDIBPPjF47EilSuqTQlAz8GeO7c6P5LAQwqZduQLDh6ttd3f48cdiFTMAfH3V8q2g5tMYOlQtrW2IwrK42Mu2Hj9+nGXLlvHTTz9x4cIF7OzsCA4OZujQofTt2xdXV9fiHNYo8fHxdO3alVOnTrF3717uv/9+g94n1WghRKE++kh1swPVM2PcuCIf4qmnVDdnnQ4OHlTLuhamtOVTcXMYSt+1CiEs4O+/1UxzAIMGZc+4b6C0NAgIUJ08qldXy7q6uBT8ntKYTXJPLIQwil6vZrb/4w/1+IcfVOYa6bnnsovJH32U/VmhIUy+bGtgYCCzZ88mPDyc1atXU6tWLf744w+GDx9OtWrVeP7557lw4UJxD18srq6ubNy4kT59+kgYCyFM59q17LX+GjaEF14o1mFmz1YTgmoavPGG+l7WSA4LIUqMpmVPSuTkBLNmFfkQjo7Zq25fvQoLFpiwfVZEslgIYZQ5c7KLGcOGmaSYAfDpp2roH6jOzqYoFxS7oHHq1CmmTZtGQEAAffr04eLFi7Ro0YLZs2fTvXt3li5dSvPmzc3aZc3BwYHKlSub7XxCCBsxdSrcvq22P/mk2N3t/P2zayG//w5btpiofVZEclgIUWK2b4edO9X2Sy+pPszFMHgwNGigtmfNUkMByxrJYiFEsR06BNOmqe369U06o72bm5oYFCApSa0Ea2zNtUgFjYiICObMmUOTJk1o1KgR77//PomJiUyaNImTJ0+yb98+Jk6cyKpVqzhw4AAJCQlMnjzZuBYKIYQlHTqU3TfuscfUUq1GePtt8PBQ25MmqQVThBBCFELTsm+wy5dXAVpMDg6QORw7JkZWnxJCiCx6vVpbVa9XYblihapCmFBwsOr0AfDbb8avemJwQaN9+/b4+fkxefJkzp49y5AhQ9i6dSsRERHMmjWLgICAHPs3btyYhg0bcubMGYOOP3/+fFq0aIGzszPDMycf+U9iYiJDhgyhSpUqBAUFsWHDhqzXPvnkEzp16sScOXNyvEdn6OLiQgiRH02DV15R3x0c4H//M/qQVapk34cfPQqrVhl9SJORHBZCWK0tW2DPHrU9fjxUrWrU4fr1g8BAtT1nDty6ZWT7TEiyWAhhMV9+Cfv3q+3XX4dmzUrkNB9/DF5eanv8eIiPL/6xDC5o7N69m44dO7JkyRKuXbvGd999R9euXQsMycGDB/PFF18YdHwfHx+mTZvGiBEjcr02fvx4IiIi2L17N6NGjWLQoEGcP38egFdffZUdO3YwMXOyvv/IeEEhhNF+/TW7e/O4cdl9lI00frwqbICacd9aemlIDgshrJKmZXepcHeHCROMPqSdXfbUSHFxaly3tZAsFkJYxOXL2Uvx1amT3SuuBFSurCYFBbWYytSpRhxMM9DFixfzfS0tLc3QwxRq6tSp2rPPPpv1OCkpSXN1ddV27dqV9Vy3bt20t99+O8/3P/roo1qNGjW01q1ba0uXLjXonEX4MQghbEVGhqY1b65poGmenpoWF2fSw8+Zow4NmrZyZf77WSKfLJHDmiZZLITIx+bN2YE5ZYrJDpuRoWnNmqnDVqyoafHxee9nqWySe2IhhFk99VR21m7eXOKny8jQtA4d1Ol0Ok3bt6/g/fPLJwdDCx++vr4kJCQwa9Ys6tWrl6MLXP369Rk/fjxjxozBycnJiPJK7ipyREQEycnJBAUFZT0XFBTE6dOn83z/xo0bCz1HSEiIrK8thCjY5s1w4IDafvll8PQ06eHHjFHdnK9fh5kzoU8f9YlhXu5eezs4OJjg4GCTtuVe5shhkCwWQhhA07K7Uri5wauvmuzQOp36VPCpp1QvjQUL1ApUeTF3DoPcEwshzGj9+uzJLAYONHrOOEPodLBwITRurJbUHj0a9u1To7zzk1cWG1zQCA8Pp23btly7di3HgZKTk3F1dWXChAl8/PHH/PPPP/gWc9ZpyD3OLzY2Fk9PTzwyZ9ED/Pz8OHz4cLHPce8fopkzZxb7WEKIMujuG2h3d1XQMLHy5dWN86RJcPIkrF6txnTn5e7MNQdz5DBIFgshDLBzJ+zerbbHjMkedG0iTz4JjRrBiRNqmqSxY8HFJfd+5s5hkHtiIYSZJCSo8AP1Ad7cuWY7dUAATJ6sbrsPHYLPPy+4bp1XFhs8h8bKlSuJjY1lzZo1vJ25gDfg4uLC8ePHWbt2LVFRUbyZuT54Md1bjfby8uLmzZvE3zVTSHh4uCxFJYQoOX/8Af/8o7ZfegkqViyR04wZo8YQgnXNpSE5LISwGrNmqe/OzvDaayY/vJ0dZN66XruWvaiVNZAsFkKYxfTpcOmS2v7wQ6hWzaynf+stqFdPbU+blt0UQxlc0Fi3bh3dunWjd+/euV7T6XT06tWLDh06sDNzAr1iurca7evri4uLC0ePHs167tixY7lWVTHWjBkzpMudEELJ7J3h6loiN9CZ3NzUBNKgPh1csyb7tZCQEIt8IgiWy2GQLBZC3OXQIbW6CcDIkeDtXSKn6d8f6tZV2x9+CKmpatuSOQxyTyyEMIPDh7NnRW7bFp57zuxNcHZWQ/4AEhPVPPx3KyyLddq95d981KhRg1atWrFu3bp89+nfvz/btm3jxo0bhhwyB71eT1paGjNnziQyMpLFixfj4OCAvb09zz33HGfPnmXx4sVs3ryZKVOmcPToUWrXrl3k8+RFp9PJDNBCCOWvv6BDB7X9+uvZUzCXkIQEqF0bYmPVEoJHjuScS8Oc+WTJHAbJYiHEPQYMgJUrwd4ewsLAz6/ETvXVV/D889nbI0dmv2bubJJ7YiGEWWRkqCLGnj1q4opDh7LXs7aAoUNh2TK1vW4d9OqV8/V888nQWUgHDhyoOTg4aGFhYXm+HhERoTk6OmodO3Y09JA5TJ8+XdPpdDm+Zs6cqWmapiUmJmqDBw/WvLy8tMDAQG3Dhg3FOkd+ivBjEEKUdQ8/rKZbdnbWtKtXzXLKWbOyJ5VetSrna+bMJ0vmsKZJFgsh7hIWpml2dioYhwwp8dOlpGhazZrqdPXqadrdC/iZO5vknlgIYRaLFmXfgE6caOnWaNeuqRWnQOXxvStP5ZdPBvfQWLVqFf3796dly5bMmjWLli1bUr58eZKSkti/fz9Tp05l165d/PjjjwwYMKD4pRkLkGq0EAJQUyu3aqW2x42DefPMctrbt9UHj7GxEBSkev9l9tKwpXyypWsVQhRi9GhYtEhtHz2qwrGEff45jB+vtn/4AQYNUtu2lE22dK1C2LSYGDUj540bUKuWmqHezc3SrcrRW27CBPj44+zX8ssng1c56du3L/Hx8bzwwgt06dIFnU6Hs7Mzd+7cQdM0dDodr7zySqkrZmSaMWOG2ZbhEkJYqffeU98dHfNfu68EuLur0H7rLTh2DH7+GSpVss2l9CSLhRBcvQpLl6rtxx83SzED1NDx996D6Gj44AOoVi2EnTtDzHJuayI5LIQNmDBBFTNAzaFhBcUMgBEjYMkS+Ptv1ayhQyEuruB7YoN7aGTas2cPmzdv5siRI4SGhuLt7Y2/vz+jRo2iWbNmxl6DRUg1WgjB0aPwwANq+7nnYPFis54+Pl7NpREXp5px6JBan9uW8smWrlUIUYCJE7PnL9q9G9q0Mdup58xRy2lD9hhuW8omW7pWIWzWzp3QsaPa7tkTfvlF3XRaiaNHoVkz0OuhZUtV3LC3zz+filzQKIskvIUQDBoEy5ersR6hodlT3pvRe++p5apq1oRdu+C++2wrn2zpWoUQ+YiNVeGXmAjt26sbbzO6fVud/tYtlcczZthWNtnStQphkzIyVJXgwAFwcYHTp8HX19KtymXSJFVgrlcPtm9XTTR6yMm9EhISyMjIyPM1Dw+P4h5WCCHM79w5NZM+5Fy/z8zGjYOqVWHYMHByskgThBDCsj77TBUzQFUUzMzdXY12CQgAf3+zn14IIUrWggWqmAFqeLUVFjMApk+HSpXUvEYuLgXvW6QeGrNnz2bBggVcvnw5z+pI5lwaer2+yI22JKlGC2Hj7p587sgRaNzYsu25iy3lky1dqxAiD7duZXePaNlSLSVoBd2gbSmbbOlahbA516+rD+3i41XWHj9uNXNnGMLoHhpffPEFb731Fg4ODtSuXZsaNWpglzkN/z0nKo1kAiQhbNSVK9mTz/XsaTXFjJAQmRRUCGFj/u//VDEDYOpUixczJIeDLd1ToTNYAAAgAElEQVQUIYQpvfOOKmYAfPFFqSlmFJbFBvfQaNmyJRcvXmT79u0EBgaaqn1WQarRQtiwV15RXZxBzTrUurVl23MPW8onW7pWIcQ9UlLUzMhRURAYqGaFs5IPyWwpm2zpWoWwKaGh0KgRpKdD166wdavVZKyh8sun3F0s8hEaGkqvXr3KXDFDCGHDoqLUWEKAzp2trpghhBA248cfVSaDGtddym60hRDCqk2cqIoZOp1aRaoMZazBBY3AwEBCQ0NLsi1CCGFe8+apTwUBZs60bFuEEMJWaRp8+qnarl4dBgywbHuEEKIs+f13tTQrwDPPQJMmlm2PiRlc0Bg6dCh//vknx44dK8n2CCGEedy+rcZrg+qZ0a6dZdsjhBC2avt2NcQEYOxYKFfOsu0RQoiyIj0dXn5ZbZcvDx98YNn2lACDJwUNCAigc+fOtGrVir59+1K3bl08PT3z3Hf8+PEma6AQQpSIr7+GmzfV9htvWLYtQghhyz76SH13dVWrTgkhhDCNBQvg5Em1PXUq1Khh2faUAIMnBc1rRZM8DyjLtgohrF1amlq26tIlqF8fTp0Ce3tLtypPtpRPtnStQoj/HDmS3f153Dg1FNDK2FI22dK1ClHmxcaq+9y4OHXfe+IEODlZulXFZvSyrd98843BJxJCCKu2YoUqZoDqnWGlxQwhhCjzMntn2NnBq69ati1CCFGWvP22KmYA/O9/pbqYURCDCxrPPvtsCTbDNP755x8mTJiAk5MTTZs2Ze7cuQa/V9bcFsJGaBrMmaO2vb1h6FDLticfha25ba2MyWGQLBbCpkREqAIzQN++4Odn2fbco7TmMMg9sRA27+jR7JX8Hn4YnnjCsu0xQmFZbPCQk7uFh4dz5swZLly4wIsvvkhkZCQ1atSweO+Mq1evUqlSJZycnBg/fjz9+/enbdu2hb5PutcJYUM2boTHHlPbs2bB5MmWbU8hSls+FTeHofRdqxDCSK+9Bp98orb374fmzS3bnnyUxmySe2IhbJimQZcusGOH6oV85Ag0amTpVhktv3wyeJUTgLCwMB5//HHq1avHY489xtixYwH4+uuvadWqFUczZ6i2kOrVq+P0X1eaSpUqERMTY9H2CCGsUGbvDDc3eOEFy7alDJIcFkIYJC4OFi1S2507W20xo7SSLBbChq1dq4oZAGPGlIliRkEMLmhcv36djh07smnTJtq0aUP79u2zKiQ1a9bk4MGDPPjggxw/frzEGmuo8PBwNm3axOOPP27ppgghrMnevfDnn2p79GjIZ6UmYTzJYSFEgRYsgMREtS0rTZUYyWIhbExSkur9BuDlBTNnWrY9ZmBwQWPy5MnExsYSEhLCrl276NSpU9ZrI0aMYOfOndjZ2bFu3bpiNWT+/Pm0aNECZ2dnhg8fnuO1xMREhgwZQpUqVQgKCmLDhg1Zr33yySd06tSJOf996hofH8+zzz7LsmXLcHAweIoQIYQtyOyd4egIr7xi2bZYIclhIYRZpKTAZ5+p7aAg6N7dsu2xMpLFQohimzNHzU8E8P77ULGiZdtjBgbPoREQEEBQUBCrVq0C1IRB77zzDhkZGVn7PProo8TGxrJv374iN2TdunXY2dmxZcsWkpOTWbJkSdZrI0eOJCwsjK+++ootW7YwZcoUjhw5gt89k0elp6fTq1cv3njjDTp27GjwuWW8oBA2IDQUAgLUuMJnn4W7MsaamTOfLJnDIFkshM1YsQIGDlTb334Lzzxj2fYUwtzZJPfEQohiuXQJGjSA5GS1HPb+/WVqJT+j59CIiorCy8urwH28vb05e/Zs0VsH9O7dmyeffDLXOZKTk1mxYgWzZs3C39+fcePG0bp1a5YuXZrrGMuXL2fv3r3MmDGDTp068dNPPxWrLUKIMujjj1UxA6R7cz4kh4UQZvHVV+p7pUrQv79l22KFJIuFEMUyebIqZoDqBVeGihkFMbj/WWBgIKtWreKzzz7LmmTobvHx8axevZomTZoY1aB7qy4REREkJycTFBSU9VxQUBCnT5/O9d6hQ4cy1EqXYBRCWFBUlPoUEKBnT7j/fsu2x8pJDgshSkxYGGzfrraHDoU87imFIlkshDDYP//Ajz+q7T59oEMHy7bHjAwuaAwYMIDx48fz0ksvMWnSpByvHT58mLlz55KUlESfPn2MatC9S7/Gxsbi6emJh4dH1nN+fn4cPny42OcozeuKCyGKYd48SE1V2xMnWrYtxTBjxoys7eDgYIKDg0v0fObIYZAsFsImZfbOADU5cylh7hwGuScWQhhI0+DVV9W2kxN89JFl21OC8spigwsaL730Elu2bOGbb75hyZIleP63OkBAQAChoaFZB3355ZeNauS91WgvLy9u3rxJfHx8VoCHh4dTuXLlYp/j3j9EM21g9lchbNbt2/Dll2q7TRto186y7SmGu8PbHMyRwyBZLITNSUjIXqq1XTto2NCy7SkCc+cwyD2xEMJAGzaolfxArXBSu7ZFm1OS8spig+fQ0Ol0rF+/niVLlhAUFETyf+NzwsPDadCgAfPmzWPbtm25qslFde/7fX19cXFx4ejRo1nPHTt2jICAAKPOI4SwEUuWwK1balvmzjCI5LAQokR88w3cvKm2M5cVFPmSLBZCFErTspdm9fQslT2RjVWkNZx0Oh3Dhg1j2LBhaJpGTEwMXl5e2JtgwhG9Xk9aWhrp6eno9XpSUlJwcHDAxcWFgQMHMnXqVBYvXszmzZvZs2cPizIr/CYyY8YMs3UhFEKYiV6vhpsA1K0LTzxh2fYUgSW6AVs6h0GyWIgyKz0d5s5V2/XqlYo8ttRwDEtnseSwEKXIxo1w4IDafuUVVdQoYwrNYs1KTJ8+XdPpdDm+Zs6cqWmapiUmJmqDBw/WvLy8tMDAQG3Dhg0mPbcV/RiEEKa0erWmqdq1pn3+uaVbUyzmzCdL5rCmSRYLUab9+mt2Hn/5paVbUyTmzia5JxZCGCQjQ9NatlS56uGhaXFxlm5Ricovn3T/vVio3r17GzycZO3atQbtZy1kzW0hyiBNgwcfVFXrihUhIgLc3CzdqiKzpXyypWsV1i89I52ohChqetQscL/wuHC2h2/n4boPU9uzdtbzafo0TsScICE1gSbVmhAZH8neyL20921Pbc/a6HQ6rty+QlhsGD4ePty6c4tP937KiuMraOfbjqPXjnIj+QZvtnuTGu41OBFzgj8v/ImzgzM+Hj484P0AvQJ60aJGC/QZeg5HHUan09GkWhPsdHZomoZOpyMhNQFnB2fSM9K5cPMCtTxqUb5c+UKv/9adW5yMOUlaRho+7j7U9qxN2I0w9kXuo22tttSpWIfwuHAuxV9i/Zn1xCTF8FTAUxyKOsSms5vwcvHCrZwbLo4ujHtwLA17jsD98En05V3Z+fdyYuzv0Ni7Mf5e/txOuc3hqMNcuX2FWhVq4eLgwtFrR7kcf5n6XvXx9/KnUZVGZGgZ2OnscHIw78ootpRNtnStQpR6W7bAI48AEPfGWJb2rsO+K/v4+9LfNPBqQJtabajgVIHAqoEkpCaw9vRa9l/Zj4OdAy4OLlxPus4zDzyDj7sPrWu1xreCL+7l3I2eQqKk5JdPBhc07OwKn26jfPnyODg4EBcXV/QWWpBOp2P69OnSvU6IsmTHDujcWW2//Xb2+MJSIrN73cyZM23m5lKyWJjLuRvnWHxwMR/u/pDnmz1Pqj6VG8k3SNWnsuXcFlrXbE3ErQgib0cCEFg1kKCqQQTXDsZOZ0dCagKzd83mWuI1C19J8Q17YBirTq4iKS0pz9cd7RxJy0gzybk6XoCQpWr7/fYwtYvxx2xYuSFr+68loHLJzR8hORxs6eYIYZNS9alcuX2FO+l3yNAy+PXMr2wN30pUQhSxSbEkpiXiVs6Ntd8k0fpkPLfLwX2vQpyL8eeu7Vmb7nW7M+yBYbSu1dr4A5pAYVlscEHjwoULeT4fFRXF+fPnef/996levTq//fYb5cqVM6rR5ibVaCFKnj5Dz57Le1h9ajWR8ZFE3o6konNFUvQpPFznYbrW6Uqz6s1Md8Ju3WDbNnB2hkuXwMgVOSzFlvLJlq5VFC45LZkLNy+QoWVQw70GFV0qZvU6uJc+Q8/Bqwc5EXOCHvV7kKZPY87fc7idcpuTMSdxK+dGRZeKONo5EnErgt2XdlvgimzXmpXw1Cm44wA1X4NYV9Mde0DgABY+vhAPJ4/Cdy4mW8omW7pWIQqSnpHO/iv78ffyp4JTBS7HX8bV0ZXKrpU5HHWYydsnU6diHXr696Rrna442jnm+vsUGhvK1nNbuXDzAi6OLhyPPs6O8zvwdPbk4q2L+Z7bwc6B9Iz0AtvX9Rxs+15tf94SxvdQ21Vcq+Dt5s2V21e4kXzDqJ+Bvc6ext6Nuc/zPoY2Hsqj9R7FxdEEVZNiMrqHRmHi4+Np1KgRAwYM4KNStvathLcQxtNn6LM+rdwXuY+m1Zqy+9JuBq8dDIB3eW+DPs2sV6kekfGR9Aroxbud3qVupbpFb8yePdBaVZW1cWOJ/mAqVctXzfMfQqn6VMrZW28R1pbyyZauVeSWnJbMb2G/0XdVX5wdnNFn6HP0ENChQ8P8vx+VXStzPel6kd/nVs6NOV3n4OTgxKGoQ+yK2EXbWm2JTY4lJT2F6MRoXBxdcLBz4M8LfzLmwTEMbTyUB6o9kPX/QYaWwZXbV7iWeI3rSddp6dOS60nXSUpL4tadW2w/v50dF3YQcSuCdr7tsnqa/HH+j1xt8S7vjaujK472jhy8erDAtrf3bU9Ln5Y0r96c9aHrWXF8Be1929M7oDceTh6sPrWauOQ4anrUpGm1pgRWDcy6Qd9+fjtta7WlV0AvMrQM9mxdQs8+b2Gvwb/dg/hgeF2aVmvKxrCN7L+yn6bVm9Kjfg8CvAK4mnCV749+z43kG7wT/A5d63TlUvwlnv/1eY5HH6d59eYcuHogzzY/88AzLH1yaYl0lbalbLKlaxVlw807N/nr4l8cijrEyZiTRNyKIDk9mUZVGuHt5k1yWjKHow7jVs6NmKQYDkcdpu/9fanpUZM+9/fB09mTM9fPkKJP4VrCNdIz0vn60Necun6qyG3xcPKgimsVzsWdM6goUVTd63bHt4IviakJTHl1HfdfugNAtzdr0qzzYJ5q+BQP1ngwKweT05K5kXyDM7FnOHP9DDqdjv6N+uNg54C7kztp+jQS0xLZf2U/X/77JV6uXpy7cY4dF3YU2paxLccy75F5Zh2eUuIFDYDnn3+ePXv2cOzYMVMd0iwkvIUw3JnrZ5i7Zy6LDqhZ1XvU78G2c9tM1jX5Xh3u60CPej2o6VGT9/96v/A/MBocWghNoiDNDuq+DJcqFO/cf4/4m1oVavHx3x9Tp2Idxjw4Bge7Ii0OZTRbyidbutaybs3JNby8+WUib0fi6eyJn6cfGVoGj/k/xsL9C4lNjqWcfTmquFbJGtZR0vw8/YhKiMLJwYlH6j1CF78u1K1YlyDvIFLSU1h6eCkaGoODBuNX0S/HeyPjI5n4+0QOXT3EqeunqOBUgXc6vcPwJsNxd3LP2i+/HiTWRtM0ohOjqexaGXu77JXqMueoMKnu3WHrVtDp4OhRCAw0+pAXb15kwYEFfHPoG6ITo7OeHxQ0iGW9l5n8v4EtZZMtXauwnOJk5e2U2/x8+me++PcL6laqy4/Hfiyh1pmHv5c/obGhOZ6rU7EO8SnxNKvejKcCnsLF0YXT10/T2LsxvQJ64ezgrHZcvRr69lXbAwbA8uUmbdvp66f58diPLNi/gNqetTl67Sgp+pRc+7Wu2ZoXW7zIgMABONo7mrQNeTFLQaNnz578888/XL9e9E8yLEnCW5Q1SWlJDFwzkL8u/oWHk0eObm3+Xv70ub8Pm8I2UdOjJr+G/prr/SOajmB3xG7OxJ7h4ToP06JGC746+BUxSTFGtcvT2ZOtQ7byoM+DxCXHMXTdUJLSkqhSvgo/nfjJqGNn6n4WNi9T2+90hOmdTHLYHNb0W8NTDZ8y/YHzYEv5ZEvXWlboM/R8f/R7Vp1cxZGoIyYtTtxX4T6Cawfj7+VPdGI0MUkxbAjdQHxKfNY+FZwqYG9nn9WttrF3Y1wcXKjtWZu2tdryQosXiEqIoppbNRztHbN+v0pD0aFM+OcfaNNGbY8eDQsWmPTw6RnpjN4wmm8OfZPj+asTrlLNrZrJzmNL2WRL1ypKVkJqAgevHiQpLYl/I//l19Bf+ffKvzn28S7vTWDVQEJjQ3nc/3GaVW/Gz6d/5rew3wCyJh8uCk9nT9zLuXM79TY379wsVtvtdfboNT0ATas1pUudLkTcisi6V32jzRsE1w5Gh47DUYe5cOsCv4X+RuTtSNzKuZGQmsCTDZ4koHIA3et2p7F3Yy7cvMDJmJM86PMgDbwaFP/vkF4PzZvDkSPg5QXnzkGFYn5yZ6CE1AQ2hW1i+/ntrDyxMtfPtUm1JmwevBlvN+8SbYfRBY34+Pg8n09NTeX27dssW7aMd999l06dOrFlyxbjWmtmMgGSKO3C48I5FXOKO+l36LOqj6WbA8Bnj3yGl4sXPRv0LPLY5ujEaPZc3sNvYb+x5uQaYpNjc+1T3rE8iWmJuSau2/w9dD8HCeWg1qtw0wUeq/9Y1h9HU3FxcOHNdm8yreM0kx43k0xGF2zp5og8XE+6TmhsKK9teY29kXtNfnz3cu6s7reaDvd1yP4kSpReTz4J69eDgwOEhoKfX+HvKYYT0ScI/L+cPT8qOFUg+o1oo4YUSg4HW7o5wkpkZv+O8zuY+edM2vm2yzEsoYZ7DXwr+PJvpCpYZBYDzGFQ0CAu3LzAkKAhDGk8hPLlymf1NEtKS+Jy/GXsdHZUdK5Iqj6Vam7VuBR/iUu3LnEo6hAnYk5Qzr4crWu2pk2tNjg7OFPesbxBq0FZxLvvqsnuAd55B6aVzH1oQa7evsqMP2ew8vhKbqXcAtTcHZuHbDbtfHj/MdmkoHZ2dvlWkjIPUa5cOXbu3EnLli2NaLL5STVamEOqPpXL8Zfx8/QjOjGa6MRogryDuJ1yG2cH5yJ11bp15xZVPqpSYsM8DDEzeCadanfiRvINutbpWmLBr8/Qs/vSbrae20qdinXo16gfbuVyLr+aoWWgQ4fu5Mns7szjxsG8eTn2S9WnEpccl28FOU2fhoOdAzqdjiNRRxi5fiQ13GvwSL1H2H1pd57dGys4VeDiKxep4Fwy1XFbyidbulZrlaFl8NXBrxi9YTSVXSvzz8h/2BWxi1m7ZhFxK4I76XcMOk4ll0qs7ruatr5tKWdfDn2GnrdD3mbe3nn88cwfNKveDDudHRduXuDUdVWM7R1g+PLwohQ4dQruv19tP/MMfPttiZ5uX+Q+Wn3VKsdzTzV8itV9Vxv9e2VL2WRL12rr0jPSSU5LZv+V/ZSzL0dCagLV3asTlRDFr6G/Mn/f/BI9v7ODc9bflIrOFYm7k/8qmfUr1adZ9WY0r96cJxo8gZODE/dVuM/2/mbExKjCcGIiVKoEERFQ3nKFl+S0ZPqt7seG0A1Zz73f+X3eav9WiZzP6B4a+VVpdTod7u7u1K1bl+HDh9O4cWOjGmoJEt7ClOJT4vnuyHdsDNvI4ajDXE24avB761asy7m4cwC8+tCrzO46O+vTJX2GnpHrR/LtEcNuCtv7tmdFnxXUcK8BqMJjekY6H//9MXY6O7xcvWharSk+Hj5Uc6uGPkOPTqcjOS2Zo9eO8lfEX7TzbUfbb9ri4uDC3uf2EuQdVMSfhpmNGgWLF6ux2qGhUK+eSQ+vaRo/n/6Z2btnsy9yX47Xxrcaz9xuc3OMRzcFW8onW7pWa3Aj+Qaf7f2Mh3we4nbqbfqv7l/sY/37/L/U9KiJl4tXVlFQ2LiePWHDfze5J05kFzdKUKo+FZ+5PjkmcR3SeAhLn1xqVDbbUjbZ0rXagrvnqjgRfYKfTv7EH+f/YFfELpOdo4JThaxP6QGquVXDrZwbZ2+cxc/Tj8qulfmgywe0921P3J04vMt75/gbkdnGW3ducfbGWcqXK2/ckIyybMwY+L//U9vTpqkeGhamz9AzZuOYrLn1Mp0cc5KGVRqa9FxmmUOjtJLwFsVxIvoEK06sICktiaquVTl/8zwLDyy0SFtqedQiuHYw7k7ujGgyguY1mlukHRZ1/TrUqgV37sATT8Avv5To6X498ytPrHgi1/PadNNmiS3lky1dq6XcunMLzw89i/3+xt6NOXrtKG+2e5NJbSeVWM8kUcqFhYG/v9o2Q++Me52KOUWzRc1y9ChKeDOh2D0JbSmbbOlaSztN00hMS8ReZ8+Px36kYZWGBFQOYMf5HVy4eYHXt72ea1iuMRpVacSXj33JQzUfyjWUK02fRnRiNA52DlRyqWSWCSJtzoULKlfT0qBbN9i8WX2AZyU2hG6g5/KeWY+9XLzYNHgTD/o8aLJzSEGjABLeojCapvFXxF88/dPTxVq+ryR09uvMpLaTZKx5pvffh6lT1faOHWCGsb8JqQk0+rIREbcisp7re39fVvZZabJPFmwpn2zpWktKekY69jp7UvWprDq5iibVmvBv5L988e8X+S53eS87nR17Ru5h3el1LDqwiD739+GFFi/g7+WPq6NrCV+BKBNefRU+/VRtnzwJDU37KZ0h/rzwJ8HfBmc9ntxuMrO6zCrWsWwpm2zpWkuby/GX+f7I9yw7toyTMSdNdtxRzUdlrQJVtXxVdOhoVbMVwbWDAbVktvSWsDBNg6efhnXr1OP9+9XEoFbmuyPfMeznYTme2z1iN21qtTHJ8Y0uaAwfPrzYv8zffPNN4TtZkIS3yEuaPo3lx5cz/JfhZGgZRX7/sAeG0cWvC21qtaFupbqF7p/5DxGABfsXMGbjmDz32//8ftvsgVGQ1FSoXRuuXoUHHoBDh8xatd4UtokeP/bIelzBqQInxpzAx8PH6GPbUj7Z0rUWxe2U2/x58U9Wn1yd55Czr5/4mrM3zjJrV9H/sebh5JG1aoifpx+zusyif2Dxh54IQXS0yuPkZOjcGbZvt1hT5u2dx8ubX856fGLMCe6vUvShL7aUTbZ0rdYqKiEqa1iGpmn875//8ca2N4p1LN8Kvjk+dNn57E7a39feVE0V5rJypVqeFaBPH1i1yrLtKcSX/37JSxtfynr87/P/0qJGC6OPa3RBw86u+OuSZ2QU/R+D5iThLTJpmsaBqwcIiw1j0NpBhe7fO6A3606raumWIVto4NUAHw8fHOwcTN4uqY4XYO1aVbkGWLoUhg0rcPeSkNcQlDtT7uDk4GTUcW0pn2zpWg2x/8p+Hlxsuq6amfre35fZXWfj5+knuSJMb8QIWLJEbf/xB3QqgbWzi+C30N94fPnjAARWDeTYi8eKfAxbyiZbulZzi0mM4eDVg9xf5X6qu1fn0q1LdFzakUvxl4w6bk//nmwL34aPuw/2dvaExobSO6A3/Rv1p1+jfpLzpV1qKjRtqnq7VakCp0+rCUGt3LhN43JMLLvvuX1GDz8xuqCRnJzMk08+SVhYGFOnTqVTp05Uq1aNAwcOsHnzZtasWcPNmzdZs2YNFe5ZCzcwMDCfo1oHCe+yS9M0Lt66SGXXyrlWxsh0Of4ywUuDsdPZEXYjLN9jNarSiG51uzGh9QQ8nT1Jz0iX8ePW4pln4PvvwdkZbtwAFxeLNCPiVgT+n/uTok8B4PNHP2dsy7FGHdOW8smWrjUvmqYRHhdOjx97EBobatJjN6/enA+6fEC3ut1MelwhcjhwAFr89ylcp06qd4aF/zGlaRreH3sTkxQDwLah2+hap2uRjmFL2WRL12oOCakJPLf+OVaeWGmyY45rOY43271JdffqJjumsGJz5sCkSWr7ww9h4kTLtsdAmqbRb3U/Vp9cnfXcu53e5a32b2Utq1tURhc0xo4dy5o1azhw4AA1atTI9fr58+fx9/dn6NChVj/E5F4S3tYpTZ+GvZ29wb/0+6/sZ+zGsVRzq8YvZ0wzIaS9zp79o/bT2Ltxsf/nEyUsNRXc3dV3M0wGWpjI+EhqflIz6/GBUQeMWpPblvLJlq71budunKPe54WvyDOh9QQerfcoCakJPFLvEZwcnPjr4l/0W92PZtWbMbr5aHr695RP44Tl3P27d/Cg+lTRCoTFhuE/3z/rccwbMVR2rWzw+20pm2zpWk0p4lYE9316HwCvtX6NhNSEXKs+GOOLHl8wuvlok6+kJqxcdDTUrQsJCVC/Phw7Bk7G9fw1t76r+uYoavh5+nFu/Lli3avkl08G94vftGkTvXv3zrOYAeDn50ffvn3ZsmVLkRtnKtHR0fTu3RtHR0d8fHxYvHgxrq6GTWA2Y8YMgoOD812eVhRdSnpKsbrbp+pTmREyI2s8+HPNnuPFFi/S7ftuxCbHZu3naOdIbc/aBfaqMMbSJ5cyrIn5hy6IIvr2W1XMAOjb17JtAXw8fFjWexlD1g0BYPDawRx78ViRhyGFhIQQEhJSAi0sWcbkMNhWFh+4coBFBxcVeNPbK6AX6/qvy/f19ve15+oEw5eGFqLE7N6dve3qajXFDID6XvWp5laNqIQoAIb9PIzfBv1W6PtKaw6D3BOXtENXD/HQ1w+Rqk/N9drcf+bm+77udbtzKOoQ0YnRAAwMHMgPT/2AXtNzIvoEdSvVzbdHsbAxmgYdOqhiBsCsWaWumAHwU5+feH3b61n/X5y/eZ7uy7qzdehWg49RWBYb3EOjfv36lC9fnsOHD+f5ul6vp0GDBgCcPXvW4AaaUkZGRtZcH59//jnly5dnxIgRhb5PqtGmpWkadu9k92Z4q/1bvNfpvRyVuE1hm5i7Zy4jm46khnsNktOSGbJuCKOaj+KDvz6wRLM59uIxLsdfprNf51zLUQkrlZKihplkunEDKla0XHvu4viuI+kZ6QC88tArfNL9k2Idp7TlUxciui8AACAASURBVHFzGErftRpK0zTWn1nPsehjNKnWhKCqQczePZsF+xfkuf+wB4Yxv8d8uakVpYemQevWsHevenz+vJoY1Iqk6lNxek/9Y8CtnBtRE6IMXsa1NGaT3BObVoaWwdcHv2bUhlFFfq8OHTcn38TDyaMEWibKrO3boet/w+OefFKtcFKKe2AeuHKAFouzJwYNHRtKfa/6RTqG0T00HnvsMebNm8cPP/zA4MGDc7yWmprKZ599Rnh4OKNGFf1/dFO5e+LSuLg4KpWCCVPKmhPRJwj8v5xzpnzw1wf5Fil+D/89177Gqu1Zm+96fUf7+9oTnRiNnc6Oq7ev8uwvz3Lw6sEC16IPrGrd872Ie6xYkb3dsqXVFDMAbky8wYOLH+RM7Bk+3fMpXf268pj/Y5ZuVomTHM52KuYUSWlJOf6A58dOZ0fiW4myBLMonUJCsosZw4ZZXTEDoJx9OX586kcGrR2UNRzg1davWrpZJUay2DgnY07y4e4P8a3gy3s73zPoPeUdyxM2Loz3/nqP2ym3Gd9qvElWdhA2asFdH3rMnVuqixkAzWs0Z2zLsVkThY7ZOIatQ7aaZJiswT00QkND6datGxEREXTu3JnmzZtToUIFdu/ezc6dO0lMTKRu3brs378/16Sg5nT48GGGDh2Ki4sLf/31F04GdM2RarRaMrTj0o78felvALxcvAh5NgRPZ08AanqoOQHOx53H0d6Ry/GXqe1Zm10Ru+i7qmS6+Z8YcwIneycafdkoa5LF7c9sp0WNFnx18CsmbJ3AgMAB9Lu/Hz0b9DT5yiKiFHjwQbUWN8CtW+BhXZ9+HLx6kBaLWqCh8iV+cjzuTu5FOkZpzKfi5DCUzmsFstp8NeEqTRY0yZp80FDrB6ynR/0eMjZalF4vvph9833pEtSsWfD+FpKmT8NtllvWMIG0aWkG3TuU1mySe+KiS9On0ePHHrk+cMvP0ReOElg1UOYuEqZ190SggwbBDz9Ytj0mNHrD6Kyhtiv7rKRfo34Gv9foSUFBjccbPHgwO3bsyLEUq06nY8SIEbz33nt4e3sb3Ki7zZ8/n6VLl3L8+HEGDhzIkswlv4DExERGjx7Nli1bqFatGrNmzeLxx9USXJ988gnr16/n0UcfZeJds74uWLCA6Oho3n777ULPbYvhrc/QcyvlFsuPLWfsJuNWYchPyLAQ/rjwB+/8+U6R3rd+wHp6NuhZIm0SZchvv8F/OcC0afBO0X7PzGXUr6NYfHAxAE2qNeHQ6ENFer8588mSOQylK4uT05KZt3cek7dPLvYx3uv0HlM6TDFhq4SwgPR0qFEDYmLg0Udh40ZLt6hAz61/jq8PfQ3AO8HvMK3jtELfY+5sknviknM5/jI7zu/gmZ+fKdb7Z3eZzYDAAVRyqVTkDyiEMEhCAvj4QHy8GlZ94gTUqWPpVplMXHIc/vP9uZ50narlqxI2Lszg4VgmKWhkSk5O5tixY1y8eBFfX1/q169vdFe2devWYWdnx5YtW0hOTs4R3iNHjiQsLIyvvvqKLVu2MGXKFI4cOYKfn1+OY6SmplKunJr7YOXKlVy8eDFHoOenLIW3pmncSrkFgKezJ3su76H1163N3o6kt5JwcVRLZ4bHhfPBXx9w885Nvnnym1y/tJqmcSf9Ttb+QhikXz9YtUptnz2rZoG2QukZ6Ti+65j1eP6j83mp5UsGv9+c+WTJHIbSkcWf7/2c8ZvHF/l9e0buoVXNViXQIiEsbPNmVcgAWLIEnn3Wos0pTEJqAu6z1D9E769yP4dGHyp03ixzZ5PcE5vOuE3jsrq4F1fV8lXZNnQbjb0bm6hVQhRgwgQ1xASs+gM7Yyw5tIQR67Pn9ImaEIW3W+GdIkxa0MiUnJyMi4tp/xE6bdo0Ll++nBXeycnJVK5cma1bt9K2bVsAunfvzkMPPcTMmTNzvHfPnj1MmjQJe3t7qlevzvz586lowJj6shLeiamJuM0ybhK5SW0nER4XzqqTq4r83oWPL2RUc8vNoSJsyNmzavmqTFb+/++vZ37liRVPZD1e8fQK+gf2N+i9lsgnS+QwWF8Wa5pGeFw4Hk4eVHatTJfvurDjwo5C3zep7SRa1GhBK59W1KpQywwtFcKC7u5qHxcHnp6Wa4uBHv3hUTaf3QzArC6zmNyu4J5WlsomuSc2zI7zOyhnX462vm3RZ+gZsX4E15OuszGs+L2FpLewsIioKKhVS/V8CwiA48fBvuwNR83QMmjzdRv2Ru7Neu74i8dpVLVRge8zelLQTKtXr+azzz4jNDSU69evo9frWbhwISkpKYwfX/RPre51byMjIiJITk4mKCgo67mgoCBOnz6d670PPfQQf/75p9FtKA00TaPPqj6sPbWW34f+TjvfdsUuZng4eRA1IarAHhIZWgZ2Ort8XxfCbPT6nMWMVUUvvplbzwY9GRg4kOXHlwMwYM0A+jXqZ7Vjbm09h/UZenr82IOt5wpfUqxFjRb88NQP+Hv5m6FlQliZ2Nicj0tBMQPglwG/0OjLRpy9cZY3t7/Ja61fs8rVzWw9i0H9DNIy0nL893nxtxfzXSXKUL0CevHRwx9Rt2Jdtp/fTi2PWtSrVE/mMhKWVb169vbChWWymAFqIvQtQ7bQ5bsuHLh6AIDA/wssdm/WIhU0+vbty5o1awBwd88eN3b27Fn+97//sXz5cjZt+n/27jssirPrA/BvURRQFMGGBSUWYhQrMXYhNozGRGMJlgRr1ESjRhMLwmr0NdEYa9Q3sSC22GKivolYIhYitk9BjSiKiGIDFGkLwjLfH+P2Xdg6szN77uviYsruzpmFPTNz9pnn+QseFhzQtE/wMzMz4eHhgSpqnf35+voaHD7WGEIdV/zu87tovKaxzvKe23qW+dx1763D5D8no0K5CqjhVgOxY2LRwKMBGIYx6qKKihnEbuzbpzk/aBA/cZhox6AdyoIGAOy+sRsft/jYqOdKpVLldGBgIAIDA60cnSYu8jBgv7m4R1QPnLpf+oXAq7BXcC7nXOpjCBG9775TTb8+PxSCCuUqIKxrGEL/CAUA/PDPD5jbdW6pz+E6DwOOc06cU5iD8Jhw9PTtiYLiAmy4vAFtvdtiaexSq7z+quBV6PlGT0gggW81X53RpHq+UfZ5NCE29++/qmk/P6BrV/5i4UBVl6r44+M/UG+FqhPpDps64OnMp6hZqabB5+nLxUbfcvLTTz9hypQpGD9+PGbNmoXt27dj4cKFKCkpQX5+Pr766iv897//xebNmxFqwf2TYWFhSEtLUzavu3XrFpo1a4asrCxlAv/qq6+QlpaGX9WHbLSArZrXLTy1EBExEfj87c9Rx70OVp9fjb8//Rtv1XgLALD5ymaMPThW+fif3vsJn/9p/L31hszuMhtLeiyx+HUIsTsyGeDmppq3474z9HmU8wh1f6wLgO3jJnVaapmdivHR/JePPAzw29R59vHZ+D72+zIfF9E9AtJAqe0DIsTeHT0K9Omjmn/1CnAWTpEvuzAbVb9TjcqX+Hki/Kr76X0sX7lJTOfEANvaYs2FNcjIz8C3p7/FXyP+QmDDQLgutn4fat6VvfE49zGiR0ajd6PeVn99QqxOvYC5cSMwdqzhx4pMuYXlUMKwA450rt8ZZ8ec1fs4i2852blzJ9q1a4cNGzboVIzd3Nywfv16nDlzBocOHbKooKH92j4+PnB1dUVCQgK6dOkCALh27Ro6depk9ja4sP/f/YiIiQAA/HTxJ+Xy5usM3xtkjWJG/6b9qZhBxIlhNIsZgKCKGQBQx70O5nebj29Pf4usgixIT0mxvPdyvsPSIZY8bKzM/EyDxYzi+cV4kP0AmfmZ8HT1hG81X72PI8ShqHcECgCdOgmqmAGwt9uOaTMGm69sBgC8+dObKJhXgIrljRtmmgtiysXaHWQDbF8m5lrTdw1qVaqF72O/x45BO+BX3Q/Xn11HY8/GOi0wCLF7hw6ppjt1cqhiBsAOJuG31g/3X95H7INY/Hz5Z5P6ZTT6PoLr16+jS5cupd6e0K1bN7ObrcnlchQUFKC4uBhyuRyFhYWQy+VwdXVFSEgIwsLCkJSUhDVr1iAuLs6iook+UqnUKk3uzj88D8kCCQbvHWx5UAZc+ewKEj9PRPLUZDARDHLn5OLS+EsoCS/BoZBDZb8AIUKk/e3TnTv8xGGh8O6qYfN+PPcj8ovy9T4uJiZGo1kdF/jOw4D1crGxgrcHo/qy6jrLW9RsASaCQTmncmjo0RDt6rSjYgYhCtrDf26wrD8DvmgXlCf+b6LGPB95GOA/F1szD+9I2AHJAolOMcNYMZ/GgIlgwEQwuDv1LlYHr0b27Gx80f4LDGk+BJcmXFK2rGlRswUVM4jwxMYCA1Qdx2PmTP5i4UnF8hVxevRp5fxnhz+DZIEERfIiAGXnYqNvOWnWrBkqVqyovE9PKpUqbzlRaNq0KZydnXHjxg2Td0TxetrLwsPDkZ+fjwkTJuDIkSPw9vbGd999h379+pm8DUOs0byuhCnB0L1Dsf+m5j2kThInZRMaQ7RvNRnWfBgYMNhzYw8AYHzb8diesB1JU5JQt0pdi+IkRLDatwcuXmSnz50DOnTgNx4LjPljDLZcVQ3D93D6Q4OfbS6bOvOZhwHu9lVWJENRSZFGc3OF1rVbI7hxMLV0I8SQZ8+AWmrD62VkAF5e/MVjoSe5T+C9XNUR34VxF/B23bc1HsP1LSdCPydW98aqN3Av616Zj/v7k78R5Btkte0SIghyOVBe7YaJ8uWBoiL+4uHZpv/bhHGHxinnq1SsgpezXyrnLR62ddy4cdi8eTOOHDmC3r176xQ0Dhw4gI8++gijR4/Gpk2bLN0fTlkjeY/+YzQir0ZqLKvjXgdJU5Lg5sw2k2cYBv129sNfd/7CCP8RiPwwEuWdTB5ohhDHwzCA0+sGZXXqAGlp/MZjobTsNI1OkD5t9SkiP4zU+1ghDqFnLlvs6830m7iRfgMfNfsI6y+tL/XWvkVBizCv2zyrbp8Q0dm3DxgyhJ3++28gSPgXoSH7Q/DrdVUrwJLwEo0WyZSHzdNhYweNYRkBdoSZAX4DDDyDEAfj4wM8eKCal8kAF8dtZVRcUowma5ogJStFuWzqO1OxKngVACsUNJ49e4aWLVsiPT0dHTp0gIuLC06ePInFixdj9+7dSEhIQLVq1XD9+nV4qw85IwASiQQRERFm91p99O5R9NneR2PZs5nPUKNSDStFSIiD8/UFUlLY6Z9+AiZP5jUcayjrBFrR8/yCBQsc6kTaklys7WH2Q9RfUd+ox27otwET2k2w26F0CbEbffuyfWhUqgQ8fcr+FjhZkQxu/9Hso6kkvASnTp2iPGymndd2YsRvI5TzPd/oiW0Dt6F25dpWiJIQEbh5E3jrLdV8Zibg6clfPHbk4K2D+ODXD5TzJ7ufLDUXG13QANh+NKZOnar3vrqAgACsW7cOAQEB5kXOI3Or0U9zn6L2ct3EnPVNFqq66DZlJoSY4dUroKJaJ21ZWUBVcXy+JhyagF/+7xcAwJT2U7C672qdx9A3g+ZhGAZOC8vuJmrXR7uMHj6XEIf3ww/ArFns9OTJbIFZJPR9OcVEsPmI8rDxCooLMGDXABxLPqZc1qBqA6RMS7FCdISIhHrLYwCYPh348Uf+4rFDg/cMxv6b+1HdrTquT7qOWpVrWd5CQ93Vq1eRmJiI1NRU1K5dG35+fnjnnXesEjwfzEne8hI5yn+re7uI9reshBALrVkDTJ3KTjdrpjlOt8DdTL+Jt9apqvMPpj9AvSr1NB5DJ9KmUx8eVx/ZPBleFrxEzUo1KV8TYqzERDYHK/z7r+a8CPSM6okT904o5299cQtNvZpSHjZS6stUNFjZQGNZtwbdEPNpDOVaQtTt3QsMHcpOu7sD2dn8xmOHSpgSJL9IRr0q9ZSd/Vpc0OjTpw/atWuH//znP9aN1g6YmrwNFTNehb2CczlhDVtGiN2rVYvthA4AXrwAPDz4jcfKJAtUJ3kD/Abgj4//0FxPJ9ImScpMQtO1TfWvm5KExp6NLXp9QhxWSIhqtKmWLYH4eH7jsZFxB8dh0xW2L7gfev2Arzp9RXnYCNsTtmPUgVE6y+mLPkK0ZGdrtjSOiwME3DCAS4byk9HDtp4/fx7p6elWDUpoikuK0e7ndjrFjL6N++LZzGdUzCDE2k6fVhUzKlYUXTEDYMfeVjh46yAkCyS481yYQ9Lybd+/+3SKGY09GyuH/KNiBiFmYhjNobNFWswAgF/e/wVtvdvi4xYfo3Xt1nyHIwjRd6J1ihlfd/4aBfMKqJhBiLbISNV0jRpUzLACo4fYaNKkCZKTk20ZC6+kUqnBDpC+PvY1lv2zTO/zBr81GHuH7LVxdIQ4qO7dVdPbtvEXhw25Orvix94/YsbRGcplTdY0QXSXaPxz5h8eI+NHablYgWEY5UnyvRf3IGfkWH5uOTZc2qDxuGHNh2HXR7tsGS4hjuGE6jYMtG/PXxwckEgkuDT+EiQSCWJiYiCNkvIdEueMycMKD14+QPCOYI1lKV+moIFHAwPPIMSBFRYCX36pmr97l79YBETRUb4hRt9ycvv2bfTs2RPNmjXD0KFD4evri+rVq+t9bMuWLc0Kli+lNa+7kHYB72w0XDlTdBhFCLGy/HzN3vNF3Ny3hClBuYXllPMeLh64Nuka6lWpR02dtey6tgvDfxuOkS1HYljzYXh/1/t6H7e+33pMDJhoizAJcTzq37InJgJ+fvzFwgPKw/qdSjmFwK2BGssK5hWgYvmK+p9AiKPbuhUIDWWnmzcHrl/nNRyhsbgPDScn4+5OkUgkkMvlpkXHM+0352LaRZy6fwqzjs3S+/hm1Zvh4viLqFRB+EOVEWK3Bg4Efv+dne7cGTh7lt94bOyV/BUm/W8STqWcQtKUJGULBDqR1uS62BUFxQWlPiZ+Yjxa1hJWYZ0Qu1VYCLi4qOZLSjQLHA6A8rCuvFd5qLykssayO1PuoJFnI1uFRoiwJScDjdQ+H9R3hskM5Sejbzn55JNPjN6QkGXmZ6L9RsPNKalTOUI4oihmAMD//sdfHBypUK4CNg3YxHcYdi1kf0iZxYzbX9xGE68mHEVEiAO4eFE13bWrwxUziH6/3fxNY/7S+EtUzCDEkPx8zWLGoEFUzLAiowsakeodmIjY9oTtepePazsOv7z/C8fREOKgiopU0/37a/YGTRzS7czb+PX6r3rXhbYOxfxu8/FGtTc4jooQkWMYYKLarVsrV/IXC7Er2xJU/VqdH3ce7eq04zEaQuwYw2jeQg2wo0YRqzFY0EhISECtWrVQq1YtLuPh3b6b+3SWhXcPx4LABTxEQ4iDWrRINf3RR/zFQeyG31r99+zT/dqE2NCYMcCNG6p5B+s7g+h6JX8Fv7V+SMlKAQC0qtUK7euKu6NYQizStq3m/M6dwODB/MQiUgYLGq1bt4ZUKkV4eLjG8pcvX+Lly5fw8fGxeXBcYxgGtzNvK+d3DtqJEH+qoBHCuYULVdM9e/IXB7ELihNnhcyvM+Hp6slPMIQ4inXrNIcXBHS/ZSQOhWEYVFykWUAO8g3iKRpCBKCwELh6VTX/5ZfUOsMGjOvpU82KFSvg6+tri1h4dzvzNp7lPQMArA5eTcUMQviQlKQ5X68eP3EQuzHlrynK6YA6AVTMIMTWQkOBzz/XXPb997yEQuxH/NN4nWVLey7lIRJCBODmTc0OlQG6bc9GTC5oABBtT8//vfxf5XRgw0D+AiHEkQWrjWe/ZAl/cRBePc55DN9Vvlj+z3Icvn1YufyfMf/wGBUhDuDff9mhBdVt2AB8/TU/8RC78PWxr9Hmv200lj3+6jGcyznzFBEhdm7YMM35Z8/4icMBmFXQsGe7du1CzZo1TX7e+K/GY8WvK5TzzWs2t2ZYhBBjFBSww1opzNI/dLIjiImJgVQq5TsMs5ibhwFAKpViy4EtqPNjHaRkpWDmsZka6+nkmRAba651/vPxx8CECfzEwjMh52HA/FwslUoRExMDALj34h4kCyRY9s8yjccwEQxqV65tjTAJEZ+SEuDaNdX8iBFAjRr8xSNwZeViURU05HI59u7da1b/HhurbAQaquadJKJ6awgRhjFjVNMdOwLlyvEXC88CAwMFeSJtSR4GgBlzZmBMwhi962hYW0JsbNs2zfm4OGDXLocdqlWoeRiwLBdLpVJ07NIRkgUSvLGaRo8ixGTq56+LFgHb9Y+iSYxTVi4W1VX7rl27MHToUEgsPPCmTku1UkSEEJPs2qWafvtt/uIgZrM0Dw/aPcjguh6+PcwNixBSlsuXgU8+0Vz2zjv8xEIsZkkuHndwHFwWuxhcHzc2zpLQCBG3+/c15wMDeQnDkYimoKGoRA/Tvl/JRDUr1UT9qvWtFBUhxGja/WV88QU/cRCzWSMPn7h3wuC6ulXqmv26hJBSJCYCAQGayx494icWYjFLc/GmK7qt4SYFTELBvALkzMnBO/Wo0EWIQQ0bas537sxLGI7E4LCtAHD16lVERUVpLIuPZ3s41l6u7hPtCn8Z1q5di8jISFy/fh0hISHYsmWLcl1eXh4+++wzREdHo3bt2liyZAn69+8PgB1x5eDBgwgODoa3t7dVWmc8+eqJRc8nhJihpASYO1c1P2QI0KQJf/E4IHvKwwpJU5LQZA37fzC+7XiUdyr1kEUIMVffvprzq1YB3t78xOLg7DEXnw49ja4NugIAKqJiGY8mhCjJZHxH4BAkjIEhS5yczGu8IZFIIJfLTXrOgQMH4OTkhOjoaMhkMo3kPXbsWCQlJWHjxo2Ijo7GvHnzEB8frzN07OzZs3HlyhU4OTnh3LlzCA0NxUojh8aRSCSAFPjA7wP8/vHvJsVOCLGC4GAgOlo1/+IF4OHBXzx2RCKRcDKyFN95GFDlYgUmgt1veYkc5Zwctz8VQmymuBg4eRLo3VtzuUhHszMXV3kY4D8Xa+fhNX3X4Iv21GKSEKM8fAjUf93Sv29f4M8/+Y1HZAzlYoMFDXM7QZJIJIiIiDDrufPnz8fDhw+VyVsmk6F69eo4evQoOr9urtOnTx906NABCxYsMPg67du3x4ULF0yKufJ/KuPl7JfUGSghfND+FolOppW4PJEG+MvDgOaJ9IPpD1CvSj2z9oEQYqQvvwRWr9ZcRvlXB9d5GOD3nFiRh1cHr8bn7T+nc2NCjNWzJ3Di9a2zkZHAp5/yGo7YGMrFBtvv8tGrs3aAqampkMlk8Pf3Vy7z9/dHYmJiqa9j6kk0AJwdfZYSNiF8+F2rVdTdu/zEQQDwm4cB4OjIo+jVqJdZzyWEmEi7mFHKhTHhFt+5OG9uHtyc3cx6LiEO64RaP2BDhvAXh4OxqxuSte/1y8zMhIeHB6pUqaJc5uvri6tXr1q0nZiYGOX42gqtarey6DUJIWYaOFBz/g0aIk6beoE5MDAQgTbsMZurPAzoz8VUzCCEI4WFusvCw7mPQyC4zMMAv+fEitv9CCEm2LtXc96NCoK2oC8X21VBQ7sa7eXlhaysLGRnZysTeHJyMqpXr27RdrQPRKU11SOEcKiMb5ocFZct5rjKwwDlYkJ4lZysOT92LD9xCATXLZfpnJgQgbl0STUdHMxfHCKnLxfb1T0W2tVoHx8fuLq6IiEhQbns2rVrePPNN7kOjRBiC0+fqqabNwf8/PiLhQCgPEyIw1DrbBJOTrpDZxNeUS4mREAYBli6VDV/8CB/sTgguyhoyOVyFBQUoLi4GHK5HIWFhZDL5XB1dUVISAjCwsKQlJSENWvWIC4uDqGhoVaPQSqV6jS5I4TYkFwO1K6tml+zhr9Y7FBMTAyn3wjaQx4GKBcTwplly1TTGRlAjRr8xWKnuM7DgH3kYsrDhJhI+3Po7MxLGGJVVi42OMoJl6RSKRYuXKizLDw8HPn5+ZgwYQKOHDkCb29vfPfdd+jXr59Vt89H79WEOLzERKBZM9V8Rgbg5cVfPHaKq/zEdx4GKBcTwpmiIqBCBdU8fe5KxWVu4jsXUx4mxAzqLapGjwY2b+YvFhEzedhWR0LJmxCOFRYC+/cDI0aoltFnUC9Hyk+OtK+E8Orjj4Hdu1Xz9LkrlSPlJkfaV0Is9sYbwL17msvo82MzJg/b6mikUiknvVYT4vAYBnBx0VxGlWwd+nqedwSUiwmxsVu3NIsZ6oVlooHycCDfoRBiv8LCdIsZH33ETywiV1YuNrqFhpOTk04HRdrKly+PqlWrok6dOujVqxe+/fZbuGhfuNghqkYTwqHx44GNGzWXyWS6RQ4CwLHykyPtKyG86dULOH5cNZ+TA1SuzF88AuBIucmR9pUQi+i7Ln73XeDECe5jcRCG8pPRnYKOGTMGjRo1AsMwYBgGNWvWxMCBA9G9e3d4eXmBYRi4u7ujYcOGyMzMxPLly9G7d2/k5ORYdUcIIQKnXcwAqJhBCCFcYBjNYgZAxQxCCDFFdDTQoIH+ddOncxsLAWBCQWPUqFG4f/8+PvvsM1y5cgWPHz/Gvn378PfffyM1NRXTpk1DXl4e1q5di9TUVCxfvhz//PMPli9fbsv4CSFCou9bnwEDuI+DEEIc0W+/ac5HRvISBiGECFZwMJCaqn9dnz7cxkIAmHDLSc+ePSGTyRAbG6t3fX5+Pho2bIiWLVvi+Ovqf0BAAKpVq4Zjx45ZL2IboOZ1hNjI+vXA1q3s7xYt2I7oFCfU1asDz57pb7JHlBwpPznSvhLCC+3bTejzZhRHyk2OtK+EmEX7vHXqVGD1aiAqChg1ip+YHITFt5xcvnwZrVu3Nrjezc0N/fv3x6VLl5TLOnXqhMuXL5sYKj9ozG1CrIxhgMmTgfPngbZt2SEC1b8dbN2aihmlKGvMbbGiXEyIDcXFqaYvXOAvDoGgPEyIAPz4I9CqFZCcrH99UZH1tpWXp7ts1Sr2nJeKGTZTuenomAAAIABJREFUVi42qYXGlStXcP/+fVTWc79lbm4ufHx8UL9+fcTHxwMA3n//fWRkZODcuXPmRc8RqkYTYgMvXgCenobXZ2UBVatyF49AOVJ+cqR9JYQXjRqpTvrps2Y0R8pNjrSvRASuXGG/NAOA5s2B69dV6/Lz2fPQwkJg6FDN0Z3MFRkJjB6tuYw+L5yxuIVG//798eLFC0yePBkXLlzQeLGcnBzMmjULWVlZ6PP63qHLly/j9OnT6NWrlxXCJ4QIjvZQVtqomEEIIdxSFDNKaXFLCCGC8PixqpgBADduACUl7M/gwUClSmwxAwD27AEyMy3fpnYxwxpFEmKx8sY+cMKECbh8+TK2b9+O7du3w9PTEwEBAcjMzMStW7eQm5uLLl26YPHixcjLy0P79u1Rrlw5DKAO/whxTAb62wEAjBjBXRyEEEI0+87w8eEvDkIIsVRmJlCnju7ycuUMP6d6deu2pggMBD74wHqvR8xmdAsNNzc3bNu2DT///DOCgoIAAEePHkV8fDwaNGiA9evX48SJE3B2dkZ6ejqGDh2Ko0ePIiAgwGbBE0Ls2NSphtd98w13cRBCCAEOH1ZNOxl9+kcIIfYnNNS857VubX7/QenpmvMnTwIVK5r3WsSqjO5DQ5+MjAxUq1YN5UqrhgkA3S9IiJU9eKD/G8B+/YBx44APP+Q+JoFypPzkSPtKCOfc3ACZjJ1OS9P/7SbRy5FykyPtKxEwSzuVN+d/vFUrICGBnf7sM2DDBstiICYzlJ+MvuVE3cWLF3Hr1i2kp6ejRYsWaNOmDapXr25xkIQQkZg0SXO+sJAdorVePX7iIYQQR6coZgCAtzd/cRBCCN+ePgVq1dK/7vBh4P332VYgW7aoliuKGQDQrZtNwyOmMamFRnx8PCZOnIjz58/rrGvVqhX+/PNPeAvwIEnVaEKsSHt0k59+YodvJWZxpPzkSPtKCOfUv9Gkz5lJHCk3OdK+EgFr2BC4f5+ddnEBfvgB+OIL458/bx6waJH+deq5Ui5X3aKnvry4uPT+OohNWNxC49mzZ+jVqxcyMjJQt25d9O/fH507d0Z6ejpOnz6NP/74A927d8fJkydRt25dqwZPCBGQqCjN+fHj+YmDEEIIIYQIX2GhZn8Vr16xv0NCgJ072SJtdjYwd67uc2/cYId0Vbd4sf6CRkmJ5vyBA+y24uI0l1Mxw64Y3SvU3LlzkZGRgQ0bNuDBgwdYv349Ro4cienTp+PAgQPYtGkT7ty5g/Xr19sy3lKlpKSgRo0aCAoKQlBQEDIyMox+rlQqRUxMjMYyT09PSCQS+rHSj6f6t/ZEvLT7znB25icOgYuJiYFUKuU7DJNZkocB/bmYEGKh4mLVtADzCl+EmocB658TE8KbNm3YVhjbt7PzOTnskK2A6pxTIgHmzGELG3I5WwD56Sfg77+Bt94CjhwxbluDB2vOb9kCDB8OrF6tWta7t2X7Q0xWVi42+paTZs2aQSaT4e7du3o7AS0uLkajRo1Qr149xJY2XKMNpaSkYNasWdi7d69JzzPUfIWa3VkXvZ8OYsMGVR8aFSqoxgAnZhHa58bcPAwIb18JEYzsbKBqVXZ62TJg5kx+4xEYIeYma58TE8KLvDygcmXV/OPHwLp1wLffsvPTpwM//mjcaxUWsoURBfX/89RUoEYNtvNkddWqsbdSq5s4EeDxC3xHZig/Gd1C4+HDh+jRo4fBEU3Kly+PHj164MaNG+ZHaQWxsbHo0aMHfv75Z17jIMRhKarmgO5BgDgEysOE2Jn8fNV0pUr8xUE4RbmYCF54uOZ8kybAvn2q+YYNjX8t7SFWd+5kW6+dPAk0aKBbzAD0n8dWq2b8NgknjC5oNGrUCPv27UN2drbe9S9fvsS+ffvQpEkTqwVnqjp16uDu3bs4dOgQoqOjcfXqVd5iIcQhvXwJ3L3LTru66j84EFGjPCwQ2dlsc9zERL4jIVx49Eg1LZfzFwfhDOViIgoHD2rO5+YCN2+q5seMMe311PvYGDECmDAB6NXLtNfo18+0xxObM7qgMXDgQOTk5CAsLAxFRUUa6+7cuYNZs2YhNzcX7733nlmBrF27FgEBAXBxccHo0aM11uXl5WHkyJGoUaMG/P39cfjwYeW6FStWICgoCEuXLkWFChXg6uoKNzc3fPzxxzh27JhZsRBCzJCbC3h4ADt2sPMVKvAbDzEZ5WEHMnMm2yO8dkdpRJzUCxrVq/MXBzEK5WJCXrtzR3N+yBDNefXbUYzRqJHm/JYtphV5N2wAOnc2bZvE5ozuQ0Mmk6FDhw64du0a6tWrh7fffhuenp44c+YMkpKSwDAM/P39cfHiRVQw40LmwIEDcHJyQnR0NGQyGbaojfs7duxYJCUlYePGjYiOjsa8efMQHx8PX19fjdfIycmBu7s7GIbBhAkTMG7cOLzzzjtlbltMfWhERkZi06ZNOHPmDN+h6BDi+0lM8NlngHazVvp7W4zLzw2feRigHMEpGsLTsXTvDpw+zU5fvAgEBPAbj8BwnZvs8ZyYEF6oH6sA4KOPgP37VfOm/q/u3QsMHWp+PJmZAA1ywBuL+9BwdXXFhQsXMHPmTOTk5ChHNrl9+zZcXV3x9ddfIzY21qxiBsC2APnggw/g5eWlsVwmk+HXX3/FkiVL0LRpU0yZMgUdO3ZEZGSkzmucOnUKAQEBCAwMhLe3t9En0YQQK6B7dAWP8rCDUu9fgYiTopgBqIY7JHaLcjEhBjx/rpr+8kvTn6/ez1tpNmzQXbZnDxUz7FR5Ux5csWJFLF26FEuXLsWTJ0+QmpqKunXrok6dOpBoV9DMpF11SU1NhUwmg7+/v3KZv78/EvXc99u/f3/079/fKnEQQoijojzsYDIzqb8bR+LqyncExEiUiwnRcvKkatqc2+e6dTPucWPGsKOZKMTHAy1bmr49wgmTChrqateujdq1a2ss279/P9LS0jB16lSzA9IujGRmZsLDwwNVqlRRLvP19bWoc6OYmBjBj6/93XffYePGjXjx4gWCg4MxceJEdO3aVbk+LCwMmzdvRteuXSGVStGsWTMeoyWEWEJ97O3AwEAEBgbadHtc5GFAHLlYFDIzgfr1+Y6C2NL77wOHDrHTrVvzG4tAcZ2HATonJg6urL4tnj0z/TVbt2aHfd25Ezh71vDjnJ3Z21l27mQL/lTMsBv6crHZBQ191qxZgzNnzlhU0NCuRnt5eSErKwvZ2dnKBJ6cnIzqFnRqpX0gWrBggdmvxZfGjRvj7NmzqFq1KjZs2IDhw4fjwYMHAIDz58/jnXfeQXx8PDZv3oyePXsiLS2N54iJ6I0aBWzbpppXH1aLWEQ9eXOBizwMiCMXi0J6Ot8REFtzdmZ/N2+ue086MQrXeRigc2Li4GSy0td/8ol5rztpEjB+vCovlmb4cPO2QWxGXy62akED0E2+ptKuRvv4+MDV1RUJCQno0qULAODatWvo1KmTRduxhmnTAGuMgtW6NbBypWnPGTx4sFoc07BixQpcvnwZAODk5IRFixbBxcUF33zzDVavXo3Lly+jXbt2lgdLiCHJyZrzjRvzEwexmJDyMLEC7c8uEZ/ffmN/37jBbxzEJJSLiUMrq38nSzo3Lm/1S2DCI6v/Nc3tS0Mul6OoqAjFxcWQy+UoLCxE+fLl4erqipCQEISFheGXX37BkSNHEBcXh5+t3AGhVCo1uQnh1avAqVNWDcNoBw8eRGRkJOLi4iCTyZCbm4v4+Hg4OTmhSZMmcHFxUT62TZs2iIuLo4IGsa3YWM35evX4iUMk+GgGzHceBszLxcRE2l88vHzJTxzEtmQyoGNH4PPP+Y5EsPi6HYPvXEx5mNiFvDzVtIcHkJVl3dfXblmscO6cdbdDLFZWLjZ62FZjBAYG4syZM5CbMp7va1KpFAsXLtRZFh4ejvz8fEyYMAFHjhyBt7c3vvvuO/Tr189aYZs9bCtfLTTy8vLwxhtv4Oeff0ZQUBDc3d3h6+uL8PBwODk5YeLEiXjx4gVcX3f8VbduXRw6dAht27a1PFgL0FBgIpabC7i7q+aPHAH69OEvHhHh8nPDZx4GKEdw5tUroGJF1XxYGPDtt/zFQ2zD0BdM9BkzGde5yR7PiQnh3PXrgKID3DffBLQ7v7X0/zQtTfPLt2rVgEePALUvhYl9MXjNbi8FDT6ZW9Dgy5MnT9CoUSOcPHkSTZs2xbp16yCVSrF+/XqUK1cOEyZMwLRp0zBr1ixERkZi5cqVdtGHhr2+n8QKHjwAfHxU8/R3thpH+tw40r7yKikJaNpUc9m5c0CHDvzEQ2yDChpW40i5yZH2ldi5EyeAnj3Z6T59gOhozfXW+D9Vz5NXrwKtWln+msRmDOUnJx5isUtSqVQwvTzXrl0bS5YswahRo9CqVSu8evUKXbp0gUQigUQiQYcOHeDs7IxWrVrh4sWLOHr0KN8hE7H73//4jkB0YmJieOmEjm9CysWC9fix7rKOHbmPg9hORob+5ZGRnIYhdJSHCeFRTo5q+o03bL89GsnEbpWViw220Ni6datJ/WEwDIPvvvsOt2/fphYaRC96P0WqpARo107z/iv6O1uNI31uHGlfecMwwIoVwFdf6V9HxOHQIWDAAN3l9A2kWRwpNznSvhI7t307288FAAQFASdPqtZ98w3w3XeWb8PDQ9WPFP3f2z1D+clgp6CjR4+2aUCEEBHQvhcf0H8STQixD8eP6y9mEHExNBzh6761CCHE7uXmqqbVb2sGgCVLrLONR4+AX38FXo8aRITJYEEjPDzcrBc0d5QTQogADR2qu8wGI18QQqxk8mT9y+lbe3F59Ur/cu0CNCGE2KPLl4FJk1TzS5cCW7eq5q11venmBowZY53XIryxaqegQkW3nHCD3s9SyOVAejpQuzbfkZhG3wGF/sZW5UifG0faV95UrQpkZ+suHzlS//B1RJg6dADOn9dd/vix8I4zdsCRcpMj7SuxY9rnl8XFgLc3e648e7b1WmgQQaFOQctAHSARXnXpwibq5cv5jsQ0Vapozru58ROHCFFndMQmAgL0Lzf0jT4RJn3FDIBaaJiI8jAhPMjL011Wrhxw8SKweTMwbx73MRFemd0pqCOhFhrcoPezFOqVaCG8RzIZcPAgsGwZ2yxQwcMDePGCv7hEyJE+N460r7yZMYPtFFTbhx8CBw5wHw+xDUPNsfPyqPBsBkfKTY60r8ROHTsG9O6tuYz+JwnM6BSUEEIMmjED2LBBd7mhjugIIfYhP1//8thYbuMg/KAWGoQQexcWxncERGCohQaohQZX6P00gGEAJ7W7v4qL2aZ19szQt3916wIPH3Ibi8g50ufGkfaVN7VqAc+e6V9H7714GMrR9Dc2iyPlJkfaV2KnmjUDEhM1l9H/JAH1oUGI/ZLJNOfXruUnDmugFhqE2Df1Ysa1a/zFQQghhOjTvDnfERCBoYKGCIWGhmL+/Pl8h0GMdfu25vy0afzEYQ0VKvAdASHEWC1a8B0BIYQQoomGEScmooKGwAUGBsLT0xOv1Hqol0gkkFhrfGYDpFIpnJ2d4e7uDk9PTwwcOBDHjx+36TZFy8Z/K05RCw1ChKVPH74jIIQQQlT0jXJCSCmooCFgKSkpuHDhAmrWrImDBw+a9RqhoaHYunWryc+TSCQICQlBTk4Onjx5ggEDBmDcuHEoKSkxKw6HVl5EffNSCw1ChKVhQ/Z3zZq8hkGs6MkTviMghBDzUUGDmIgKGgIWFRWFnj17YtSoUTpFiZycHAwaNAi1a9fGN998g8zMTL2vUVpLji+//BI+Pj6oVasWPvvsM8THxyvXMQyj7JSlQoUK+PTTT5GRkYEbN25YYc8czPff8x2B9Vy5wncEhJDSKEa5aNeO/a1oVVVUxE88xPoMjWRDCCFCQDmMmEhUBY2bN29i9OjRePfdd/H777+b9FypVIqYmBjbBGYjUVFRGDZsGIYOHYro6Gikp6cDYIsNv/zyCz788EP83//9H1JTU/HFF18YfB1DRY327dsjPj4et27dQtWqVfH555/rfVxBQQE2btyISpUq4a233rJ8xxzNtm18R0DsUExMDKRSKd9hmMySPAwIMxcLSr167G8/P/a3orfwFy/4iYdYn3qrv06d+ItDBISahwHHOycmIkItNIiWsnKxqIZtHTRoEDZt2oRq1aqZ9Dxzh22ddmQarj65anKc2lrXbo2VwStNes7Zs2fRq1cvPHv2DO7u7mjdujVCQ0Mxbdo0hIaGIjk5GadPnwYA3L59Gx06dEBGRgacnDRrWKGhoQgKCsKnn35a6vZycnLg7e2NlJQUVK9eHVKpFEuWLIGbmxsKCwtRXFyMAwcOoF+/fgZfg4YCM0C7oFStGvD8OT+xGKu0fj/ob2xVQvvcmJuHAeHtqyD5+gIpKcCoUUBUlOZnOT4eaNmSt9CIlYSHA99+y04PHgwMGQJMngxERABTpvAbm0AJMTdZ+5yYEM4EBwPR0ZrL6H+SwHB+Es3N+w8ePEBOTg4GDx6MVq1aYd68efDy8rLpNq8+uYpT90/ZdBuGbN26Fb1794a7uzsAYMiQIdi6dSumvR4ho5VaD8FNmzZFUVERbt68iebNm6Nly5Z48OABACA/Px979+5VPm/EiBFY+3rY0MjISOzduxcXLlxAcXExZDIZrl27hqCgIADAsGHDEBUVBYZhcPnyZQwaNAgrV67EoEGDOHsfRMne+yGh+7OJAXzkYWIiuZz9Xa6c7rqcHG5jEbO0NODiReC997jvW0i9g+4HD4ChQ9mihpg6oCalolxMzJKYyBa2nZzYosLrawzOaRczCCmDaAoaly5dQmpqKi5cuIDff/8dP//8M+bMmWPTbbau3ZqX15HJZNizZw9KSkrg7e0NACgsLMTLly+RkJAAALh6VdVy5NatW3B2dkazZs0AQPkYABg9ejSCgoLwySefaGzjwYMHmDFjBg4dOoQ2bdpALpfD29tboyqmmJZIJAgICEDfvn3x22+/UUHDUvZehVZcEBGihY88TEyk+PwqbksYNw7YuJGdrlyZn5jEyN+fvY0nLEzVWoIr586ppt3c2N9UzHAolIuJyXJzgdfXCQCAfv2Aw4f5i4cQE9hFHxpr165FQEAAXFxcMHr0aI11eXl5GDlyJGrUqAF/f38cVvtwrVixAkFBQVi6dCn8/PzQtWtXVK1aFQMGDMCZM2dsHvfK4JWICY2x+MfU201+//13lC9fHjdv3kR8fDzi4+Nx8+ZNdOnSBVFRUZBIJLhy5Qp27NiBR48eYeHChQgODta53URBX9Od9PR0MAyD2rVrIycnB3PnzkVhYaHB51+9ehV//fUX3n//fZP2hehh7y00ShuVJSKCuziIVQk1DxMTFRezvxUtNAYM0F0nNk+eAMuWAXfvcrdNRZ8kixZxt019FAUNIhiUiwkvbt/WnP/f//iJQ5urK7BuHd9REDtnFy006tati/nz5yM6OhoymUxj3dSpU5GamorY2FhER0dj+PDhiI+Ph6+vL6ZPn47p06cDAEpKSpCUlAS5XI64uDh07NiRj13hRFRUFMaMGYN6is7dXvviiy8wdepU9OrVCxMmTMD+/fvx1Vdf4ZNPPsHXX39t8PX0dQratm1bTJ48Ge+++y5cXFwwY8YM1K9fX+M5u3fvVnY05e/vj7Fjx2LIkCFW2ksHZu8tNEr7po9OngWL8rCD0L7lRP3WE30FjYMH2VsmgoNtH5ut9OsH/N//AQsWsN9CmuLlS2D3bqBXL7b/EWNkZZkeo624uvIdATER5WLCC3tsfduiBTt6XmlfpBECAIwdCQsLY0JDQ5Xz+fn5jJubG3P27Fnlst69ezPh4eF6n3/kyBGmb9++TEhICJOWlmb0dg29DXb29ggevZ8G1K7NMGwZg/1xdeU7otKdP68Zr/rPqlV8Ryc6XH9u+MrDDEM5ghMeHuxndcoUdj46WvX5jY3VfOzZs6p1CQncx2ot6jnKVB9+yD6vcmXjn3PjhmXbtJT6tufM4X77IsRHbrK3c2KHVlzMMKdOMUxWFt+R2M65c7rndHwpV47dflgYfzEQu2QoP9lVyYvR+mY6NTUVMpkM/v7+ymX+/v5ITEzU+/w+ffqgT58+No2REKvz8dHsaNPeW2io35+tjevO74jVUR4WOUUrDMU3XurffGm30Ni/XzV99CjbL4SjUQx3aUrLjipVbBOLOWbP5jsCYibKxXbkhx/Yz1LLlmynmWJkL7ccyuWq1iJ0TkmMZFcFDe1bHzIzM+Hh4YEqaicHvr6+Gh1emiMmJobG1yb2Q/sgYu99aJSGmgXahPrY24GBgQgMDLTZtrjKwwDlYs4xjOrC/OFD9ndpt5yoX1DNnAl89ZVt4+NCcbHt85Q95XB7Kq4IHJd5GKBzYruiKAwmJABFRYCzM7/x2IK+gkZJCTviCZdevVJNU0GD6KEvF9vV1Yd2NdrLywtZWVnIzs5WJvDk5GRUr17dou1oH4gWLFhg0esRYpHSLiLKkpHBfnMQHAzY+ORKqbT47L11iUCpJ29b4yoPA5SLOXflimp67172t/rFfUQE0KWL6iRS+/NcWAhUrGjbGG3t1CmgRw/bbkO7oJGeDtSoYdttKmRnc7MdB8RlHgbonNhuHTjADoUsNgUFussuXgTeeYfbONQHIBD68YbYhL5cbBejnChoV6N9fHzg6uqqMczotWvX8Oabb3IdGiG2U1SkOW9KUSA0FPj+eyAoyKohlaq0seyN7TSP2C3KwyKmnWsAzYLG2bPASrVRt65f13ysPXYaZ4/4fJ/obyQalIvtVE4O3xHYhr6ChosL93FQCw1iBrsoaMjlchQUFKC4uBhyuRyFhYWQy+VwdXVFSEgIwsLCkJSUhDVr1iAuLg6hoaFWj0EqlVKTO8IPS2454WNYraZNDa+jHvWtJiYmhtNvBO0hDwOUi21K3whF6recAMBvv6mmb9zQXGdPt1KYq1Il229D+33Sfo+JYHCdhwH7yMWUh0uh78JfDLRG1AHAT+5SH6JVDMccYhVl5mLOuiUtRUREBCORSDR+FixYwDAMw+Tl5TEjRoxgvLy8mBYtWjCHDx+2+vYNvQ128vaIBr2fBri7a/YqLZEY/1xr9Ub9/Lnxj42NNTzKyYsXlsVBdHD1ueE7DzMM5Qib0+7FnmEY5soV3c9xdja7TnsEppcv+YnblPykj/o+nD9v/nONlZio+bz0dNO2aYnMTPsYpUBkuMxNfOdiysN6qH+m5s7lOxrb2LJF91hw5Qr3cahvv2VL7rdP7Jqh/CR5vdKhSSQSnXsVS1tOzEPvpx5RUcCnn+ouN/Z9Uv/G1dz3dvZs9raVdeuASZPKfvzZs0DXruz0ggVA69ZsK5OGDYG2bc2LgRjkSJ8bR9pXXpw+DXTvrppnGPa2Eu3RSypVYnvyb9xYc/mLF4CHh+3jVPftt0B4OLBsGdsxqTnU8+S5c0CHDuY99+ZNwJjm/f/+CzRvrppfsIDdBy6kpwM1a6rm6fNkFY6UmxxpX42m3brtyhX23EdMNm0Cxo3TXHbxIhAQwG0c6u+1jw9w/z632yd2zVB+sotbTuwBNa8jvNBXzAC4PQn9/nv29+TJxj1e/R7tLl2AAQOAQYOomGFlfDR1tgeUi21I/UJ38GD2t74RP/LygC+/1F3OR/8MikLArFnWeT1L9mHiROMep91MOiLC/G2aivrQsCrKw0Svjz/mOwLr05c7+M4nc+bwu31iN8rKxVTQeE0qldp8CC5CjMbVfYN5eaY/Rz02ujfcZgIDAx32RJpysY2oD7/34Yfsb0OfYX33iXN9P/MXX1j/NS3Zh8uXbb8Nc9y7B7RsyRahHjzgdtsiR3mY6O1bIiuL+zhsTV/xgqvWEYMGsS0zFMclBbG1giFmKysXU0FD4AIDA+Hp6YlXar0Ch4aGomLFinB3d0fNmjUxYsQIXDb2RIzwR/1ig6sWGsuWmf4c9YMe1+OTE0LMp68Yqa+FBqD/s83lhXp6OvDTT9Z/XUv2ITfX9tswx6hRwLVrwOrVQPv23G6bELFbtUp3mb4Ro4ROX0HDmNuQrbHdAwfY6T/+0FxHX5oRI9HViIClpKTgwoULqFmzJg4ePKhcLpFI8M033yAnJwcpKSlo1qwZpk2bxmOkxCjqFxZcnRCnpZn+HGqhQYgwqX92FfcpGypo6BsRhcsLdVtdMFhzHx48APLzdZdz3UxbbRhPQoiV6Wv1JLaCxt27QGGh7vLnz22/7dIKxXSOSYxEBQ0Bi4qKQs+ePTFq1Chs3bpV72Pc3Nwwbtw4xMbGIkesY2eLhfqFBVctNLQPFurjfxtCLTQIESb1vKL47Bo6YdT32ebyQj093Tava62CRlwc0KAB0KaN7mty3UKDju2E2M65c7rLDBWChWjrVrYDaHM7XbZUafmLChrESHQ18poQO0CKiorCsGHDMHToUERHRyNd7QRQ0QNsTk4O1q9fj9atW8Pd3Z2vUIkx+ChoVKyoOa/vwK2NWmhwgjqjI1ZnagsN7XvoubxQt8XtJoD19uGTT9g8ffs2cOeObbZBeEd5mODKFd1ln3zCfRy2EhpqeN2ECbbfvr6WIQp0jkleKysXi6jEaBmzDljTpgFXr1q+8datgZUrTXrK2bNnkZaWhgEDBsDd3R1vvfUWduzYgWnTpoFhGPzwww9Yu3YtZDIZKlSogL///tvyOIlt8XHLSaVKmvMVKpT9HGqhwYnAwEAEBgZiwYIFfIfCKUe8eOCMvhYapRU0/P0B9YsaLi/U9d3yYg3W2gf191I7Vr5HBlBYuJDvCASP8jDRq149viPgRtOmtt9GaTmZChrktbJyMV2NWOLqVeDUKct/zCiKbN26Fb1791a2uhgyZIjGbSezZs3CixcvkJubi0OHDqFHjx64ePGi1XbdbCNGAHv38h2Fpjlz2OFHx4zhNw7tFhpFRcDnnwOnHFxGAAAfPElEQVSGTqSMbcVx/jwwdKj+1hcuLprzGzeW/XrUQoMQ0zx8yOa+X3/lNw59LTRKu+VEO8eY0+eOuZydbfO61ipoqLfKiI+3bBuPHgEjRwI7d1oeFyHE9rhqRZudzZ6brl3Lzfa0mZrLjhxhh7S9edP455R2DUTnmMRI1ELDEtYaTsjE15HJZNizZw9KSkrg7e0NACgsLMTLly+RkJAAidq3ReXLl0f37t3RoUMHHDx4EG+//bZ1YjbXzp3sD1cHA2P8+y8QG2veEKbWpN1CY/16YN06dr5XL6BTJ83HHz1q3Ot26MD+3rtX93339NSc37yZ7dG7cmXDr0ctNAgxzbBhwD//sLnv44/5i8PUFhra+WLxYuDPP20TmzZbfQNqygm6sccE7U7tTL0IGDUK+PtvYMcOYPhw055bGldX670WIUSFq3PYuXOBLVvYn8GDgdq1udmugqm5rG9f9vfp02yh1hhDhxpeRwUNYiQqaFjCxNtErOX3339H+fLlER8fjwqvbxFgGAZDhw5FVFSUch4AiouLcf78eZw9exYLqfmpfooLdL4vzrVbaFy4oJq/e1e3oJGUZPk2tQsaANtrf2kFDfUDHN/vGSFC8M8/fEfAsnSUk2PHrB+TIbYqaHh5Gf/YggLNeX35EtA96Tb1IsBWt4Rq31JICLEOrgoaJ0+qpjMzuS9omLufjx9bZ/tU0CBGoqsRAYqKisKYMWNQr1491KxZEzVr1kStWrXwxRdfYMeOHSguLsbSpUvh7u4OLy8vhIeHY8mSJXjnnXf4Dt0+KQoafCdO9SbWJSWl36MN6N4uYs6BR9+Jd1n3f9MtJ4QIk6UtNGx1G4g+1hwW0ceH/R0aqmqxZgzt/TeU77SX20sfGrbqh4QQR8dVQUP9SyM+Ohvmu4NjOsckRqIWGgL0119/6V0+ZMgQDBkyBACwbds2LkMSNkXC5jtxarfQMLWgUVJi+j7oOygXF5f+HLrlhBBh0tdCw9BnWEwFDcV+m3qBr73/hgoVlrbQ0H6utfIqFTQIETb1XMBVoVQ991NBgwgEXY0Q8crKAgYMYO9BBIBNm9gem/38NO+NtpcWGtp9aDx8aPixa9ey912r03cLyuHDussmTWLfhw8/pBYahJhLLmeH7vv0U9NO+gx9s3f2rCo/6Rsm0NiYPv2U/dH3OdbXQsPQRa++i2ouCxqrVxv/2P/8h33f2rUDnj8H3n+fHYXsww/Z5Ypcamynplu3Aj16ANevay5//px9v7TfM1MLGn/8AXTrBhw/rrsuI0P/c77+mv3/6NGj9NdWRwUNIiR79wLvvAPs2cN3JGWbM4eb7aif15l7XDCVdmthPtE5JjEStdB4TSqVKoeEIRxgGNufbM2eDRw6xP6MHs2ejOq76LeXPjTUEzfDAGfOqOa1W03oO+l99gx4803NZdnZuo9LS2Pfh8qV9V9clVXQoBYanIiJiUGM+pCZDkIwuXjbNvYHYDvtHTnSuOcZakmVm6vKT4WF5sW0Ywfwuh8l9OypW/TU10LDEH3r27Y1Ly5z9OoF3Lhh3GPT04Hbt4EqVdgLDX2FXMD4jpRDQ9nfxvZtoZ13y8qhI0awRfUxY4DUVMDdHcjJYdcZuoB4/Jj9/zDlW1prdVzuwCgPB3K30WHD2HOSYcNK7yjSkchkqmkPD2626ewMvHrFTlujWG8JKmiQ18rKxaK6GomNjUVQUBCCgoLg5+eHGTNmGP1cRfImHOGi6dz//Z9q+vlzw51ZKpbzfXHu58eOgBASArzu7FVJ+6Ci7yCjL/Hre5x682tqoWG3AgMDIZVK+Q7DZJbkYUBAufjuXdX0vXulP1a9g0tDJ32mFBuMiSk5WXe9vhYagKowo07fsK1t2pgXlzm6dTP+sYr3q6SEu28x1TVrpjmvnVfHjtWcV7QQfPCA/a0+8o2bm/5tGHvbTPfuqun27Ut/LCmTUPMwIMBzYnsa/c4eNWjAzXa0v1wzli1ac9A5JnmtrFwsqhYanTt3xsnXPQKPHj0aAwcO5DkiYpBcbrgzOmvRPvEzdMGgSNh8FzR69wbGjdO/Tvugou8go29UAH0HGPX9pT40iJVRHtbjww/Z28SqVTOc9wwVG6zJUFF35EhgyRJ2CGsFfX1ocHnBYcr/jWJfGIafE2Dtv5f6+3z5ctktWxSjSlWuzLYy0cfY45Qif9evX/rjiOhRLhYZPz9utlOuHJtnSkpMK1JQQYPwSJRXI69evcKFCxfQtWtXi16nWrVqkEgk9GOln2rqJ/JctNAo7WTcHltolMaYFhr6vrnT9x6o7y+10CA2Yq08LAqKz2Fp365zMRxyaa1A9M3zWdAwheL9KimxfaFcH+33ztSiryn/H2W9nqIzVXs+nhFOUS4WCa76xFEUNAAqaBDBEOUR7/jx4+jZs6fFr/P8+XMwDGPez2+/gQFUP4mJ5r+WOT/q21b/uX8fjJeXav7ePc5ieq7+zX9ZrQBswd5vOTH2YkffvLHP0y5oUB8axEaslYdFwdSChq1OXEtrBVLWvPbz7Yn6LSdcnwDr+1uZWpyyZkFDcWylCwHyGuVikeCyoKGeU41FBQ3CI7u5Glm7di0CAgLg4uKC0aNHa6zLy8vDyJEjUaNGDfj7++OwWodfK1asQFBQEJYuXapctnfvXuXwpbzRvmDnu6dgBfVEBfAXFxctNEq75URfQYPvHuFLu1jQV5jQVtaJtWKe+tAgBoguD3OlrAt9Yy5YrX3Lib6YSiuaaG9TiC00+LjlRN/fytQcaUyxwtjjFLXQEAXKxUQHV59p9RYa1IcGEQi76UOjbt26mD9/PqKjoyFT79UXwNSpU5GamorY2FhER0dj+PDhiI+Ph6+vL6ZPn47p06crH1tUVIRLly5hy5YtXO+CJu2LQns5EVRPVAB341pr4+OWE3vvQ6M01myhQX1oEANEl4fthb3cclJa0URfgcOeChqlvSd83nLCVQsNU/vQoAsBQaNcTHTQLSeEGGQ3BQ1FZ0WXLl3CQ8WY8QBkMhl+/fVXHD16FE2bNkXTpk1x+PBhREZGYsGCBTqvc+LECfQwZZx2WzGnhcbFi8Dp0+z0hAnsUG7mUHxDo0/58ppJ8eFDoEkT87ZjjJQUYP9+3eVcFDQuXtScP3FCNa2vlYqhE8Vff2WHOq1Vy/ihGa1N+//nyBHjnvfnn7qvo76/587pPkff3+bwYeDWLbbTOmqhIVqiy8O2dPWq8Y815oL1ded9ZT4OYD//N26wj2vfHjh/nl1+7Vrpz7t1y/A2tPPf9u26zzemoJGUBBw8yE537KjKMf366Q5vagqJBEhMBP73P3Z++HDA21u1DmCPu8YeWwoKgHbtgBcv2CEiV65kl5v6Tba+48apU7rr161jh2Bs2lTzscuXsx3GAqX/3RXv4/Xr7HCso0bpb0Vz86bhuIhg2F0uXrWK/Xw1bgx88IHlr0dUZDI2PwBAp07sObz2+StgekFDLlfltcqVgc8+M+551ixoHDjAjrhVpQowfrxqeVERsHp12a9JeYwYyW4KGgqM1sE5NTUVMpkM/v7+ymX+/v5ITEzU+/zg4GAEBwfbNEajaJ9UGZMUTp0CZs1ipz/+2PyChmL8aH3Kl9f8Bisjw7xtGOvWLWDmTN3lXLcMkUhU+6p9EV5WU95164AzZ9iTX1sWNEo7WGnHnJmp+xhnZ91l8fGa89q3nDx9qvscfX+bbduAPXuAOnWAr75SLaeDjSiJJg/bkmLITaDsE01jChoJCarpsgqFu3cDkZHs42bPBhYvZpe//XbpMT15YngbprQkKM3166qcHx4OLFzITteta1lBo149toikeO2uXVUFDfVjmrGtSAoKVKO6rFqlOvHft8+0uPS9z+qFI0VsUimQnq5bMFE/Ppb2d3/8WDUdH8/+lCtn+FjKR+eoxOrsJhfPnQvk57OjD1FBw7ry8lR5YMECIDcXWLbM8tctKVG9bp06/BQ0Nm9mvxBr2FC3oKHv2oAQM0kY7WzJs/nz5+Phw4fK5nH//PMP+vfvj+fPnysf89NPP+HAgQM4fvy4WduIiYlBTEyMcl5fVZsQQuxFRESEcjowMBCBgYE23R4XeRigXEwIEQ6u8zBA58SEEKJNby5m7My8efOY0NBQ5XxiYiIjkUiYly9fKpfNmDGDGTZsmFW3GxERYdXXsydi3jeGEff+iXnfGEbc+yfkfaM8bF1i3C8x7hPDiHO/xLhPDCPe/VJHudh+0HuiH70vuug90WXr98Tu2otLtJpv+vj4wNXVFQlqzXGvXbuGNy1pukoIIcQgysOEEMI/ysWEEFI2uyloyOVyFBQUoLi4GHK5HIWFhZDL5XB1dUVISAjCwsKQlJSENWvWIC4uDqGhoXyHTAghokJ5mBBC+Ee5mBBCjFdOKpVK+Q4CABYuXIjevXsjNjYWCQkJWLx4McqVK4fu3bujZ8+eOHXqFObMmYPbt29jw4YNaN++vdVjaNiwodVf016Ied8Ace+fmPcNEPf+CW3fKA/bjhj3S4z7BIhzv8S4T4B494tysX2i90Q/el900Xuiy5bvid11CkoIIYQQQgghhBBSFru55YQQQgghhBBCCCHEWA5d0MjLy8PIkSNRo0YN+Pv74/Dhw3yHVKq1a9ciICAALi4uGD16tMa68+fPIyAgAJ6enujfvz/S09M11i9atAgNGjRAgwYNsHjxYo11z549Q//+/eHp6YmAgABcuHDB5vui7dWrVxg7diwaNmyIGjVqYNSoUYiNjVWuF/r+jRw5Et7e3qhWrRqCgoLw3//+V7lO6PumLikpCS4uLhg1apRymdD3LzAwEK6urnB3d4e7uzuaNWumXCf0fbMXQsjFYsy/Ys67Ys65YsuzlGPtgxDysDWIMZdbSszHAkuI+ThiKbs7Dtl0DBU7N2bMGKZr167MrVu3mNWrVzPu7u5McnIy32EZ9NtvvzG///47M2nSJI1hvHJychgPDw9m/vz5zP3795lBgwYx7777rnJ9VFQUU79+febYsWPM0aNHGR8fHyYqKkq5/t1332UGDhzI3L9/nwkPD2c8PT2ZnJwcTvctLy+PkUqlzP3795nCwkJm48aNTL169Zji4mJR7N/169cZmUzGlJSUMHFxcUzVqlWZ69evi2Lf1PXq1Yvp2rUrM2rUKIZhxPG/GRgYyGzatElnuRj2zV4IIReLMf+KOe+KOeeKLc9SjrUPQsjD1iDGXG4pMR8LLCHm44il7O045LAFjfz8fMbNzY05e/asclnv3r2Z8PBwHqMyTlhYmEYS3rJlC9O4cWPl/KNHjxiJRKI8EHXv3p1ZtGiRcv1//vMfplu3bgzDMExycjIjkUiYhw8fKtc3bdqU2bx5s613o0yNGzdm/vrrL2bLli1Mo0aNlMuFvH/FxcXM+fPnGS8vL+bOnTui+tvt2rWLGTp0KCOVSpmRI0cyDCOO/83AwEBm48aNOsvFsG/2QGi5WOz5V2x5V2w5V4x5lnIs/4SWh61B7LncUmI7FlhCbMcRS9njcchhbzlJTU2FTCaDv7+/cpm/vz8SExN5jMo4jFY/rrdu3dLYD29vb3h6euLWrVsAgNu3b2usb9GihXI/b9++DQ8PD9StW1e53h7eh7S0NKSlpaFRo0a4desWWrZsqVwn1P2bPHkyKleujC5dumDXrl3KfRPD3y47OxsRERFYsWKFxv+nWPZvzpw5qF+/PqZOnYr4+HgA4tk3vgktF4s5/4ot74ot54o5z1KO5ZfQ8rA1iDmXW0psxwJLiO04Yil7PQ45bEEjMzMTHh4eqFKlinKZr68vMjMzeYzKOBKJRGP++fPnOkPhvPHGG8p9yczMhK+vr8a658+fK9eV9lw+vHr1CiNGjMD48ePRpEmTMmMUyv6tW7cOz58/x9atWzF06FD8+++/ovnbzZ8/H+PGjUOdOnUgkUiU/6Ni+Nt9//33uHfvHi5fvow6deqgb9++kMvlotg3eyC0XCzW/CvGvCu2nCvWPEs5ln9Cy8PWINZcbikxHgssIbbjiKXs9TjksAUNLy8vZGVlITs7W7ksOTkZ1atX5zEq42hXlb28vHDv3j2NZcnJyfDy8tK7Pjk5GZ6ensp1KSkpGs+9e/cub+9DSUkJRo4cCXd3d/z4448AgOrVq4tm/1xdXRESEoKgoCDs379fFH+7q1ev4sSJE5g2bRoA9v9T8T8qhv1r3749KlWqhJo1a2L27NmoXr06Dh8+LKr/Sz4JLReLMf+KOe+KJeeKOc9SjuWf0PKwNYgxl1tKzMcCS4jlOGIpez4OOWxBw8fHB66urkhISFAuu3btGt58800eozKOdlXZz88P165dU84/evQIz58/h5+fn3K99n4qehFv2rQpsrKy8PDhQ431fLwPDMNg7NixyMjIwL59+1CuXDkA4tk/dXl5efD29hbFvp06dQopKSnw8fGBt7c3li9fjv3796Ndu3Z48803Bb9/2iQSCRiGEcXfzh4ILReLLf86St4Ves51pDxLOZZ7QsvD1iC2XG4pRzkWWELoxxFL2fVxyOjeNkRo7NixTPfu3Znbt28re3S+d+8e32EZVFxczMhkMmb27NnMqFGjmIKCAmUPxNWqVWOkUimTkpLCDBw4kOnRo4fyedu2bWMaNGjAHD9+nDl69CjToEEDZtu2bcr1PXr0YAYNGsSkpKQw4eHhjJeXF5Obm8v5/k2cOJHp0KGDzraFvn/Pnj1jdu3axeTk5DDPnz9nIiMjmapVqzK5ublMdna2oPeNYdjOxJ4+fco8ffqUefLkCTNz5kxm8ODBTEZGhuD/dllZWcyRI0cYmUzGpKenM8uWLWPq1KnDyOVyUfzt7IUQcrFY868Y864Yc65Y8yzlWPshhDxsDWLN5ZYS47HAEmI8jljKno9DDl3QyMvLY0aMGMF4eXkxLVq0YA4fPsx3SKWKiIhgJBKJxs+CBQsYhmGYuLg4pl27doyHhwfTr18/Jj09XeO53377LVO/fn2mfv36Gr3MMgz7oe3Xrx/j4eHBBAQEMOfPn+dsnxRSUlIYiUTCuLq6MpUrV1b+7Ny5k2EYYe9feno60717d8bDw4OpX78+M2nSJObMmTPK9ULeN32kUqlyGCeGEfb+paenM2+//Tbj7u7ONGjQgJkyZQpz8eJF5Xoh75s9EUIuFmP+FWvedYScK5Y8SznWfgghD1uDGHO5pcR6LLCEIxxHLGVPxyEJw2jdREYIIYQQQgghhBBi5xy2Dw1CCCGEEEIIIYQIFxU0CCGEEEIIIYQQIjhU0CCEEEIIIYQQQojgUEGDEEIIIYQQQgghgkMFDUIIIYQY9OzZM+zevRtTpkxBmzZt4OHhgU6dOmHSpEm4cOEC3+HZ3K5du3Dv3j3lfGRkJJycnLB69WoeoyKEEEIIQAUNQgghhBhw584dtGzZEiEhITh27Bj8/Pwwbtw4VKpUCTt27ECXLl2waNEiiHXAtG+++QYjRoxATk6OclmbNm0glUrRoUMHHiMjhBBCCACU5zsAQgghhNifR48eoXfv3igqKsKuXbswbNgwjfUPHjzARx99hPDwcDRp0kRnvRg8ffpUZ1mrVq3QqlUrHqIhhBBCiDZqoUEIIYQQDcXFxejduzfu37+PPXv26C1W1K9fH3/88QecnZ3xww8/8BAld8TaAoUQQggROipoEEIIIURDfHw8/v33XwQHB6NHjx4GH+ft7Y25c+fi/fffR0FBgXJ5cnIyQkJC0KhRI3h6eiIoKAi7d+/WeX7Dhg0RFBSEhw8fYvjw4WjQoAHq1KmDIUOGIDU1Vefxubm5mDFjBlq1aoUqVarg7bffxsKFCyGXyzUeFxgYCF9fX5w9exbNmzeHl5cXRo8erVz/119/oX///mjcuDEqV64Mf39/jB8/HhkZGRqxRUVFAWBvM/H19QWg6kNj1apVGtu8desWhg0bhoYNG8LDwwNdunTBmjVrdPZBEVt2djYmTJiApk2bokaNGujXrx8SEhIMvteEEEII0UUFDUIIIYRoiIuLAwB07ty5zMdGREQgPDwcLi4uAIC///4brVu3xp49e+Dt7Y1Ro0bh6dOnCAkJwcyZMzWeK5FIkJaWhs6dO+P48eN477334Ofnh/379yMgIAC5ubnKxz5+/Bht2rTBypUrkZ+fjzFjxqBSpUqQSqXo1q0bioqKNF73+fPnGDBgAJo0aYL33nsPbdu2BQAsXLgQ/fr1w82bN9G1a1cMHjwYT58+xaZNm9CxY0eUlJQAAKZPn668tWTixImYPn26TuwKp0+fhr+/P/bu3YvKlStjwIABuHTpEr788ksEBwdrtPCQSCTIy8tD165dsXv3bnTt2hUdOnTAkSNH0LFjRyQnJ5f9ByKEEEIIiyGEEEIIUTPy/9u7v5Amvz8O4O8zTTQltGYsmWwq2T+6UGoXGniTEc0Mh4mElYhlJSkWlHSxLOzKpKSaiZKVKF3UhpjQotpVRQVNM6mmiCHhRAsDrczc+V3Enm9Pm9rgdyO8X7CL53PO83nOs7t9dv4UFUkhhOzq6grpvp8/f8rU1FQZFRUl37x5o8RnZmak2WyWGo1Gvnz5UokbDAYphJDFxcVydnZWiRcWFkohhGxtbVVixcXFUgghm5ubVc+sra2VQghZV1enxLKysqQQQh4+fFjVd3JyUkZHR8vU1FTV83w+n0xPT5dCCOlyuZT4wYMHpRBC9vb2KrHW1lYphJANDQ1SSimnpqZkUlKSjI6Olvfv31f6jY6Oyt27d0shhLTZbAFj27Fjh5yenlbi1dXVUgghz549O+/3S0RERGqcoUFEREQq/qUPycnJAW12ux01NTWqz7lz59Db24vu7m4MDAwgLy8PmzdvVu6JiIhAVVUVpJQBx50KIWC1WhEe/t8+5Tk5OQCAjx8/AgC+fPmC27dvIzExESUlJar7KyoqEBkZGbAEBAAKCgpU1z6fDy0tLejo6FA9TwiB3NxcAMD4+PjiX9AfHj16hOHhYZSXl8NsNitxnU6HyspKAAi69KS6uhrLly+f952JiIhocTzlhIiIiFTWrVuHvr4+fPjwARs3blS1ORwOtLe3B9xjNBoxOjoKAPjx4wdqampU7XNzc9BoNPB4PKp4WFgYjEajKrZmzRoAUI5L9Xg8kFJCq9Xi/PnzAc+Oj4/HyMgIvn//jqioKCXu3/fCLy4uDoWFhfD5fHj//j36+vrg8XjQ19eHx48fK2MPxbt37wAA27ZtC2jLyspCTEwMhoaG4PP5oNH89z9SSkrKgu9MREREi2NBg4iIiFQyMjJw9+5duN1u5OXlqdra2trQ1tamXDc0NCj7S4yMjAD4XfRwOBwBeYUQGB4eVsViYmJU+1EAUH74+/ez8G8Q6na74Xa7g47Zn3vDhg3KtVarDejX3d2NqqoqDA4OAgBWr16NzMxMbNmyBU6nM+QTTfxjW7lyZUBbeHg4TCYTXC4Xvn79iri4OGVssbGxC74zERERLY5LToiIiEglIyMDAPDq1atF+/5ZANDpdACA9vZ2+Hy+gM/c3BzGxsZCHo8/76FDh4Lm9ef2FzPm43a7YbFYMDs7i5s3b2JgYABerxf37t2DyWQKeVwAkJCQAOD3xqDBjI+PQ6fTKcUMIiIi+v9hQYOIiIhU0tLSsHbtWjidTly/fn3Bvv4ZBUIIpKamAkDQI1q9Xi9OnjwZtG0x/rx2uz3giFafzwer1Yr6+vqAtr85HA7Mzs7CZrPhwIEDqmUf/f39AKDK8ffMkWDWr18P4PfMj7+NjY3B4/EgLS1t0TxEREQUOhY0iIiISGXZsmVwuVxISUlBeXk5mpubA5ZC/Pr1CxcvXoTVaoUQAhqNBrm5udDr9XA6nXj+/Lmqf0lJCS5duqTa4+Jf6XQ6WCwWfP78GTabTVV0qKurQ21tLT59+oSwsLAF8/hnU/T09Kji7e3tyhKZP49/jYiIAABMT0/PmzMnJwcGgwEvXrxAV1eXEvd6vSgvL8fMzAyys7P/8U2JiIgoFCxoEBERUYCEhAS4XC4kJSWhrKwMcXFx2LVrF06cOIHt27dj1apVOHXqFGJjY9HU1IR9+/YhKioKjY2N0Gg0yMzMRHp6Oo4cOYLk5GQ8ePAA+fn5ymkioaqvr4der0dlZSUMBgOOHTuGrVu34syZMzAajbhw4YKqf7C9MPbv348VK1agpqYG2dnZqKiogMlkQmlpKfLz8wEAExMTSn+DwQAAOH36dNDNSAEgMjISjY2NiIiIwJ49e7Bp0yYUFRXBaDTCbrfj6NGjymknC42NiIiIQseCBhEREQWl1+vx+vVrdHZ2oqysDJOTk2hpacHExARycnJw+fJlDA4OorS0VNnU0mw2w+12o6CgAFNTU7Db7cjIyMCdO3dw69YtVf5/WdLhZzAY8PbtW1RUVCA+Ph4dHR3QarW4cuUKnj59qpr5IYQImjs6OhpPnjzB8ePHMTQ0hM7OTiQmJuLZs2e4ceMGwsLC4HQ6lf6VlZWwWCzo7+/H1atX8e3bt6Dj3rlzJ3p6erB3717MzMzg4cOHMJvNaGpqwrVr1wLeOZT3JiIiovkJyb8JiIiIiIiIiGiJ4QwNIiIiIiIiIlpyWNAgIiIiIiIioiWHBQ0iIiIiIiIiWnJY0CAiIiIiIiKiJYcFDSIiIiIiIiJacljQICIiIiIiIqIlhwUNIiIiIiIiIlpy/gdYfRKxSP5NXwAAAABJRU5ErkJggg=="/>
          <p:cNvSpPr>
            <a:spLocks noChangeAspect="1" noChangeArrowheads="1"/>
          </p:cNvSpPr>
          <p:nvPr/>
        </p:nvSpPr>
        <p:spPr bwMode="auto">
          <a:xfrm>
            <a:off x="9685338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81"/>
          <a:stretch/>
        </p:blipFill>
        <p:spPr bwMode="auto">
          <a:xfrm>
            <a:off x="4431167" y="3645024"/>
            <a:ext cx="4644571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smtClean="0"/>
              <a:t>Stress-induced mutation on rugged landscapes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3200" dirty="0" smtClean="0"/>
              <a:t>Mutation rates increased in individuals below the peaks</a:t>
            </a:r>
          </a:p>
          <a:p>
            <a:pPr algn="l" rtl="0"/>
            <a:r>
              <a:rPr lang="en-US" sz="3200" dirty="0" smtClean="0"/>
              <a:t>Increases transition from </a:t>
            </a:r>
            <a:r>
              <a:rPr lang="en-US" sz="3200" i="1" dirty="0" err="1" smtClean="0"/>
              <a:t>aB</a:t>
            </a:r>
            <a:r>
              <a:rPr lang="en-US" sz="3200" dirty="0" smtClean="0"/>
              <a:t> and </a:t>
            </a:r>
            <a:r>
              <a:rPr lang="en-US" sz="3200" i="1" dirty="0" err="1" smtClean="0"/>
              <a:t>Ab</a:t>
            </a:r>
            <a:r>
              <a:rPr lang="en-US" sz="3200" dirty="0" smtClean="0"/>
              <a:t> to </a:t>
            </a:r>
            <a:r>
              <a:rPr lang="en-US" sz="3200" i="1" dirty="0" smtClean="0"/>
              <a:t>AB</a:t>
            </a:r>
          </a:p>
          <a:p>
            <a:pPr algn="l" rtl="0"/>
            <a:r>
              <a:rPr lang="en-US" sz="3200" dirty="0" smtClean="0"/>
              <a:t>Increases advantage of </a:t>
            </a:r>
            <a:r>
              <a:rPr lang="en-US" sz="3200" i="1" dirty="0" smtClean="0"/>
              <a:t>AB </a:t>
            </a:r>
            <a:endParaRPr lang="he-IL" sz="32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19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>
            <a:off x="5148064" y="4725144"/>
            <a:ext cx="331236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148064" y="4725144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508104" y="4293096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55776" y="4355812"/>
            <a:ext cx="295232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0"/>
            <a:r>
              <a:rPr lang="en-US" b="1" dirty="0" smtClean="0"/>
              <a:t>Low mutation rate</a:t>
            </a:r>
            <a:endParaRPr lang="he-IL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123728" y="4787860"/>
            <a:ext cx="295232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0"/>
            <a:r>
              <a:rPr lang="en-US" b="1" dirty="0" smtClean="0"/>
              <a:t>High mutation rate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47234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52771" y="4630136"/>
            <a:ext cx="2112369" cy="2831312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2000" dirty="0" err="1" smtClean="0"/>
              <a:t>Amalia</a:t>
            </a:r>
            <a:r>
              <a:rPr lang="en-US" sz="2000" dirty="0" smtClean="0"/>
              <a:t> </a:t>
            </a:r>
            <a:r>
              <a:rPr lang="en-US" sz="2000" dirty="0" err="1" smtClean="0"/>
              <a:t>Biron-Zigle</a:t>
            </a:r>
            <a:r>
              <a:rPr lang="en-US" sz="2000" dirty="0" smtClean="0"/>
              <a:t> </a:t>
            </a:r>
          </a:p>
          <a:p>
            <a:pPr marL="0" indent="0" algn="ctr" rtl="0">
              <a:buNone/>
            </a:pPr>
            <a:r>
              <a:rPr lang="en-US" sz="2000" dirty="0" smtClean="0"/>
              <a:t>Foundation</a:t>
            </a:r>
          </a:p>
          <a:p>
            <a:pPr marL="0" indent="0" algn="ctr" rtl="0">
              <a:buNone/>
            </a:pP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</a:t>
            </a:fld>
            <a:endParaRPr lang="he-IL" dirty="0"/>
          </a:p>
        </p:txBody>
      </p:sp>
      <p:pic>
        <p:nvPicPr>
          <p:cNvPr id="7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52" y="450912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My Documents\projects\sim\presentation\mary_curi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841" y="2808312"/>
            <a:ext cx="1476793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My Documents\projects\sim\presentation\isf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 b="5432"/>
          <a:stretch/>
        </p:blipFill>
        <p:spPr bwMode="auto">
          <a:xfrm>
            <a:off x="7052772" y="1080120"/>
            <a:ext cx="1878932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https://sites.google.com/site/hadanylab/_/rsrc/1343748717711/people/Hadany_mypictr_Facebook_2.jpg?height=200&amp;width=15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13335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123728" y="2203703"/>
            <a:ext cx="4536504" cy="8617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 dirty="0" smtClean="0"/>
              <a:t>Dr. </a:t>
            </a:r>
            <a:r>
              <a:rPr lang="en-US" sz="3200" dirty="0" err="1" smtClean="0"/>
              <a:t>Lilach</a:t>
            </a:r>
            <a:r>
              <a:rPr lang="en-US" sz="3200" dirty="0" smtClean="0"/>
              <a:t> </a:t>
            </a:r>
            <a:r>
              <a:rPr lang="en-US" sz="3200" dirty="0" err="1" smtClean="0"/>
              <a:t>Hadany</a:t>
            </a:r>
            <a:endParaRPr lang="en-US" sz="3200" dirty="0" smtClean="0"/>
          </a:p>
          <a:p>
            <a:pPr algn="l" rtl="0"/>
            <a:r>
              <a:rPr lang="en-US" dirty="0">
                <a:hlinkClick r:id="rId6"/>
              </a:rPr>
              <a:t>https://sites.google.com/site/hadanylab</a:t>
            </a:r>
            <a:endParaRPr lang="he-IL" dirty="0"/>
          </a:p>
        </p:txBody>
      </p:sp>
      <p:pic>
        <p:nvPicPr>
          <p:cNvPr id="12" name="Picture 8" descr="http://wise-obs.tau.ac.il/~marcel/suma/figsuma_web/Tel_Aviv_University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6" t="3594" r="12158" b="6786"/>
          <a:stretch/>
        </p:blipFill>
        <p:spPr bwMode="auto">
          <a:xfrm>
            <a:off x="2978113" y="4509120"/>
            <a:ext cx="1170481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4716016" y="3813464"/>
            <a:ext cx="2112369" cy="28313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Font typeface="Arial" pitchFamily="34" charset="0"/>
              <a:buNone/>
            </a:pPr>
            <a:r>
              <a:rPr lang="en-US" sz="2000" dirty="0" smtClean="0"/>
              <a:t>The George S. Wise Faculty of Life Sciences</a:t>
            </a:r>
          </a:p>
          <a:p>
            <a:pPr marL="0" indent="0" algn="ctr" rtl="0">
              <a:buFont typeface="Arial" pitchFamily="34" charset="0"/>
              <a:buNone/>
            </a:pPr>
            <a:endParaRPr lang="en-US" sz="2000" dirty="0"/>
          </a:p>
          <a:p>
            <a:pPr marL="0" indent="0" algn="ctr" rtl="0">
              <a:buNone/>
            </a:pPr>
            <a:r>
              <a:rPr lang="en-US" sz="2000" dirty="0"/>
              <a:t>The Department of Molecular Biology and Ecology in Plants</a:t>
            </a:r>
            <a:endParaRPr lang="he-IL" sz="2000" dirty="0"/>
          </a:p>
          <a:p>
            <a:pPr marL="0" indent="0" algn="ctr" rtl="0">
              <a:buFont typeface="Arial" pitchFamily="34" charset="0"/>
              <a:buNone/>
            </a:pP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227605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Mutational load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rtl="0"/>
                <a:r>
                  <a:rPr lang="en-US" dirty="0" smtClean="0"/>
                  <a:t>Increased mutation rates cause mutation loads</a:t>
                </a:r>
              </a:p>
              <a:p>
                <a:pPr algn="l" rtl="0"/>
                <a:r>
                  <a:rPr lang="en-US" dirty="0" smtClean="0"/>
                  <a:t>Expected mean fitness at generation </a:t>
                </a:r>
                <a:r>
                  <a:rPr lang="en-US" i="1" dirty="0" smtClean="0"/>
                  <a:t>g</a:t>
                </a:r>
                <a:r>
                  <a:rPr lang="en-US" dirty="0" smtClean="0"/>
                  <a:t> with mutation rate </a:t>
                </a:r>
                <a:r>
                  <a:rPr lang="en-US" i="1" dirty="0" smtClean="0"/>
                  <a:t>U</a:t>
                </a:r>
                <a:r>
                  <a:rPr lang="en-US" dirty="0" smtClean="0"/>
                  <a:t> and selection coefficient </a:t>
                </a:r>
                <a:r>
                  <a:rPr lang="en-US" i="1" dirty="0" smtClean="0"/>
                  <a:t>s</a:t>
                </a:r>
                <a:r>
                  <a:rPr lang="en-US" dirty="0" smtClean="0"/>
                  <a:t>:</a:t>
                </a:r>
                <a:endParaRPr lang="en-US" i="1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6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/>
                            </a:rPr>
                            <m:t>𝜔</m:t>
                          </m:r>
                        </m:e>
                      </m:acc>
                      <m:d>
                        <m:d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𝑔</m:t>
                          </m:r>
                        </m:e>
                      </m:d>
                      <m:r>
                        <a:rPr lang="en-US" sz="3600" b="0" i="1" dirty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𝑈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1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b="0" i="1" dirty="0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600" b="0" i="1" dirty="0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600" b="0" i="1" dirty="0" smtClean="0">
                                  <a:latin typeface="Cambria Math"/>
                                </a:rPr>
                                <m:t>𝑔</m:t>
                              </m:r>
                            </m:sup>
                          </m:sSup>
                          <m:r>
                            <a:rPr lang="en-US" sz="3600" b="0" i="1" dirty="0" smtClean="0">
                              <a:latin typeface="Cambria Math"/>
                            </a:rPr>
                            <m:t>)</m:t>
                          </m:r>
                        </m:sup>
                      </m:sSup>
                      <m:groupChr>
                        <m:groupChrPr>
                          <m:chr m:val="→"/>
                          <m:pos m:val="top"/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en-US" sz="3600" b="0" i="1" dirty="0" smtClean="0">
                              <a:latin typeface="Cambria Math"/>
                            </a:rPr>
                            <m:t>𝑔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→∞</m:t>
                          </m:r>
                        </m:e>
                      </m:groupChr>
                      <m:sSup>
                        <m:sSup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𝑈</m:t>
                          </m:r>
                        </m:sup>
                      </m:sSup>
                    </m:oMath>
                  </m:oMathPara>
                </a14:m>
                <a:endParaRPr lang="en-US" sz="3600" dirty="0" smtClean="0"/>
              </a:p>
              <a:p>
                <a:pPr marL="0" indent="0" algn="l" rtl="0">
                  <a:buNone/>
                </a:pP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875" r="-7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20</a:t>
            </a:fld>
            <a:endParaRPr lang="he-IL" dirty="0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Rectangle 7"/>
          <p:cNvSpPr/>
          <p:nvPr/>
        </p:nvSpPr>
        <p:spPr>
          <a:xfrm>
            <a:off x="2099366" y="6381328"/>
            <a:ext cx="69421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Gordo &amp; </a:t>
            </a:r>
            <a:r>
              <a:rPr lang="en-US" dirty="0" err="1" smtClean="0"/>
              <a:t>Dionisio</a:t>
            </a:r>
            <a:r>
              <a:rPr lang="en-US" dirty="0" smtClean="0"/>
              <a:t> 2005, </a:t>
            </a:r>
            <a:r>
              <a:rPr lang="en-US" dirty="0">
                <a:hlinkClick r:id="rId3"/>
              </a:rPr>
              <a:t>Blog post</a:t>
            </a:r>
            <a:endParaRPr lang="he-IL" dirty="0"/>
          </a:p>
          <a:p>
            <a:endParaRPr lang="he-IL" dirty="0"/>
          </a:p>
        </p:txBody>
      </p:sp>
      <p:sp>
        <p:nvSpPr>
          <p:cNvPr id="10" name="AutoShape 2" descr="data:image/png;base64,iVBORw0KGgoAAAANSUhEUgAABCUAAAEUCAYAAAAcFow9AAAABHNCSVQICAgIfAhkiAAAAAlwSFlzAAALEgAACxIB0t1+/AAAIABJREFUeJzs3XlYVOX7x/H3uKEpCoo7ouCCopjiAhYq+S01W01LMS23Mvc0y2zVfpXZ5lampWalqJVl7vu+AO6i4o67paACLgji+f0xOYkCsgzM4Hxe13UumDNnnrkflHuGe57FZBiGgYiIiIiIiIhILstn6wBERERERERExDGpKCEiIiIiIiIiNqGihIiIiIiIiIjYhIoSIiIiIiIiImITKkqIiIiIiIiIiE2oKCEiIiIiIiIiNqGihDiEyZMnU716dcqXL8/AgQNJTk5O89pXX32VmjVrkj9/fn766adcjFJE5P6Smdx76NAhmjVrhqurK82bN+fw4cOW+/bs2UOrVq0oXbo0+fLprYuISFqslXfv1dY333xDw4YNKVy4MN26dcux/ohj0Cu73PfWrVvH0KFD+eijj1iwYAGrV6/m008/TfP6evXqMWHCBPz8/DCZTLkYqYjI/SMzudcwDNq0aYOPjw979uyhVq1atGnTBsMwAChUqBAdO3ZkypQpudkFEZE8xZp5915tVaxYkffff5/u3bvnSt/kPmeI5AGTJ082AgICjOLFixve3t7GypUrM/zYl19+2ejZs6fldkhIiOHh4XHPxwUGBho//fRTluIVEbkf5FbuXb16teHk5GQkJycbhmEYycnJRpEiRYxVq1aluO7QoUOGyWTKQk9ERPIGW+fd1atXZ6qt9957z+jatWuGYxRJjUZKiN2Ljo5m+PDh/Pzzz8TGxrJs2TKqVKlCSEgIrq6uaR6nTp0C4ODBg/j6+lraq1OnDidPniQhIcFWXRIRsXu5mXsPHDiAj4+PZWpGvnz58PHxYf/+/bnTWRERO2BPeTejbRn/jqwQyY4Ctg5A5F5MJhPXrl3j4MGDVKlSBQ8PDwC8vLzo1KnTPR8fExODp6en5baXl5flfMWKFXMmaBGRPC43c29MTAxVqlRJcc7Ly4sLFy5ksxciInmHPeTdmJiYTLWlqc5iDRopIXavVKlS/PLLL4wePZry5cvz+uuvc/78+Uw9/ujRo5bbt74vVaqU1WMVEblf5GbuLVWqFFFRUSnOHTlyRHlaRByKPeXdjLalkRJiDSpKSJ7w+OOPs2LFCvbt20dUVBSff/45ISEhODs7p3oUL17cMpTN29ubiIgIS1sRERF4eHhQuHBhW3VHRCRPyK3c6+3tTWRkpGVl9+TkZCIjI6lZs2budFRExE7YS97NaFsaKSHWoKKE2L2DBw+yatUqrl+/TqFChXBycsLZ2ZlOnToRHx+f6hEXF4e7uzsA3bt3Z+7cucyePZutW7fy2Wef0bNnzzSfLykpiYSEBG7evEliYiIJCQmqAouIw8nN3BsUFISHhwf9+vXj5MmT9O3bF3d3d4KCgizXJCQkkJiYCMD169e5fv16jv8MRERykz3l3Xu1lZycTEJCAjdu3CA5OZnr16+nu/2oSLpsvNCmyD3t3r3baNy4seHs7GxUrVrVeOWVV4y4uLhMtfHDDz8Y1apVM8qVK2cMGDDAstKwYRjG448/bowcOdJyu3nz5obJZDLy5ctnmEwmw2QyGWvXrrVaf0RE8oLczr2HDh0ymjVrZpQoUcJo1qyZcfjwYct9UVFRlnx8Kzd7enpmv5MiInbEnvLuvdr68MMPLXn51jFixIgs9lwcnckw9BGwiIiIiIiIiOS+dKdvdO/enbJly6bYDuZOw4YNw8vLiwYNGqTYumvdunXUqlWL6tWrM378eMv54cOH4+7uTv369alfvz5LliyxQjdERO5fysUiIralPCwiknPSLUp069Yt3QQZHh7O+vXr2bp1K0OGDGHIkCGW+wYOHMikSZNYsWIF3377rWV7GZPJxODBg9mxYwc7duygdevWVuqKiMj9SblYRMS2lIdFRHJOukWJpk2b4urqmub9YWFhtG/fnpIlSxIcHExkZCQAsbGxADRr1ozKlSvTsmVLQkNDLY/TjBERkYxTLhYRsS3lYRGRnJOt3TfCw8Px8fGx3C5dujRHjhxhy5YtKbbx8vHxSZGAx48fT0BAAKNGjSI+Pj47IYiIODzlYhER21IeFhHJugLZebBhGHdVeO+1V23v3r354IMPiIuL480332TSpEkphrhlpi0REVuxp0+3cjIXKw+LiL1ylDyckbZERGzFGrk4WyMl/P392bdvn+X2+fPn8fLyomHDhikW+Nm7dy8BAQEAlClTBpPJRIkSJejbty9//vlnus9xK8nf78eHH35o8xjUV/VVfc3YYW9yOhfb+uet/8Pqq/qqvt552Bu9J9b/Y/VVfXXEvlpLtosSc+bMISYmhpCQEGrVqgWAi4sLYF5t+NixYyxfvhx/f38Azp49C8CNGzcICQmhTZs22QlBRMThKReLiNiW8rCISNalO30jODiYtWvXEh0dTaVKlRgxYgRJSUkA9OrVi8aNGxMYGEjDhg0pWbIk06dPtzx2zJgx9OrVi6SkJAYMGICbmxsAQ4cOZefOnRQqVIhmzZrRu3fvHOyeiEjep1wsImJbysMiIjnHZFhz3IWVmUwmqw4LsWdr1qwhKCjI1mHkCvX1/uRIfXWk3ORIfXWk/8Pq6/3JkfrqSLkJHKu/jvT/WH29PzlSX62Vm1SUEBHJJEfKTY7UVxHJOxwtNzlaf0Ukb7BWbsrW7hsiIiIiIiIiuaFkyZJcvHjR1mE4HFdXVy5cuJBj7WukhIhIJjlSbnKkvopI3uFoucnR+iuSFv0u2EZaP3dr/Xtka/cNEREREREREZGsUlFCRERERERERGxCRQkRERERERERsQkVJURERERERETEJlSUEBEREREREcmifPnycfTo0RTnhg8fTpcuXTLdVlhYGA0bNqRkyZI8+eSTnD9/Ps1rr1y5QufOnSldujS+vr4sWLAgw22NHj2aqlWrUrx4cerXr88bb7xBcnJypuO1BhUlRERERERERKzIZDJl+jGXL1+mdevWtGnThp07d+Lk5ETHjh3TvH7AgAGcOHGCjRs38uqrr9KpUyeioqIy1NYzzzzD1q1biYuL488//2TNmjV8//33me+oFRSwybOKiIiIiIiI3KeyslXm77//jpubGx999BEA33zzDRUrViQqKgpPT88U1167do1Zs2axbNkyatSoQY0aNViwYAHTpk1jxIgR92zLy8srRXsFChTggQceyGJvs0cjJURERERERERyyIkTJ3B1dU3zmDVrFgAHDhzA19fX8rjy5ctTsmRJDhw4kGqb165dS3G9r68v+/fvz3BbISEhODs74+XlRevWrXn55Zet3veM0EgJERERERERyfOyMGMiVVkY5HCX26dveHh4cPHixXs+5sKFC1SpUiXFOS8vL2JiYu66NiYmBhcXF4oXL2455+npyc6dOy3336utTp060alTJ1atWkWfPn3w9PSka9euGeiddWmkhIiIiIiIiOR5hmGdI7OKFCnC5cuXU5yLj4+naNGimWqnVKlSljUhbjl69CilSpVK9dpLly4RFxeX4lo3N7dMt9WiRQv69OnDL7/8kql4rUVFCREREREREZEsatmyJevXr09xbv369bRu3RowT7VwdnZO85g5cyYA3t7eREREWNo4c+YMFy5cwNvb+67n9PDwoEiRIuzevdtyLiIigpo1awJQs2bNDLcF5p08ypcvn8WfQPaoKCEiIiIiIiKSRW3btmXKlCmsWrWKS5cu8cMPP3Dw4EFLUcLDw4P4+Pg0j+DgYADatWvHhQsXGDFiBMePH6dfv360aNHirkUuwTw6Izg4mPfee49Dhw4xfvx4QkNDLdMv7tXW5MmTOX/+PImJiSxZsoQffviBnj175s4P7A4qSoiIiIiIiIhkUceOHXnjjTf46quvqFOnDrt27WLZsmUULlw4U+0UK1aMxYsXM3/+fOrVq0diYqJlEUyATz/9lDZt2lhujxs3Dnd3d5o0acL333/PzJkzLetI3KutTZs24evrS7ly5Zg6dSqffPIJQUFB2fo5ZJXJyMpeJbnEZDJlaSsVEZGc5Ei5yZH6KiJ5h6PlJkfrr0ha9LtgG2n93K3176GREiIiIiIiIiJiEypKiIiIiIiIiIhNqCghIiIiIiIiIjahooSIiIiIiIiI2ISKEiIiIiIiIiJiEypKiIiIiIiIiIhNpFuU6N69O2XLlsXX1zfNa4YNG4aXlxcNGjRg//79lvPr1q2jVq1aVK9enfHjx1vOx8fH88wzz+Dh4cGzzz7L5cuXrdANEZH7l3KxiIiIiNyv0i1KdOvWjSVLlqR5f3h4OOvXr2fr1q0MGTKEIUOGWO4bOHAgkyZNYsWKFXz77bfExMQA8N133+Hh4cGhQ4dwd3dn4sSJVuqKiMj9SblYRERERO5X6RYlmjZtiqura5r3h4WF0b59e0qWLElwcDCRkZEAxMbGAtCsWTMqV65My5YtCQ0NBcxvnnv06IGTkxPdu3cnLCzMWn0REbkvKReLiIiIyP2qQHYeHB4eTpcuXSy3S5cuzZEjR4iKiqJmzZqW8z4+PoSGhvLEE0+wZcsWy301a9YkPDw83ecYPny45fugoCCCgoKyE7KISKatWbOGNWvW2DqMNOV0Lu7RYziVKpm/Vx4WEVuw9zwsIo4tX758HD58GC8vL8u54cOHc+TIEX755ZdMtRUWFkbfvn05evQoDz30ED/++COlS5dO9dorV67Qq1cvli5dSrly5Rg5ciRPPvkkAElJSQQHB7Nt2zaOHz/O6tWrad68eYr4PvnkEwoXLgyAyWRi9+7dVKlSJZO9z75sFSUMw8AwjBTnTCZTqtfeOn/n9fdye1FCRMQW7vxDfMSIEbYLJhU5nYsXL32fx1vlZ9QocHPLepwiIlll73lYROROab0XS8/ly5dp3bo1/fv3p2fPngwaNIiOHTuycuXKVK8fMGAAJ06cYOPGjSxdupROnTqxa9cuPD09AfNo2UGDBvH888/fFY/JZCI4OJiff/45852zsmztvuHv78++ffsst8+fP4+XlxcNGzZMsdDa3r178ff3B6BRo0aWocWRkZE0atQoOyGIiDi8nM7FU5ZtpFgxqF0bxo6F69dzqCMiIiIi94nMfhgP8Pvvv+Pm5sZHH32Eh4cH33zzDatXryYqKuqua69du8asWbMYOXIkNWrUoH///jRp0oRp06YBULBgQQYMGMDDDz9M/vz5U40vKzHmhGwXJebMmUNMTAwhISHUqlULABcXF8C86vuxY8dYvny55Y2wv78/U6dO5dq1a0ydOpWAgIBsdkFExLHldC5et28mY8fC8uWwbBnUqgUhIXDzZs73TURERCSvO3HiBK6urmkes2bNAuDAgQMpdlsrX748JUuW5MCBA6m2ee3atRTX+/r6pvhAKj0mk4n58+dTpkwZOnTowMKFC7PZy6xLd/pGcHAwa9euJTo6mkqVKjFixAiSkpIA6NWrF40bNyYwMJCGDRtSsmRJpk+fbnnsmDFj6NWrF0lJSQwYMAC3f8f89u7dm86dO+Pt7Y2fnx+jRo3Kwe6JiOR9ts7Fkev/wGg3gbp1TSxcCGvWwNCh8MUX8N570LYt5MtWiVtEREQk+0wjMj9lIjXGh9kfQXD7dAkPDw8uXrx4z8dcuHDhrjUdvLy8LLun3S4mJgYXFxeKFy9uOefp6cnOnTszFN8LL7xAr169cHFxYf78+XTu3JkNGzZQu3btDD3emkyGvYzZSIXJZCI52dCbXRGxKyaTyW6Gu+U0k8nEsE5lafv5fBpV/G+Kh2HAvHnw6acQG2suUrz4IhQqZMNgRcRhOFIeBsfrr0ha7PV3oWjRomzevJm6detazg0ZMoTLly9natv1d955h8jISP7880/LOTc3N6ZPn07r1q1TXHvgwAFq1arFpUuXLIWJN954g9OnT1tGXtxSqVIlZsyYQbNmzdJ87gEDBpA/f35Gjx59131p/dyt9e9h93/u/zvlWUREbKR1UhX+2P9HinMmEzzzDISGwoQJ5ukcXl7wf/8HZ8/aKFARERERG2jZsiXr169PcW79+vWWQsKJEydwdnZO85g5cyYA3t7eREREWNo4c+YMFy5cwNvb+67n9PDwoEiRIuzevdtyLiIiIsXOa5lhyzUm7L4osWGDrSMQEXFsdS8UZM6+OWlUyKFFC/N6EwsXwunT4OMDHTqYp3lo3QkRERG537Vt25YpU6awatUqLl26xA8//MDBgwctRQkPDw/i4+PTPIKDgwFo164dFy5cYMSIERw/fpx+/frRokULy24atytSpAjBwcG89957HDp0iPHjxxMaGkrXrl0t11y/fp2EhIS7vgf466+/uHjxIgkJCfz555/MmDGDV199NQd/SmlTUUJERNJV4uhpridfZ8+5Pele9+CDMHEiHDsGTZtC//7g6QnvvAN79+ZOrCIiIiK5rWPHjrzxxht89dVX1KlTh127drFs2TIKFy6cqXaKFSvG4sWLmT9/PvXq1SMxMTHFVIxPP/2UNm3aWG6PGzcOd3d3mjRpwvfff8/MmTNTrEnh7e3NAw88wJkzZ2jVqhVFixblxIkTAMyePZvq1avj7u7Or7/+yuTJk/Hx8cneDyKL7H5NiYoVDU6c0CJqImI/7HU+Y04wmUwYTk4M+/018j1QlE9afJKpx+/eDdOnm6d3lC4Nzz9vnvbh42MeZSEikhW5nYe7d+/OwoULKVOmTIqh1bcbNmwYs2fPxtXVlRkzZliGUK9bt45evXpx48YNBgwYQP/+/QGIj4+nc+fO7NixAz8/P6ZPn06xYsVSbduRXndE0qPfBdtw+DUlnJ1h61ZbRyEi4sCqVaNr4SaERIRk+oWnbl34/HM4fhy+/hr+/hvatIFq1WDwYFi9GhITcyhuEREr6datG0uWLEnz/vDwcNavX8/WrVsZMmQIQ4YMsdw3cOBAJk2axIoVK/j2228tq+h/9913eHh4cOjQIdzd3TO1GJ6IyP3E7osS7drBnDm2jkJExIHVqkWNc8kUKVCEzac2Z6mJ/PnhkUdg3Djz9I4//gBXV/OuHW5u0KqVuXixdSskJ1s3fBGR7GratCmurq5p3h8WFkb79u0pWbIkwcHBRP67UntsbCwAzZo1o3LlyrRs2ZLQ0FDAXMjo0aMHTk5OdO/enbCwsJzviIiIHbL7okTHjuahv/okTUTERmrVwhQZSSffToREhGS7OZPJvP7E++9DeLh5FEXv3nDqFLz8srlI0bo1DB8OixdDKltzi4jYlfDw8BRzsUuXLs2RI0fYsmVLipXwfXx8LEWJ2++rWbMm4eHh6T7H33/DjRs5ELyIiI0VsHUA91KnDtSsCb/9Bi++aOtoREQcUK1aMGcOwYNG0WRKE0a3Gk3B/AWt1ryrKzz7rPkA+OcfCAszbzf65ZewZQuUKweNGpmng9StC76+ULGi1qUQEfuQ2lZ6pjQS1K3zmZ0OV+Whx0g81ZDCBZwoXToIT88gypSBsmWhTJm7j7JlzdOglSdFxFrWrFnDmjVrrN6u3RclAN5+G/r0MU/lyOQCpiIikl21akFkJFVLVqVqyaqsjFpJ62qtc+zpypaFp582H2CezhEZaZ7aERFhXpti925ISjIXJ2rXhurVzetUVK8OXl5QqFCOhScichd/f3/27dtHq1atADh//jxeXl6ULFmSN99803Ld3r17LVsENmrUiMjISOrXr09kZCSNGjVK9zk2ukXydLetPFnnZdpW8MDpqrmIe+6c+di27b/vb51PSkq9WJFaEaN0aeVOEUlfUFAQQUFBltsjRoywSrt5oijx2GPmN54ffGCecywiIrnI2xuOHIEbN+hUpxMzImbkaFHiTvnzm0fN1amT8vw//5iLFPv2weHDsGyZ+evJk1ChgrlI4ekJlSr9d7i7m78WKZJr4YuIA/D392fw4MG89NJLLF26lFq1agHg4uICmHfg8PDwYPny5Xz44YeWx0ydOpXPP/+cqVOnEhAQkO5zNPB+hKMLIvms9k06r21M8yrNGfzQYDpUeijNURlXr8L58/8VK24VLE6fhh07Up4/f948sqJ0afM0ulvHnbdvP1e8uEZiiEj22f2WoLfCO38e/P3hjTegb18bByYiDs2RtqOy9LVqVVi4kH/cXan5bU1OvH4CZydnW4eXqqQk82Kahw6Z16s4efK/49Qp81GsmLlAcfsnhqVL3/3JYalS5mv1plvEvuR2Hg4ODmbt2rVER0dTtmxZRowYQVJSEgC9evUC4O2332b27NmULFmS6dOnWwoTa9eu5bXXXiMpKYkBAwYwYMAAIAtbgiYnwzvvwNy5XJk3hx8vrWZM6BhKPVCKQQGDaFerXbam1t28CRcvmt9zR0enPFI7Fx0N166Z82R6BYw7z6soLNnhSO/B7ElObwmaZ4oSYP6grk0baNAARo6EypVtGJyIOCxHekG09PWpp6BrV2jXjmdnPctTNZ6ih18PW4eXJYZhfoN9+nTKTwnvPP75x/wG/do1KFECXFzSPpydoWjR/45ixVLevnU88ADks/slpkXsnyPlYbijv+PHw2efwYIFJD9YlwUHF/B16NdEXYyif+P+vNLgFVwKu+RKXNevmxcjzkgB49b5/PnvLlaULGkubpQs+d9x++0SJcyPE3G03317oaLEHeFduQKffgoTJ5oXOwsKAh8f8xBdNzfzG8PixaGg9dZgExFJwZFeEC19ffddc2IdPpz5B+YzcsNINvXYZOvwckVSEsTFmQsUly7dfVy8CPHx5tenex3XrpnXRipcGJyc7j7SOn/7UaCA9Y78+c1FkluHyZTytrXPmUz/jTrJytc7z4njcqQ8DKn0d84c87ZFISHw6KMAbDuzjdGho1l0aBGd63amX+N+1ChVw0YRp84wzLnwzmLFhQvmIybmv+9vvx0fb35/n17hIrVzLi4qZtxvHO13316oKJFGeFevwqpVsGEDHDwIUVHmN4ZxcebDMMxvgPLnT3ncemOU87HfH88hInc7d85xXhAteXjWLPM2SHPmcOPmDTxGe7DypZXUKl3L1iHmKTdvml+/rl83HwkJ/32f0ePGDesdycnm18ubN/877rxt7XNgPpfZr+n9ymWn0GGNr9agtjInOtpx8jCk8Z54/Xpo3968+u9tW9SdjjvNhK0TmLx9MvXL1adf4360qd6GfKa8O0wrOdlcBE6raJHW7bg4czEjrcKFq6u5cHHn11sj4PRe2/7Ya1EiX758HD58GC8vL8u54cOHc+TIEX755ZdMtRUWFkbfvn05evQoDz30ED/++COlS5dO9dorV67Qq1cvli5dSrly5Rg5ciRPPvkkAPv27eOll17i6NGjPPDAAwQGBvLOO+9Qt27dTPdPRYkshGcY5uR186b5663j1u2c7nFu/ETt919N5P5Xrpx9viDmBEse3rsX2rY1V4GBYSuHkZScxJctv7RxhOKoslLYyImv1qC2Mt9W2bKOk4chnffEe/ea5zb37Qtvvpnir+iEGwnM3jOb8eHjuZhwkb6N+tK9fvdcm9phD24VM1IrWsTE/Dfa7favt75PSDBPG0mtYJFeMePW905Otu79/SkvFSVGjBjB4cOHM1WUuHz5MpUqVaJ///707NmTQYMGcenSJVauXJnq9T169ODQoUNMnjyZpUuX8u6777Jr1y48PT2JjY3lwoULVKlShStXrvDll1+yePFiwsLCMt0/FSXsNzwRcVCOlJssfU1KMn/cFB0NRYtyMOYgTX9syqlBp7K1sJqISFY4Uh6Ge/T31Cl4/HF45BEYPfqu+QqGYRB2Oozx4eNZdGgRHWp3oF/jftQpUyf19gQwv+zdXqS48/v0zl28aJ7xeK8iRvHi5sLHreP220WLaqRGauz1d99aIyWmTZvGJ598wqFDhwA4e/YsFStW5MiRI3h6eqa49tq1a7i5ubFs2TIefvhhAFq1akVAQMBdW3XGxcUxduxYVq1axerVqzPdv5wuSuSJLUFFRMTGChY0bw26bx80akSNUjXwLuXNgoMLaFurra2jExFxXO7u5qkc7drBc8+Z15koWtRyt8lkIsA9gAD3AP6+/Dffb/uelr+0xNvNm/6N+/O099MUyKc/Ce5UsKB5Ic40Rs2nyzDMU/XSK2KcPm1+SY2NNU8ziY3974iLM0/Xc3ZOu2hxr9vFi5uPAvqntQsnTpzgwQcfTPP+7777jo4dO3LgwAF8fX0t58uXL0/JkiU5cODAXUWJEydOcO3atRTX+/r6sn///hTXubi4EB8fT+3atdmwYYOVemRd+m8qIiIZ4+sLERHQqBEAr/i9wsRtE1WUEBGxNRcXWLwYevWCZs1gwQIoX/6uy8oVK8cHzT/g7cC3+SPyD77e/DWvL3md3g1709OvJ6WLZuEvcLmLyfTfrksVK2atjVuLLKdWsLj99okTaRc24uPNCyinV8AoXtxc/EjvKF7c3E6eGLlhrSCtMSXhtlg8PDy4ePHiPR9za7rF7by8vIiJibnr2piYGFxcXChevLjlnKenJzt37kxx3aVLl4iKiuLjjz/mmWeeydJIiZymooSIiGTMraLEv56v/TxDlg/hQPQBvN28bRiYiIhQqBBMnWrepi4gwFyYuO0T1BSX5i9Exzod6VinI9vPbueb8G+o8U0N2lRvw2sNXiPQIzDFH1SS+woWNC/IWapU1tswDLh8Of3CRny8eQZQfPx/hYzUjqSkexcvbi9i3OuaHBvBYaOpHUWKFOHy5cspzsXHx1P0tlFLGVGqVCkiIyNTnDt69CilUvmPUKpUKS5dukRcXJylMHH06FHc3NzuutbT05NRo0ZRsWJFTp06hbu7e6biymkqSoiISMb4+sKyZZabhQsUpqdfTyZsncDY1mNtGJiIiADmT4nffRe8vOB//4Pp06Fly3Qf4lfej6nPTOWrll/x866feXXBq+Qz5eO1Bq/R5cEuDrUw5v3GZPqvCJDVERu3JCWZCxy3ihTpFTDOnEl5+85HvfQ0AAAgAElEQVRrL182F11SK2AULQrFiv339fbvM/n3fa5q2bIl69evT7Gzxfr16xk2bBhgnmpRu3btNB///fffExwcjLe3N7/++qvl/JkzZ7hw4QLe3nd/+OPh4UGRIkXYvXs3gYGBAERERPDQQw+l+hwJCQk4OTlRokSJLPUxJ2mhSxGRTHKk3JSir6dOQYMG8M8/lvtPxp6k3qR6HBt4DGcnZxtFKSKOxpHyMGSxvxs2mLcM/fhj6Nkzww8zDIN1x9cxcdtElhxewnO1nuO1Bq/RqGKjTEYtkjrDgGvXUi9oXLliLlrc+nr791euwKxZ9vm7//PPPzNmzBi+/PJL/Pz8+O2333jrrbc4e/YshQsXznA7ly9fxsPDg4EDB9K1a1cGDRpEXFwcK1asSPX6nj17cvjwYX744QeWLFnCu+++y+7du6lSpQorVqzAzc0NX19fDhw4wKeffkqBAgWYNm1apvvn8LtvJN5I1MruImJXHOnNcIq+GoZ5HGlkJJQta7mm/a/taeHZgj6N+tgoShFxNI6UhyEb/T10yLxlaPv28MknkC9fph5+7so5pu6YyqRtkyhVpBSvNXyNjnU6UqxQsczHImIF9vq7n5iYyG+//UZISAi7du3i2Wef5eWXX6ZRo8wX88LCwujbty9Hjhzh4YcfZtq0aZYpGZ9++ikbNmxg0aJFAFy9epVXX32VJUuWUL58eT777DOeeOIJAH7//Xfef/99Tp06hY+PD8899xxdu3al7G3v4TLK5kWJdevW0atXL27cuMGAAQPo379/ivvj4+MZPnw4K1eupEiRIkyfPp2qVasCEBISwqRJk4iOjmbQoEH0/LdKO3z4cCZPnkzpf5ezHTlyJK1bt061kxevXdSwMRGxK7n9gmjrPJyir82bw/vvw6OPWk6tObaGPgv7sLfPXs1BFpFcYa9/mOSUbPU3OhqefdY8fn/aNChSJNNN3DRusuzIMiZunci64+vo5NuJXg164Vs29TUrRHKKo/3u2wubFyXq16/P2LFjqVy5Mq1atWLDhg0pFs/4/vvv2bNnD+PGjWPz5s18+eWXzJkzh9jYWBo3bkxoaCgFCxakRYsWrFixguLFizNixAicnZ0ZPHhw+sGZTJyMPYl7cftaiENEHFtuvyDaOg+n6Gu/flC1KgwaZDllGAYPTnyQLx77glbVWlm9/yIid3K0P0yy3d+EBOjeHY4dg7/+yto+l/86GXuSKTum8MP2H6hcojI9/XryQu0XNHpCcoWj/e7bC5PJxIcfGhQpQoqjSxfr/HukO4YrNjYWgGbNmlG5cmVatmxJWFhYimtWrVplGSLSpEkTDh8+DMCmTZvw8/PD1dWVYsWK8cgjj7Bp0ybL4zIa/OXEy/e+SETkPmUPeTiFO3bgAPML1RtN3uCLTV9kvj0REcl5hQubF71s0QL8/WHPniw3ValEJYYHDef468cZFjiMvw78RaXRlXhl/iuEngrVH4wi9ynDgJgY86ywsDDzLsTWkm5RYsuWLdSsWdNy28fHh9DQ0BTXtGrVipkzZ3Lt2jXmzZtHREQEUVFRNGvWjPDwcKKiojh79iyLFi1i8+bNlseNHz+egIAARo0aRXx8fJoxqCghIo7MHvJwCr6+sHv3XaeDfYM5GHOQbWe2Za2jIiKSs/LlMy96+dFH5uLEwoXZaq5AvgI85f0Uf3X8i3199lHVtSpd/uyC73e+jN48muir0VYKXETswYgR8PnnMH48TJ4MM2ZYr+1sbwnaoUMHTp06RfPmzfH29qZ69eo4OTlRtGhRxowZQ9++fYmNjcXX1xcnJycAevfuzQcffEBcXBxvvvkmkyZNYsiQIam2/83n31DFpQoAQUFBBAUFZTdkEZFMWbNmDWvWrLF1GGnK6Tw8fPhwy/dBjRsTFBkJN26k2GS8UP5CDAoYxKiNo/j1+V9TaUVEJOvsPQ/nKZ07Q7Vq0K4dDB5sPrK5HlB55/K8Hfg2Qx8eyrrj65iyYwoj1o6gZdWW9PTryaNej5LPlLlFNkVS4+rqqvWrbMDV1TVH2093TYnY2FiCgoLYsWMHAP3796d169aWYcJ3unz5MoGBgezcufOu+zp27Mhbb72Fn59fivO7du2iT58+bNy48e7gTCbmH5jPkzWezFSnRERyUm7OZ7SHPHxXX729Yc4cqFMn5XMnXsZzrCebe2ymWslqmemmiEimONq88hzp74kT8PTT4OcHEydCoUJWbf5SwiVmRsxkyo4pnL96nu71utOtfjc8SnhY9XlExHaslZvSLVmWKFECMK/8fuzYMZYvX46/v3+Ka2JjY0lMTOTq1auMHDmSxx57zHLfuXPnAFixYgURERGWN8Jnz54F4MaNG4SEhNCmTZs0Y9D0DRFxZPaQh+/i5wfbt991ulihYrzW8DW+3PRlpvooIiI24OEBGzbAxYvmHZXOn7dq8y6FXejdqDdbX93K3A5zOX/1PPUn1afV9FaERIRwNemqVZ9PRPKue46jGjNmDL169eLRRx+lT58+uLm5MWnSJCZNmgTAvn378PX15cEHH+TkyZOMGDHC8tj27dtTs2ZNhg0bxo8//mg5P3ToUOrWrUtAQABJSUn07t07zedXUUJEHJ2t8/Bd6teHf0du3GlA4wH8tu83TsWdylpnRUQk9xQrZh751rRpthfATE/98vX5ps03nBp0iq4PduXnXT/j/rU7Pef1ZP3x9Q416kVE7nbPLUFtyWQyMXrzaF4PeN3WoYiIWDjSsOFU+7piBfzf/8Hatak+ZuiKocRfj2fCExNyIUIRcUSOlIchl/o7Y4Z5u+epU+HJnJ86fSb+DNN3T+enXT+RcCOBl+q+xEsPvoSnq2eOP7eIWEeuTN+wBxopISJiZ+rXh5074ebNVO9+86E3mb13NscvHc/lwEREJMtefBHmzYNeveDLL837/+WgCs4VeOvht9jTew+z288m+lo0jSc3pvm05kzdMZW463E5+vwiYj/svigRn5jBbepERCR3lCoFLi5w9Giqd7s94MZrDV/jk/Wf5HJgIiKSLQEBEBpqHjXRrRskJOT4U5pMJhpWaMj4x8dzevBpXvd/nXkH5uEx2oPOf3Rm+ZHlJN9MzvE4RMR27L4ooZESIiJ2qH79VBe7vOWNJm/wR+QfHL2YeuFCRETsVKVK5gUwr12DZs3gVO6tEVQofyHa1mrL3I5zOdT/EI0rNubtlW9TeUxlhq4Yyq6/dznUtB0RR6GihIiIZJ6fX5qLXQKULFKSvo378uGaD3MxKBERsYqiRWHWLGjXzrwAZipbRue00kVLM8B/ANte3caSzkvIZ8rH07Oexvc7X0auH8mxS8dyPSYRyRkqSoiISOalsS3o7YY0GcKKoyvYdmZbLgUlIiJWYzLB0KEweTI89xz8u+OTLdQpU4eR/xtJ1MAovnviO07EnaDh9w0JnBrId1u+I/pqtM1iE5Hss/vdN1r+0pKlnZfaOhQREQtHWvU9zb6ePm2ewvHPP+Y3rmmYtHUSs/bOYtVLqzClc52ISGY4Uh4GO+jvoUPw7LMQGAjjxoGTk+1i+VdiciJLDy8lZE8Iiw4toqlHU170fZGnvZ+maKGitg5PxCFo9w0REbGdChXMxYjTp9O9rIdfD85dOcf8g/NzKTAREbG66tXNC2CeOwctWsDZs7aOiEL5C/GU91PMbDeTU4NO0aF2B37e/TMVv65I5z86s/jQYpKSk2wdpohkgIoSIiKSeSbTPRe7BCiQrwBfPPYFby5/U28ORUTyMmdnmDMHWreGxo0hLMzWEVk4OznT5cEuLH5xMQf6HSDAPYCP1n1Exa8r0nthb9YcW6MdPETsmN0XJWITYm0dgoiIpCYD60oAPF7tcaq4VGFc2LhcCEpERHJMvnzw/vvw7bfw1FPw44+2juguZYuVpV/jfmzusZnQnqFULlGZwUsH4z7anf6L+7P++HpuGjdtHaaI3Mbu15QoMbIEl96+ZOtQREQsbD63Nxel29c//oApU2Dhwnu2czDmIA9NeYidr+3Evbi7laMUEUfjSHkY7LS/+/fDM8/Ao4/C6NFQqJCtI0rXwZiD/Lb3N37d9yvRV6N53ud5Xqj9AgHuAeQz2f3ntCJ2yVq5ye6LEvlG5CPp/SQlCxGxG3b55jCHpNvX06ehXj3zHOMMLGL5weoPiIyO5Lfnf7NylCLiaBwpD4Md9zc2Fl5+2bzo8W+/gXveKDpHno/kt32/MXvvbOKvx/N87ed5wecFGldsrEWZRTLBYRa6LFaomKZwiIjYo4oVzZ+MHTuWocuHBQ5j+9ntLDm8JGfjEhGR3FGihHnU3LPPQqNGsHKlrSPKkFqla/FB8w/Y22cvi19cTLFCxXh57st4jvXkreVvsfXMVvssAoncp+y+KOFa2JVLCZq+ISJil/z9M7zYWZGCRfjm8W/ou6gvVxKv5HBgIiKSK/Llg6FDYcYM6NwZRo6Em3lnzYbaZWozImgEkX0jmRc8j0L5CxE8JxivcV68sewNNp7YqDUoRHKY/RclirhyMeGircMQEZHUNG4M4eEZvvzx6o/zcKWHeXvl2zkYlIiI5LoWLWDLFpg3D9q2hUt560NFk8lE3bJ1+bjFxxzsd5C/Ov6FcyFnei/sTcWvK9JnYR9WHF2hnaREcoDdFyVcCrtopISIiL3KwrZwY1uP5c/IP1lzbE3OxCQiIrbh7g5r10LlytCwIezaZeuIsuRWgWJ40HB2997N2q5rqVyiMu+uepfyX5Wn21/dmH9gPgk3Emwdqsh9we4Xumw7qy0v+r5IO592tg5HRASw4wXHcsA9+xoXB+XLmz8RK1gww+0uOLiAAYsHsLv3booVKmaFSEXEkThSHoY82t+QEBg4EL76Cl56ydbRWM3J2JPM3T+XOZFz2Pn3TlpVa0W7Wu14vNrjODs52zo8kVzlMLtvdPuzKw97BNLDr4etwxERAfLom8MsylBfa9eG6dOhfv1Mtd3tr2445Xdi4pMTsxGhiDgiR8rDkIf7u2cPtGtnntoxZgw4Odk6Iqs6d+Uc8w7MY07kHDae2EhQlSCeq/UcT1R/gtJFS9s6PJEc5zC7b5RyctGaEiIi9iwTi13ebnSr0Sw9spQ/Iv/IgaBERKxr3bp11KpVi+rVqzN+/Pi77o+Pj+eNN96gXr16NGnShCNHjljuCwkJoXnz5tSuXZvJkydbzg8fPhx3d3fq169P/fr1WbLkPtudqE4d8zoT585B06YZ3q0pryhTtAw9/Xqy+MXFnBh0gg61OzD/4Hyqja9G0x+b8sXGLzgQfcDWYYrYPfsvSuR3VlFCRMSeZXKxy1tcCrswq90sXlvwGlEXo3IgMBER6xk4cCCTJk1ixYoVfPvtt0RHR6e4f+bMmSQlJbFz506+/vpr3nrrLQBiY2MZMWIEc+fOJSwsjO+//564uDjA/Cnj4MGD2bFjBzt27KB169a53q8cV7w4/P47dOxofr2YO9fWEeUIl8IuvFj3Rea8MId/hvzDO4HvcPTSUVr83IKa39TkreVvseHEBpJvJts6VBG7Y/dFiZL5i2mhSxERe5bFogSAv7s/Qx8eSsc5HUlMTrRyYCIi1hEbGwtAs2bNqFy5Mi1btiTsjhFiq1at4oknngCgSZMmHD58GIBNmzbh5+eHq6srxYoV45FHHmHTpk2Wx+XJaRmZZTLB4MEwfz68/rr5SLx/c37hAoV5vPrjfPfEd5wadIoZz82gcIHC9FvUz7JQ5p+Rf3I58bKtQxWxC3miKHHxmkZKiIjYLV9f85Dcfz/5y6zBTQZTpmgZhq0cZt24RESsZMuWLdSsWdNy28fHh9DQ0BTXtGrVipkzZ3Lt2jXmzZtHREQEUVFRNGvWjPDwcKKiojh79iyLFi1i8+bNlseNHz+egIAARo0aRXx8fK71ySb8/WHHDvNrRmAgRN3/o+RMJhMNKjTgo0c+YudrO9nyyhYalG/AhK0TqPBVBZ4IeYLvt33Pmfgztg5VxGYK2DqAe3HNV1TTN0RE7FnBglCvnnm0xKOPZvrhJpOJac9Mo9EPjahfrj6d63bOgSBFRHJWhw4dOHXqFM2bN8fb25vq1avj5ORE0aJFGTNmDH379iU2NhZfX1+c/l3wsXfv3nzwwQfExcXx5ptvMmnSJIYMGZJq+8OHD7d8HxQURFBQUC70Kge4usKff8LYseYixaRJ0LatraPKNZVdKtOvcT/6Ne5HbEIsSw4vYd7Beby94m2qlqxKm+pteKL6EzSs0JB8Jrv//FgczJo1a1izZo3V27X73Td2bvyDnns/ZcsrW2wdjogIkIdXQc+CDPd16FB44AH48MMsP9eec3t45KdHWNhpIY0rNs5yOyJy/8vtPBwbG0tQUBA7duwAoH///rRu3doyXeNOly9fJjAwkJ07d951X8eOHXnrrbfw8/NLcX7Xrl306dOHjRs33vWY+/Z1JzwcOnSAp5+Gzz+/73bnyIyk5CQ2ntzIokOLWHRoEeeunKN1tda0qd6GVlVb4VrE1dYhitwl13bfyImVhuPj43nmmWfw8PDg2Wef5fLltOdTuRUowT+X/8lsv0RE7hu2zsMZEhgIqbyRzow6Zeow5ekpPDf7OU7Hnc5ePCIiVlSiRAnAnI+PHTvG8uXL8ff3T3FNbGwsiYmJXL16lZEjR/LYY49Z7jt37hwAK1asICIiwlKQOHv2LAA3btwgJCSENm3a5EZ37EfjxrB9O5w4AQ8/DEeP2joimymYvyBBVYL4/LHP2dNnD+GvhNPEvQkzImZQeUxlmv7YlJHrR7Lr7133Z4FKHJtxD/Xq1TPWrl1rHDt2zPD29jbOnz+f4v5JkyYZ/fv3NwzDMDZt2mQ899xzhmEYxqVLl4waNWoYFy5cMOLj441GjRoZsbGxhmEYxqhRo4x+/foZCQkJRt++fY0vvvgi1ecGjGtbQw2n/3Mybt68ea9QRURyRQZSp1XZOg9nSHS0YTg7G0ZSUhZ7+Z9P131q+E3yM+IS4rLdlojcn3I7DxuGYaxZs8aoWbOmUbVqVWPs2LGGYRjGxIkTjYkTJxqGYc6/NWrUMKpVq2Z06dLFuHLliuWxTZs2Nby9vY2GDRsaYWFhlvNdunQxfH19jQYNGhiDBg0yYmJiUn1uW/Q3V928aRhjxxpG6dKG8fvvto7G7lxNvGosPrTY6L+ov+E11suo+FVF45V5rxh/Rv6p10qxKWvlpnTXlLh9pWHAstLw7UPVVq1aRbdu3YC0VxoGLCsNt27dmvDwcN577z2cnJzo3r07I0eOTDOGwjfzUSh/IWKvx+JS2CVLhRcRkbzKHvJwhpQqBe7usHs33DEkObPeDnybY7HHaDu7LQs7LcSpgOMO5xUR+9G8eXMiIyNTnOvVq5fl+yZNmnDgwIFUH7tu3bpUz//888/WCzAvM5lgwABo0sQ8nWPVKvjySyhSxNaR2YUiBYvQulprWldrzdjWYzkYc5BFhxbx7ZZv6fJnFwLcA2hTrQ2tqrWillstTCaTrUMWyZR0p2/k1ErDt7dbs2ZNwtPbSi4xkbLFymoKh4g4JLvIwxllhSkcYJ6fOKHNBEoULsFLc1/Snu4iIo6iUSPzdI6YGPPUjj17bB2R3TGZTHi7eTOoySCWd1nOmcFn6NuoL5HRkTw+43E8xnjQY14PZu+ZTczVGFuHK5Ih2d59IysrDRuZmAc1/IcfuH7xOp8d/YyXn3k57640LCJ5Vk6tNGwtOZ6HM7rie2AgLFwI/ftnozdm+fPlZ8ZzM2g9vTX9FvdjQpsJ+uRHxIHlZB5OSkrin3/+wd3dPUfal0xycYGZM+Gnn+CRR2D4cOjTxzyaQu7i7OTMszWf5dmaz2IYBgdjDrLsyDJ+2f0Lr8x/hZpuNWlVrRUtvVoS4B5AwfwFbR2yyN3Sm9tx6dIlo169epbb/fr1MxYsWJDm9fHx8caDDz6Y6n0dOnQwtm3bZhiGYTz33HPG9u3bDcMwjK1btxrt2rVL9TGAYSxZYjw3+znj1z2/pheqiEiuuUfqtCq7yMMZdfiwYVSoYJ4bbCWxCbFGwOQAo/eC3kbyzWSrtSsieVt283CzZs2M2NhYIyEhwahWrZpRu3ZtY+TIkVaKzvpy83XHrhw4YBh+fobx9NOGccd6SnJvCUkJxqqjq4y3V7xt+E3yM0qMLGE8M/MZY0L4BONwzGFbhyf3AWvlpnSnb+TUSsP+/v5MnTqVa9euMXXqVAICAtIOIjGRMkXLcO7KuUyWW0RE8j67yMMZ5eUFN2/C8ePZb+tfxZ2Ks7TzUnb+vZO+i/py07hptbZFxHFdunSJ4sWLM3PmTNq2bUtERARz5861dVhypxo1YPNmqF4d6tUzrzUhGeZUwIlHPB9h5P9Gsu3VbRzsf5AXar9A6OlQAn8MpNq4avRZ2Ie5++cSdz3O1uGKA7vn9I0xY8bQq1cvkpKSGDBgAG5ubkyaNAkwL+6zb98+unbtys2bN2nSpAkTJ060PLZ9+/acO3cOZ2dnfvzxR8v53r1707lzZ7y9vfHz82PUqFFpB5CYSNlSZfnnitaUEBHHZPM8nFEmk3lLtw0boEqV7Lf3r+JOxVnSeQmPz3icV+e/ysQnJ1IgX7ZnH4qIAytRogRHjx7lp59+YuzYsZhMJq5evWrrsCQ1hQqZF71s2RK6dIGXXoKPPoKCmoaQWWWKlqGTbyc6+XbCMAz2nNvD0iNLmbBlAl3+7EKdMnX4n+f/aOHZgocqPUThAoVtHbI4CNO/wy7skslkwggJ4btql9jx9w6+f+p7W4ckImLOTfabOq0q030dMwb274fbCiPWEn89nva/tccpvxOz2s/igYIPWP05RCRvyG4eXr58OZ988gmBgYF8/PHHHDlyhLfeeos5c+ZYMUrrcaTXnXSdOwfdukF0NISEQNWqto7ovpFwI4FNJzexMmolK4+uZO/5vfhX9Od/nv/jf17/w6+8nz4QkLtYKzfZf1Fi2jQWNCnFt1u+ZfGLi20dkoiIQ705zHRft26Frl1zbMX0xOREes7ryaELh5gfPB+3B9xy5HlExL45Uh4Gx+tvugwDxo2Djz+Gr7+Gzp21CGYOiE2IZd3xdeYiRdRKTsWdolnlZuYihef/8CntowWoxWq5Kd01JexCYiKVS1Tm+CXrzVEWEZEcUq8enDpl/jQrBxTKX4ifnv2JoCpBPDTlISLPR+bI84jI/e3NN98kLs48h75Dhw54e3uzYMECG0clGWIywcCBsHw5fPYZdOgAFy7YOqr7TonCJXjK+ynGtB5DRO8I9vfdT3CdYCLORfDUzKco/1V5Os3pxJTtUzh26Zitw5U8Lm8UJVwqczz2uCrEIiL2rkABaNoUcnALVZPJxMj/jWRY4DCaT2vO3P1anE5EMmfZsmUUL16cJUuWYDKZWL16NV9++aWtw5LMqFfPPDqvYkV48EFzkUJyTNliZelYpyM/PPUDRwceZXOPzbTwbMHKqJX4T/bHa6wX3f7qxrSd04i6GKW/2yRT7H9iUGIixZ2K45Tfieir0ZQuWtrWEYmISHoeeQRWr4YXXsjRp+lWvxu1y9Sm3a/t2H52Ox82/5D8+fLn6HOKyP2hUKFCAMyYMYNu3bpRoUIFLl26ZOOoJNOKFIHRo+GJJ8xrTbRtC6NGmc9LjvJ09aSna096+vXEMAwioyNZe2wtSw4vYdjKYRTMV5CgKkE0r9yc5lWaU9W1qqZ7SJryxEgJwDJaQkRE7FyLFrm2bVvjio3Z8soW1h5fy6O/PMqpuFO58rwikrd16tSJmjVrcuLECVq1asW5c+dwcnKydViSVY8+Crt3w/nz4OcH27bZOiKHYjKZ8CntQ+9GvZnVfhZnBp9heZflBHoEsurYKoKmBeE+2p1Oczoxaesk9kfv10gKScH+F7ocMQI++IC2s9vS2bcz7Xza2TosEXFwjrTgWJb6evMmlC4NERFQoULOBHaH5JvJfLbhM8aFj2NCmwl6rRC5z1kjD1+9epUHHjDv4nPlyhXi4+MpV66cNcKzOkd63cm2mTPNa04MHAhDh5qnFYpNGYbB0YtHWXNsDWuPr2Xt8bVcv3Gd5lWam0dSVG6uhTPzKIda6BKgconKWkRFRCQvyJcPgoLMUzhySf58+Xm32bvM6ziPoSuG8tKfLxF9NTrXnl9E8pbr168zf/58+vbtC8CZM2fYunWrjaMSqwgONo+UWLUKmjeHI0dsHZHDM5lMVC1ZlR5+Pfi57c8cf/04oT1DaVOtDVvPbOXpWU9T5ssytJ3dli83fUnoqVASkxNtHbbkojxTlKhesjoHLxy0cTAiIpIhjzySa1M4bufv7s/O13bi9oAbdSbUYcbuGfp0UUTu8uGHH7J9+3bW/Lsob4UKFXj33XdtG5RYT6VK5oUvn38eAgJgyhTzVqJiN6q4VOHlei8z9ZmpHBlwhO2vbqdD7Q4cu3SM3gt7U3JUSZpPa867q95l8aHFXErQmi/3M/ufvjFwIIwZw5pja3hv1Xts6L7B1mGJiINzpGG0We7rvn3w5JNw9Kj1g8qgLae30HN+T8oXK8/oVqOpVbqWzWIREevKbh729/cnLCyM+vXrs2PHDgDq1q3L7t27rRWiVTnS647V7d0LnTuDuztMmpRr0wole2ITYgk9FcrGkxvZcGIDW85swdPFk0CPQB6u9DCBHoF4lPDQlA8bc7jpG7VL12bv+b1KyCIieUGtWnD1Khw7ZrMQGlVsxNZXttKqaiuaTWtGv0X9NKVDRADw9vYmNjbWcjs0NJT69evbMCLJMbVrQ1iYeQHM+vVh+nSNmsgDShQuQatqrfjokY9Y9fIqLrx1gSlPT6F6yer8sf8P/Cf74zHGg46/d+Sb8G/Y+fdOkm8m2zpsySL7HynRowdMngxAmS/KsPO1nVRwVoVTRGzHkT6xylZfg4Phscege3frBpUF0Vej+WjtR8zcM5PBAYPp1z4ZFHkAACAASURBVLgfzk7Otg5LRLIou3l4y5YtDB06lIiICOrUqcM///zDL7/8QoMGDawYpfU40utOjtq+HV5+GapWhYkTwU4XNpV7MwyDIxePsOHEBstoijPxZ2hUoREB7gE0cW+Cv7s/bg+42TrU+5q1cpP9FyW6dIGffwbgkZ8e4Z3Ad3is6mM2jkxEHJkjvTnMVl8nTzavKxESYt2gsmF/9H4+WvsRK6NW8rr/6ypOiORR1srD27Zt4+bNmzRq1MgKUeUcR3rdyXHXr8NHH5lfo8aOhQ4dQFMA7gvRV6MJPx3O5lObCT0VSvjpcMoULWMpUgS4B+BbxpeC+QvaOtT7huMUJTp0gFmzABi4ZCAVnSvy1sNv2TgyEXFkjvTmMFt9PXnSPFz2778hf37rBpZNkecj+Xj9xyw/spzXGr5G74a9Ke9c3tZhiUgGWSMPJyUlsX37dq5fv24516xZs+yGliMc6XUn12zZYh414eMDEyZAmTK2jkisLPlmMpHRkYSeCrUcx2OP41fejwD3AAIqBtCkUhPKFdOImaxynKJE27bwxx8AzN4zm5l7ZjK341wbRyYijsyR3hxmu6+1a8O0aWCnn0IeiD7A2LCxzNwzkydrPMlA/4E0rNDQ1mGJyD1kNzeNGzeOL774Ah8fHwoVKmQ5P3/+fGuEZ3WO9LqTqxIS4MMP4aefYPx4824dcl+LTYgl/HQ4oadCLSMqijsVNxcp/h1RUa9cPZwKONk61DzBcYoSTzwBCxYAcCruFPUn1efckHNaaVVEbMaR3hxmu69vvAEuLvD++9YLKgdcvHaRydsnMz58PGWLlaVbvW4E1wnGtYirrUMTkVRkNzfVqVOHzZs34+ycN6ZvOdLrjk1s3gxdu5oXwvzmG3DTOgSOwjAMDl04ZBlJsfnUZg5EH8CntA+NKjaiUQXz4VPah/z57GvUpz1wnKLEY4/BsmWWc5XHVGZZ52V4u3nbMDIRcWSO9OYw231dvhyGD4eNG60WU066cfMGy48s58edP7L0yFIer/Y4Xep24VGvR/WpiYgdyW5uatOmDVOmTKF8+bwxbcuRXnds5to1cwF9xgwYNw7at9daEw7qatJVdv69ky2nt7DljPk4E3+GeuXqWYoUjSo2oqprVYf/oNxxihLNm8OaNZZz3f7qhl85P/r797ddYCLi0BzpzWG2+5qQYJ6ne/w4uOatUQcXrl1gZsRMZu2dxZ5ze3iyxpO0q9WOVlVbUaRgEVuHJ+LQspubOnbsyOrVq2nZsiUuLi6WNseNG2etEK3KkV53bG7zZujRA2rUMK81UUG7/glcSrjEtjPbLEWKLae3cDnxMg0rNEwxoqJi8Yq2DjVXOU5RokkT2LTJcu6v/X8xNmwsq15eZcPIRMSROdKbQ6v0tc3/t3fv8T3X///Hb28zjDHnqBihDWObww4Zpg9Gko8kUX0+FX005fB16vORik8H6fRz+EiLj1Iyn8qnPivJx9LIacjksPChiZVYptlsdrDX749X3pnzYdvr/X6/7tfLZZf36fV+7fHA5fF+ebyfhzvMbUHvuad0grLA4ezDfLz7Yz5K/YhvDn9DF/8uxDSLIaZZDM1rN7f9NyUi5e16a9PChQud7z9zLofDwZ///OfSCrFU2elzxyXk58MLL8DcufDiizBsmEZNyHl+zvmZLT9tcTYpNv+0Ge8K3s4mRfuG7WnXsB03+N5gdahlxj5NifbtYcsW53N5hXk0eK0B+0buo161ehZGJyJ2ZaeLw1LJddYs2L7d3H7NAxzLPUbi94ms2L+CFftXUNmrMjHNY+jSuAtRjaNo5NfI6hBFPN711qYZM2YwZsyYyz7nKuz0ueNStm83GxK+vvDWW9C8udURiQszDIMfsn5wNii2Ht7K1sNb8fH2oV3DdoQ2CKVdw3a0a9iORjUaecQXGvZpSgQFwY4dJZ5/6JOHaFm3JU9GPWlRZCJiZ3a6OCyVXPfsgT/8wdwi1AM+gM9mGAY7j+5k5fcrWXtwLWsPrqVKxSpENY6iU6NOhN0URpsb2lClYhWrQxXxKNdbm0JDQ0lJSbnsc67CTp87Luf0aZg50xwx8de/wpgxULGi1VGJmzjTqDjToEj5OYVvfvqGouIis1HRMJR2DcxGRbPazajgqGB1yFfFPk2JFi1g794Sz6ccTuGuJXexf9R+KnlVusi7RUTKhp0uDkslV8OAW26BhARo06Z0AnNRZ1bxXndwHWsPrWXLT1v437H/0bx2c+eFR2jDUFrXa02dqnWsDlfEbV1rbYqPj2fx4sV8/fXXdO7c2fl8RkYGzZs3Z9GiRaUZZqmx0+eOy9q/H/7yFzhxAv75T2jb1uqIxI0dzj7sbFRs/XkrKYdTOH7qOCENQkqMqAisG0jFCq7bBLNPU6JxY3OBtHPcufhOuvh3YWKniRZEJiJ2ZqeLw1LLddQouOEGeOqp6z+XmzlVdIqdR3eScjiFlJ/Nn9SMVCp5VSKwbqD5U8e8vbXOrTT2a6ydPkQu41pr0w8//EBaWhp//etfmT59uvMc/v7+NG3atLTDLDV2+txxaYYBCxaYIyYeewwmT4bKqtdSOo7lHiPl55TfmxWHt/Jj9o+0rtea4AbBBN8QTNsb2tL2hrbUrFLT6nABOzUl6tWDo0fPe21/5n4i/hnBygdXEtIgxILoRMSu7HRxWGq5JiaaDYnk5Os/lwcwDIOfc35m9y+7zZ9j5u3eY3v5Kfsn6lati7+fP01qNqFJzSb4+/njX9Ofhr4NaeDbgHrV6rndEE+R0mSnOgz2y9fl/fQTPP447N4NcXHQpYvVEYmHOpF/gu1HtrP9yHa+PfIt3/78LTuP7qRu1bolGhXBNwRbMv2j3JoSa9asYfjw4RQVFTFq1ChGjiy5FWd2djZTpkzhyy+/xMfHh0WLFtGsWTMA5s2bx9tvv01+fj6dO3dmxowZAEyZMoX58+dTr565UOW0adPo1avXhZOsXt0cJnUB/9r5L8avHM/nQz6nzQ2ePSRYRFxHeV8cWl6HSyPXwkJzpMTOndpe7TKKiov4Kfsnfvj1Bw78eoADvx7gh6wfOJh1kMM5h/k552eyTmVRr1o9Gvg2cDYqGvg2oI5PHWr71Ka2T23qVP39fq0qtfD28rY6NZFSc621qVOnTqxbtw5fX9/zFplzOBycuMg1p9XUlHBBhgEffwyjR0OPHvDKK1BH0/Kk7J0uPs33x783mxS/NSq2H9nOsbxjBNUPcjYpzjQsqleuXmaxlFtTIjQ0lJkzZ+Lv709MTAxr166lbt26ztffeustdu7cyaxZs9iwYQOvvvoqS5cuJTMzk/bt27Nz5058fHy48847GT16NDExMUydOpXq1aszduzYyyfp7Q0FBRc9ZvGOxYxaPorHwx7niY5PaEcOESlz5X1xaHkdLq1chwyBrl1h+PDSOZ+NFZwu4EjOEX7O+dnZqDiSc4TMU5kcyz1GZl6m8+dY3jGO5x2nWqVq1PapTY3KNaheqTrVK1e/8G2l6vhW8qV65epU9a6KT0UfqlSsgo/3b7fnPNaIDbHC9Uzf8Pf3L4OIypaaEi4sOxuefhqWLIHp0+FPf/K4RZ3FPfx66ldzRMXP37L9qHm7K2MXDXwbOBsVbW9oS+t6rWlWu1mprFVRWrXpkpFkZWUB0OW3IUk9e/YkOTmZPn36OI9ZtWoVDz/8MACRkZHs27cPAB8fHwzDcJ4jNzeXWrVqOd93xcEXFZmr3np5XfDlIW2G0KlRJ6aunkrz2c0Jqh9E2E1hNKvVjJtr3EyNyjWoUbkGvpV88XJ44VXB67zbsrqgclA2BckTto8RkSvjEnW4tPTrB+++q6ZEKajkVYlGfo2uePvRYqOY7PxsjuUd40T+CbLzs8kuyD7vNiM3g++Pf+98Lq8oj1NFp8gr/O22KK/E/fyifLy9vEs0K6pUrIK3lzfeFbzx9vKmklcl5/2L3V7oGC+H+TldwVHB+Vl9NY8vd+yZz34HDhwOx0VvS+uYM9cEV3PMhVzsGsBux1+r/v37s3XrVgAGDBjA0qVLS/X8YkPVq8OMGfDgg+ZCmO+8A2++CQEBVkcmNlOzSk26+Hehi//v04lOF59mX+Y+56iKhd8uZOfRnRzOPkxA3QCC6gcRVC+I1vVbE1Q/iMZ+jS35suGSTYnNmzcTGBjofNyqVSs2btxY4mI4JiaG+Ph4unTpwsqVK9mxYwdpaWk0bdqUuXPn0qRJEypXrsyoUaMICwtzvm/27Nl8+OGH9O/fnxEjRlC9+kWGlVSpAqdOQbVqF43Tv6Y/C/ot4B93/IP1h9aTcjiFXRm7WPn9Sk7kn+BE/glyCnI4XXya08bp827L4sLcoGwu9tUlF7EXl6jDpaVXL3j0UcjJMfd8l3JTwVEBvyp++FXxK9XzGoZB/un8Eo2LU0WnKCwupPB0IYXFhRScLnDev9jtBY8pLiTfyOd08WmKjWJOG7/dXuLx1RxrGAYGxiVvgVI55sw1wdUcc7E/7ws+r+Ov2Nnn/P7776/5PCLnad/eXDdpzhzo1AmeeMJcELOKtoQW63hV8CKgbgABdQO4t/W9zudzCnL4LuM7dh7dyc6MnXy16St2Ht1JVn4WreuZDYozt0H1g2jg26BMvxi/7jEbgwYNIj09na5duxIQEECLFi2oXLkyGRkZxMbGkpqaSq1atRg4cCDLli2jT58+xMbG8swzz3DixAkmTJhAXFwc48ePv+D5pwD8/e/g40N0dDTR0dEXjaWqd1W639Kd7rd0v960RESckpKSSEpKcj6eylTrgrmAMq/DU6Y471+uDl+Snx9ERMCKFTBgwLWdQ1yKw+Fwjo5wlZXAxTO5eh0WAaBiRXONiQEDzF2n2rY1R03cfrvVkYmU4FvJl443daTjTR1LPH887zi7MnaZzYqjO0nYm8COIzswMM5rVATVDyq1eC65pkRWVhbR0dGkpKQAMHLkSHr16lXiG7qz5eTkEBUVxbZt21i2bBnvvfceS5YsAWDu3LkcOHCA6dOnl3jPt99+y4gRI1i3bt35wTkcGDfeaHYdb775mpMUESlN5Tm31yXqcGnmOmcObNoECxeW3jlFxHautTZ5eXlRtWpVAPLy8vDx8SlxTi10KaXq00/NERNdu8Jrr0E9rX0n7scwDI6ePOpsVOzM2Mmuo2bjIntSdqnUpktOGPHzM4d5rlmzhgMHDrBy5UrCw8NLHJOVlUVBQQG5ublMmzaNHj16ABAVFcWWLVvIzMwkPz+f5cuX07NnTwAOHz4MQFFREYsXL+aOO+64eBA+Pub0DRERG3KJOlya7roLPvvskgsYi4iUldOnT5OdnU12djZFRUXO+9nZ2S7bkBA31rcv7NoF9etD69Ywd665Vp6IG3E4HNzgewN/uOUPjI4Yzby+81g/dD1Zf80qtd9x2VUsZsyYwfDhw+nevTsjRoygbt26xMXFERcXB0Bqaipt2rQhODiYQ4cOMXWqOZzOz8+PyZMn079/f6KioggODub234YuPfnkk7Rt25aIiAgKCwuJjY29eABVqkBeXimkKiLiniyvw6WpUSNz8a8vvyyf3yciUkrWrFlDy5YtadGiBbNnzz7v9ezsbMaNG0dISAiRkZHs37/f+drixYvp2rUrrVu3Zv78+SXe069fPxo3bswf//hHcnJyyiUXKUe+vvDqq+bnXnw8hIXBxo1WRyVy3UpzjYnLbglqJYfDgdG+vdlV7Njx8m8QESkHdhpGWya5zpwJ27bB22+X7nlFxDasqMPXuj1zVlYWYWFhbNy4EW9vb26//XYSExOpUaMGL7/8MocOHeLVV19l3LhxNGnS5ILr+9jpc8ejGQYsXgwTJkDv3vDSS5rSIW6ttGqT628urukbIiKe5Z574D//0RQOEXEbZ2/P7O/v79ye+WyrVq1yrvdz9vbM69evp127dtSqVQtfX1+6devG+vXrAdi0aRNDhw6lcuXKPPLII+edUzyMwwH33w+7d5uLP7duDW+8oSkdYnuu35TQ9A0REc9y003mhdjKlVZHIiJyRS62PfPZzmzPnJeXR0JCgnN75i5durBp0ybS0tI4fPgwn3/+ORs2bDjvvIGBgWzatKn8khLr1KgBr79uTun41780pUNs77q3BC1zVapopISIiKe591744AO4yC4iIiLu5mLbM1erVo0ZM2bw+OOPk5WVRZs2bahcuTLAVQ17LrXtmcV1tGkDSUnmlI4BA6BXL03pEJd27vbMpcX115QYONAc6nvvvVaHIyIC2Gtub5nl+tNPEBQEhw/DbxfnIiJXqrzr8PVsz3yu++67j4kTJ9KuXTsGDBjA5MmTCQ0N5ZtvvmHatGl89NFH573HTp87tnXiBEydCu+9B88+C8OHQ0XX//5Y7M0+a0po+oaIiOe58UZo2xZWrLA6EhGRy7qe7ZkBjh49CkBiYiI7duygXbt2AISHh7NgwQLy8vJYsGABERER5ZSRuJwaNeC112DVKvjoI2jXzrwvYgOu35TQQpciIp7pvvvMIasiIm7gWrdnBrjnnnsIDAzkb3/7G2+ftfNQbGwsBw8eJCAggB9//JHHHnus3PMSFxMUZDYjnn0Whg6Fu++G77+3OiqRMuX60zdGjYKmTWHMGKvDEREB7DWMtkxzzcyEW26BAwegZs2y+R0i4pHsVIfBfvnKb06dMhfEfO01czrH3/4G1atbHZWIk72mb2ikhIiI56ldG7p3hw8/tDoSERER11OlCkyaBNu3Q3o6BAbCwoVQXGx1ZCKlyvWbEpq+ISLiuf78Z3j3XaujEBERcV033WR+Vv773zB3LkREwG/byop4AtdvSmihSxERz9WrF+zdC/v3Wx2JiIiIawsPh/XrYeRIc3fCBx4wR1CIuDn3aEpopISIiGfy9obBg80t0EREROTSKlSABx+EPXugSRMIDoYpUyAnx+rIRK6Z6zclNH1DRMSz/elP5rBUzZEVERG5Mr6+8Pzz8M035ojDW2+F+fPh9GmrIxO5aq7flND0DRERzxYaal5crVljdSQiIiLupUkTc3vtTz4xG/whIfDFF1ZHJXJV3KMpoZESIiKey+GAv/wF4uKsjkRERMQ9hYXB6tXw3HMwahTExJi7doi4AddvSvj4aKSEiIine+AB85udo0etjkRERMQ9ORzwxz/Crl3Qty/06AFDh8KPP1odmcgluX5TQtM3REQ8X82acPfd8M47VkciIiLi3ry94YknzLUm6tWDtm3h2We1GKa4LNdvSlSrBrm5VkchIiJlbfhwcwqHFrwUERG5fn5+8NJLsHWrufX2rbfCW29BUZHVkYmU4PpNCV9fdfVEROygY0fzAiox0epIREREPIe/PyxaBAkJsGQJtG4NH34IhmF1ZCKAOzQlqlWDkyetjkJERMqaw2GOlnjzTasjERER8TwdOsCXX8I//mGOoOjYUV8EiEtwGIbrtsgcDgfG4cMQHAxHjlgdjogI8Fttct3SWarKPdecHHN7sy1bzFsRkQuwUx0G++Ur5aC4GD76CCZPhsaNzSZFhw5WRyVuprRqk0ZKiIiI6/D1hUcegVmzrI5ERETEc1WoAPfea+7Uce+90K8fDBwIe/ZYHZnYkOs3JapWNRe61MJnIiL2MHIkLFwIJ05YHYmIiIhn8/aGv/wF/vc/c6REVJT5OD3d6sjERly/KeHlpW1BRUTspFEjc2/1f/7T6khERETsoWpVePJJcxvR2rXN6fMTJ0JmptWRiQ1ctimxZs0aWrZsSYsWLZg9e/Z5r2dnZzNu3DhCQkKIjIxk//79ztfmzZvHbbfdRvv27RkzZkyJ9/Tr14/GjRvzxz/+kZzL7a6hHThExMZcog6Xt7FjzSkc2rZMRESk/NSqZa4vsX07ZGWZ24hOmWLeFykjl21KjB49mri4OBITE5kzZw6//PJLidfj4+MpLCxk27ZtvP7660ycOBGAzMxMXnzxRVauXMnmzZvZu3cvK1asAGDu3Lk0btyY//3vf9x88828ebmV1rWuhIjYmEvU4fIWFgY33ggff2x1JCIiIvZz000QFwfJyXDgADRvDi++qC+KpUxcsimR9VtHrEuXLvj7+9OzZ0+Sk5NLHLNq1Sr69OkDQGRkJPv27QPAx8cHwzDIysoiLy+P3NxcatWqBcCmTZsYOnQolStX5pFHHjnvnOfRSAkRsSmXqcNWmDjR/LZGK86LiIhYo1kzeOcdWLsWdu40H7/6qrnmn0gpuWRTYvPmzQQGBjoft2rVio0bN5Y4JiYmhvj4ePLy8khISGDHjh2kpaXh4+PD3LlzadKkCQ0aNKBTp06EhYWdd97AwEA2bdp06SjVlBARm3KZOmyFvn2hsBCWL7c6EhEREXsLCIDFi+HLL2HjRnPkxKxZcOqU1ZGJB6h4vScYNGgQ6enpdO3alYCAAFq0aEHlypXJyMggNjaW1NRUatWqxcCBA1m2bBl9+vS5qr1Mp0yZAkeOwJtvEl1QQHR09PWGLCJyVZKSkkhKSrI6jIsqlzr8m+jo6PKrwxUqwFNPwXPPQe/e4HCUz+8VEZfj6nVYxDaCguCjjyAlBZ59Fl55xfysfuQRqFTJ6ujEXRmX8OuvvxohISHOx0888YTx2WefXfT47OxsIzg42DAMw/jss8+MQYMGOV974403jIkTJxqGYRh33323sXXrVsMwDGPLli3GgAEDLng+Z3j9+hnGv/99qVBFRMrNZUpnqXKZOmyVoiLDCAgwjC+/tDYOEXEpltemcma3fMWNJCcbRkyMYfj7G8b8+YZRUGB1RFKOSqs2XXL6hp+fH2Cu/H7gwAFWrlxJeHh4iWOysrIoKCggNzeXadOm0aNHDwCioqLYsmULmZmZ5Ofns3z5cnr27AlAeHg4CxYsIC8vjwULFhAREXHpzokWuhQRm3KZOmwVLy+YNMkcLSEiIiKuJSwMvvgC3n/f/AkMhPnzoaDA6sjEjVx2940ZM2YwfPhwunfvzogRI6hbty5xcXHExcUBkJqaSps2bQgODubQoUNMnToVMC+kJ0+eTP/+/YmKiiI4OJhu3boBEBsby8GDBwkICODHH3/kscceu3QQWlNCRGzMJeqwlQYPhoMHQUO3RUREXFOnTrBqlbko5gcfQIsW8OabkJ9vdWTiBhy/DbtwSQ6Hw5z3PHasuS3NuHFWhyQi8nttsgGXyfX99+Ef/4D167W2hIi4Tm0qJ3bLVzzAxo3mKMdvv4Unn4Rhw8DHx+qopJSVVm267EgJl6CREiIi9jZ4sLn9WEKC1ZGIiIjI5UREwLJl8Mkn5o4dzZrB669rSr5ckHs0JbSmhIiIvVWoANOmmetLnD5tdTQiIiJyJTp0MBsTn39ujnZs1gxefhmys62OTFyIezQlNFJCRER694Y6dWDRIqsjERERkasREmJuJZqYaG4n2qwZvPACZGVZHZm4APdpSqibJiJibw4HvPQSPP20OZVDRERE3EtQEMTHw5o1sHu32ZyYNAmOHLE6MrGQezQlatZUF01EROC228wVvqdPtzoSERERuVaBgfDee7B5s/n/vMBAGDEC0tKsjkws4D5NiV9/tToKERFxBS+/DHPmwIEDVkciIiIi16NpU/Mzffdu8/98HTrA/ffDjh1WRyblSE0JERFxL40awejRMH681ZGIiIhIabjhBnjxRfj+e2jbFnr2hDvvhLVrrY5MyoH7NCU0fUNERM4YPx6++QZWrbI6EhERESktfn7w5JPmNI4774Q//xk6dza3FzUMq6OTMuIwDNf923U4HBiGYY6S8PdXY0JEXIKzNtmAS+eakGA2J7ZvhypVrI5GRMqRS9emMmC3fEWciorMXTteegmKi82Gxb33gre31ZEJpVeb3KMpUVxs/sMrKAAvL6vDEhGbs9PFocvnes89EBBgbismIrbh8rWplNktX5HzGAZ88YXZnEhLgzFjYNgwqFHD6shsrbRqk3tM36hQAapXhxMnrI5ERERcyezZMG+eOVpCRKQMrVmzhpYtW9KiRQtmz5593uvZ2dmMGzeOkJAQIiMj2b9/v/O1efPmcdttt9G+fXvGjBnjfH7KlCncfPPNhIaGEhoayhdffFEuuYi4HYcDeveG1avh3/82d+1o2tQcMXnokNXRyXVyj6YEaLFLERE5X8OG5iiJYcPg9GmroxERDzZ69Gji4uJITExkzpw5/PLLLyVej4+Pp7CwkG3btvH6668zceJEADIzM3nxxRdZuXIlmzdvZu/evaxYsQIwv2UcO3YsKSkppKSk0KtXr3LPS8TtdOgA8fGwdas5oj442NyxY+tWqyOTa+ReTQmtKSEiIucaOhR8fWH6dKsjEREPlfXbNWiXLl3w9/enZ8+eJCcnlzhm1apV9OnTB4DIyEj27dsHgI+PD4ZhkJWVRV5eHrm5udSqVcv5Pk3LELlG/v7w+uvmjh0hIdCvH9x+O3z+udmsELfhXk0JjZQQEZFzVagACxfCjBmwZYvV0YiIB9q8eTOBgYHOx61atWLjxo0ljomJiSE+Pp68vDwSEhLYsWMHaWlp+Pj4MHfuXJo0aUKDBg3o1KkTYWFhzvfNnj2biIgIpk+fTnZ2drnlJOIxataECRNg/3545BF46ikICoL58+HUKaujkytQ0eoArpifn5oSIiJyYY0awaxZ8MAD5vDNqlWtjkhEbGbQoEGkp6fTtWtXAgICaNGiBZUrVyYjI4PY2FhSU1OpVasWAwcOZNmyZfTp04fY2FieeeYZTpw4wYQJE4iLi2P8+PEXPP+UKVOc96Ojo4mOji6fxETcRaVK5nXA/febW4a/9hpMngyxsfDYY3DDDVZH6PaSkpJISkoq9fO6x+4bYO5R260bPPSQpTGJiNhpFXS3y/WBB8wm9pw5VkciImWovGtTVlYW0dHRpKSkADBy5Eh69erlnK5xrpycHKKioti2bRvLli3jvffeY8mSJQDMnTuXAwcOoZIWIgAAHP5JREFUMP2cKWfffvstI0aMYN26deedz+1qsYir2LXL/NLigw+gb18YPRrat7c6Ko9hr903QNM3RETk8v7xD3Mu6UcfWR2JiHgQPz8/wNyB48CBA6xcuZLw8PASx2RlZVFQUEBubi7Tpk2jR48eAERFRbFlyxYyMzPJz89n+fLl9OzZE4DDhw8DUFRUxOLFi7njjjvKMSsRG2jdGuLizKkdQUFw993QqZPZpCgstDo6+Y17NSWOH7c6ChERcWU1a8KHH5pDNffssToaEfEgM2bMYPjw4XTv3p0RI0ZQt25d4uLiiIuLAyA1NZU2bdoQHBzMoUOHmDp1KmA2NCZPnkz//v2JiooiODiY22+/HYAnn3yStm3bEhERQWFhIbGxsZblJ+LRateGiRPN5sTYseaIyltugWnT4JyddKT8uc/0jX/8A777TkNyRcRydhpG67a5zptnLnyZnGzuzCEiHsVta9M1slu+IuUiJcWc2vHJJzBgAIwaBW3bWh2VW7Hf9I369eHoUaujEBERdzBsGISHw6OPgi7kRURE5FyhofD22+bIyiZNoHdvcw3Djz+GoiKro7MV92lK1KsHGRlWRyEiIu7A4TBH1u3bBy+8YHU0IiIi4qrq1zd36UhLg+HD4ZVXoGlTeP55+Plnq6OzBfdpSmikhIiIXA0fH/j0U3Of8sWLrY5GREREXFmlSnDffbB+PSQkwMGD0LKl+dzq1Rp5WYbcZ02JjAzzH4UWIhERi9lpbq9H5LpzJ9x+OyxdCp07Wx2NiJQCj6hNV8Fu+Yq4jKwsePddeOMNqFABRoyABx+EGjWsjswllNuaEmvWrKFly5a0aNGC2bNnn/d6dnY248aNIyQkhMjISPbv3w/Anj17CA0Ndf74+fkxa9YsAKZMmcLNN9/sfO2LL764fKS1a5v/KDS/R0RsxmXqsLsKCoL334eBA80GhYiIiMiV8PODkSMhNdXceCEpCfz9zV2+tm+3OjqPcdmREqGhocycORN/f39iYmJYu3YtdevWdb7+1ltvsXPnTmbNmsWGDRt49dVXWbp0aYlzFBcXc9NNN7Fp0yYaNWrE1KlTqV69OmPHjr10cOd2XurXN//yGzS4hlRFREpHeX9j5VJ12J3Fx8P48eYFRYsWVkcjItfBo2rTFbBbviIu7aefzKmhb71lLpA5YoS5e0flylZHVu7KZaREVlYWAF26dMHf35+ePXuSnJxc4phVq1bRp08fACIjI9m3b99550lMTKRZs2Y0atTI+dw1BV+/vha7FBFbcbk67M4GD4apU6FHD3OeqIiIiMjVuvFGeOYZc2HMsWNhwQJo3BgmToS9e62Ozi1dsimxefNmAgMDnY9btWrFxo0bSxwTExNDfHw8eXl5JCQksGPHDtLS0kocs2TJEoYMGVLiudmzZxMREcH06dPJzs6+smi12KWI2IzL1WF3N2wYjBkDf/iDGhMiIiJy7by94e67ITERvv7afK5zZ4iONqeNnjplaXjupOL1nmDQoEGkp6fTtWtXAgICaNGiBZXPGrpSUFDAp59+yvTp053PxcbG8swzz3DixAkmTJhAXFwc48ePv+D5p0yZ4rwfDUQfOXK9IYuIXJWkpCSSkpKsDuOiyrUOR0cTHR1dVqmUjzFjzBW0u3SBlSs1lUPEDbh6HRYRm7v1Vnj5ZXMb0YQEmDcPRo+G+++HRx8117eSi7rkmhJZWVlER0eTkpICwMiRI+nVq5dzmPC5cnJyiIqKYtu2bc7n/vOf/zB37tyLLqL27bffMmLECNatW3d+cOfOUfm//4Obb4Zx464oORGRslCec3tdrg57knnzYMoUWLFCFwsibsaja9MF2C1fEY+QlmZO7TgzvePRR2HQIKhWzerISk25rCnh5+cHmCu/HzhwgJUrVxIeHl7imKysLAoKCsjNzWXatGn06NGjxOvx8fEMHjy4xHOHDx8GoKioiMWLF3PHHXdcWbSNG2u4rYjYisvVYU/y6KPw6qvmVI7Vq62ORkRERDxJ06bw3HPwww8waRJ88gk0agSPPQbffGN1dC7lsluCzpgxg+HDh9O9e3dGjBhB3bp1iYuLIy4uDoDU1FTatGlDcHAwhw4dYurUqc73njx5ksTERO6+++4S53zyySdp27YtERERFBYWEhsbe2XRqikhIjbkUnXY0wwe/Pt2oe++a3U0IiIi4mkqVoS+fc1pHTt2mCP/BwyAdu1gzhzIzLQ6QstddktQK503HGTzZnWWRMRydhpGa5tcU1OhTx944AFzh44Kl+3Zi4iFbFObfmO3fEU8XnGxua7VO+/A8uXQsyc8/LB56+VldXRXrLRqk3s1JY4cMef9altQEbGQnS4O7ZQrR49C//5Qq5Y5aqJ2basjEpGLsFVtwn75itjK8eOwZInZoEhPhwcfhIcegrN2X3NV5bKmhMupVw+ysyE31+pIRETE09SvD199Za6g3b69OTpPREREpCzVqgWxsZCcDP/9L5w+Dd26QWQkvPUWZGVZHWGZc6+mRIUK5uIg6elWRyIiIp6oUiV4/XVzAcw+fcz7xcVWRyUiIiJ20Lo1vPIKHDoETz1lNin8/c2tRRMTPfaaxL2aEmAudnnggNVRiIiIJxswADZsgH//2/y2Ii3N6ohERETELipWhDvvhI8+gn37ICICJk6EJk3g6adhzx6rIyxV7teUCAjwuL8EERFxQc2amVuF9u0LHTtCXJzHfkMhIiIiLqpuXRg5ErZuhU8/hZMnIToawsJg1ixzTSw3535NiZYt4bvvrI5CRETswMsLxo83mxNvvw1RUZCSYnVUIiIiYkfBwebU0kOH4PnnYcsWcy2sO+6AxYvNhoUbcr+mRGCguXWbiIhIeWndGtavh0cegV69zG8sjh+3OioRERGxo4oVze1D330XfvzR3NJ80SK46Sb405/M7UZPn7Y6yivmfk0JjZQQERErVKgAw4aZjfHCQnM64SuvQF6e1ZGJiIiIXVWrBkOGwOefm8scdOgAkyaZG0SMG2eO8HTxLYUdhgtvenzBfU8NA/z8zMUutYe8iFjATvvF2ynXq/bddzB5srmF17PPmnuKe3tbHZWILditNtktXxEpBbt3w/vvmyMoqlY1d/C47z645ZZS+xWlVZvcb6SEwwFt2sC2bVZHIiIidtayJSxdau7Q8a9/QYsWMHs25OZaHZmIiIjYXWAgPPccfP89vPUWpKdDZCSEh5vrUqSnWx2hk/s1JcDcEmXjRqujEBERMVe/Tkw0GxNffWVu1zV1Khw5YnVkIiIiYncOB3TqBG+8Ya4/8fzzsGuXuWhmly4wZ47l1yzu2ZSIjDT3jxcREXEV4eHmqIk1a8xvHwIDzWGSSUkuP5dTREREbKBiRejRA/75Tzh8GCZONP9fHRDw+/OZmeUelvutKQHmxV5oqLknq8NR/oGJiK3ZaW6vnXItdb/+Cu+9B2++CcXF5poTgwdD48ZWRybi9uxWm+yWr4iUs9xcc6HMJUvMnTs6dza/WOnXD6pXv+jbSqs2uWdTAswFOj75BNq2Ld+gRMT27HRxaKdcy4xhwNq15kJTS5dCq1bmKtn33AN161odnYhbslttslu+ImKh7GxISDAbFGvWQPfuMHAg3Hkn+PqWOFRNidGjoX59eOqp8g1KRGzPTheHdsq1XBQUwIoVsHix+Y1E27bQty/cdZc5dFKj/0SuiN1qk93yFREXkZkJH38MH30E69fDH/7we4OienU1JUhMNBsSycnlG5SI2J6dLg7tlGu5O3XKXBgzIQE+/RR8fKBXL+jWDbp2hTp1rI5QxGXZrTbZLV8RcUGZmfCf/5gNirVr4fbbcXzyic2bEgUF5rzcr74yt2UTESkndro4tFOuljIMc6vrlSvNz7V166BZM7NB0bmzuYjmjTdaHaWIy7BbbbJbviLi4o4fh4QEHA89ZPOmBMDkyeacl5kzyy8oEbE9O10c2ilXl1JYCJs3mw2K9evNUYFVqpjNibAw8yc4GGrXtjpSEUvYrTbZLV8RcQ+avgHmLhzBwbB9O9x0U/kFJiK2ZqeLQzvl6tIMA9LSzObEpk3mz44d5orYQUHQpo35ExRkrk1xzkJUIp7GbrXJbvmKiHtQU+KMv/3NvFCLj9cCYSJSLux0cWinXN2OYcDBg2ZzYudO83bHDti3D2rUgObNzSkgzZv/fr9xY3OR6AoVrI5e5LrYrTbZLV8RcQ9qSpyRmwsREfDIIzBmTPkEJiK2ZqeLQzvl6jGKi+HwYbM5sX+/eXvmfno6/PorNGwIN99c8ufGG6FePbNpUa+eudCml5fV2YhckN1qk93yFRH3oKbE2dLSzO1J7rkH/v53c96tiEgZsdPFoZ1ytY38fPjpJ7NBceiQeZuebj6XkQFHj5q3v/4KNWuaDYozP7Vrm8/5+ZW8Pfc5X181NKRM2a022S1fEXEPakqc68gReOIJ2LgRhg2D3r3N9SYqVy7bIEXEdux0cWinXOUcRUXm9l9nNyqOH4esLLNhkZVV8v7ZtydPgrc3VKtm/lSteun7Pj5QqZL5mV258sXvX+i1SpWgYkXzx8vrwvcrVNAUTw9jt9pkt3xFxD2UVm2qeLkD1qxZw/DhwykqKmLUqFGMHDmyxOvZ2dlMmTKFL7/8Eh8fHxYtWkSzZs3Ys2cP9913n/O477//nueee45Ro0aRnZ3NAw88QEpKCu3atWPRokX4Xu+iXDfcAB9+aG6ptnAhDB0Ke/eaQ1QbNPj925sqVUpeqJy5cLne+bXXebGTlJ5OdKNG1xeDm0g6dEi5eiA75Vre3KYOu7mkpCSio6OtDqNcXFGuFSuaUznq14fWra/uFxgGnDplTrE8efL324vdz8szt/o+edIcyZGfbz4+c/9SjwsK4PRps4lSVFTyflERSUVFRBvGhT/7L/T4zDWBw1Hy9mL3S+v1M9cRZ19PnPvcZV5L+vlnohs2vOb3X/a1633/lXDh5tG11mKAefPm8fbbb5Ofn0/nzp2ZMWOG8z2qxSWpFnsm5SqXctmmxOjRo4mLi8Pf35+YmBgGDx5M3bp1na/Hx8dTWFjItm3b2LBhAxMnTmTp0qUEBASQkpICQHFxMTfddBP9+/cHYO7cuTRu3JgPPviAcePG8eabbzJ+/PjSySgkxPwBc0u1H34wv+E5841Ofv6FL1yup8Nzvd0hwyBp+3ai27e/vvO4iaRvv1WuHshOuZY3t6vDbspOFxFlnqvDYY5+8PEx16awUNKUKUQ/84z5mX9Ow+Kijw3DXJvj3NuL3b/e14uLzWDPvp44c//c20u8lvTJJ0R36XLN77/ka9f7/itxpcdaNGLgWmtxZmYmL774Ijt37sTHx4c777yTFStWEBMTo1p8AarFnkm5yqVcsimRlZUFQJffPuB69uxJcnIyffr0cR6zatUqHn74YQAiIyPZt2/feedJTEykWbNmNPrtW9RNmzYxefJkKleuzCOPPMK0adNKJ5tzeXv/vuq4qzt5EiZMsDqK8qFcPZOdcp04sdx+ldvXYRFXcGZ0gre31ZGUrQMH4Lda4PHK+T/u11OLfXx8MAzDeY7c3Fxq1aoFqBaLiABccs7C5s2bCQwMdD5u1aoVGzduLHFMTEwM8fHx5OXlkZCQwI4dO0hLSytxzJIlSxgyZMgFzxsYGMimTZuuOxEREU+kOiwiYr3rqcU+Pj7MnTuXJk2a0KBBAzp16kRYWNh551UtFhG7uuz0jcsZNGgQ6enpdO3alYCAAFq0aEHlsxaXLCgo4NNPP2X69OnO565mMQyHC88tLG1Tp061OoRyo1w9k51ydSWqw6XHTv+GlatnslOuruZitTgjI4PY2FhSU1OpVasWAwcOZNmyZfTp00e1+CLs9O9YuXomO+VaGi7ZlOjYsSMTzhqOvWvXLnr16lXimKpVq/L000/z9NNPk5OTQ1RUFDfeeKPz9eXLl9O+fXvq1atX4rzfffcdoaGhfPfdd3Ts2PGCv1+rDIuI3akOi4hY73pq8bJly4iIiKD5b9OJBw4cyJo1a+jTp49qsYgIl5m+4efnB5irDR84cICVK1cSHh5e4pisrCwKCgrIzc1l2rRp9OjRo8Tr8fHxDB48uMRz4eHhLFiwgLy8PBYsWEBERERp5CIi4nFUh0VErHc9tTgqKootW7aQmZlJfn4+y5cvp2fPnoBqsYgIgMO4TOt19erVPPbYYxQWFjJq1ChGjRpFXFwcAMOHD2fDhg089NBDFBcXExkZyZtvvknVqlUBOHnyJP7+/qSlpVG9enXnObX9kYjIlVMdFhGx3vXU4nfeeYe3336b3NxcevXqxdSpU6lQoYJqsYgIgOGCVq9ebQQGBhrNmzc3Zs2aZXU41+XgwYNGdHS00apVK6Nr167G+++/bxiGYZw4ccK46667jEaNGhn9+vUzsrOzne+ZOXOm0bx5c6Nly5bG119/bVXo16yoqMgICQkx7rzzTsMwPDvXnJwc409/+pPRokULo2XLlsbGjRs9Nt+33nrLiIyMNNq1a2eMHj3aMAzP+bt9+OGHjfr16xtBQUHO564lt9TUVCM0NNRo2rSpMWnSpHLNobR5Uh02DNViw/DcXFWHPSNX1eEL86RarDrsubnaqQ4bhmpxWdRil2xKhISEGKtXrzYOHDhgBAQEGBkZGVaHdM0OHz5spKSkGIZhGBkZGUbTpk2NEydOGNOnTzeeeOIJ49SpU8bjjz9uvPLKK4ZhGMaRI0eMgIAA44cffjCSkpKM0NBQK8O/Jq+99poxZMgQo2/fvoZhGB6d67hx44zJkycbeXl5RmFhofHrr796ZL7Hjh0zmjRpYuTk5BinT582evfubXzxxRcek+uaNWuMrVu3lijA15Jb7969jSVLlhi//PKL0alTJ2Pz5s3lnktp8aQ6bBiqxYbhubVYddgzclUdvjBPqsWqw6rDhuH+uaoWl00tvuSaElY4ex9of39/5z7Q7qpBgwaEhIQAULduXVq3bs3mzZvZtGkTQ4cOde5LfSbH5ORkevXqRePGjenatSuGYZCdnW1lClclPT2dzz//nGHDhjkXZfLUXAESExOZNGkSVapUoWLFivj5+XlkvmfvsZ6Xl0dubi41a9b0mFw7d+7s3DP+jKvJLScnB4A9e/YwaNAg6tSpw9133+22tcvT6jCoFoPn1mLVYc/IVXX4fJ5Wi1WHVYfB/XNVLS6bWuxyTYkr2QfaXe3bt49du3YRFhZ20X2pk5OTadmypfM9AQEBbrVn9f/93//xyiuvUKHC7/+0PDXX9PR0Tp06RWxsLOHh4UyfPp28vDyPzPdCe6yHh4d7ZK5nXE1uycnJ7Nu3j/r16zufd+fa5cl1GFSLwXNyVR1WHQbPrMPg2bVYddhzcrVTHQbV4rKqxS7XlPBU2dnZDBo0iP/3//4fvr6+Hrkv9WeffUb9+vUJDQ0tkZ8n5gpw6tQp9u7dy4ABA0hKSmLXrl188MEHHpnv2XusHzhwgA0bNvDZZ595ZK5nXG9uV/N+KT+qxVfGXXJVHVYdPkN12H2oDl8Zd8nVTnUYVIsv51prscs1JTp27Mju3budj3ft2uX22yMVFhYyYMAAHnzwQfr16wfg3JcaKLEvdXh4OKmpqc737t69+6J7Vrua9evXk5CQQNOmTRk8eDCrVq3iwQcf9MhcAZo3b05AQAB9+/bFx8eHwYMH88UXX3hkvps2bXLusV6nTh0GDhzI119/7ZG5nnG1uTVv3pwjR444n09NTXXb2uWJdRhUiz0xV9Vh1WHwzDoMnlmLVYc9L1c71WFQLS6rWuxyTYkr2QfanRiGwdChQwkKCmLMmDHO5y+2L3VYWBgrVqzg4MGDJCUlUaFChRLb+LmyF198kUOHDpGWlsaSJUu4/fbbee+99zwy1zNatGhBcnIyxcXFLFu2jO7du3tkvp07d77gHuuemOsZ15JbYGAgS5Ys4ZdffuHjjz9229rlaXUYVIs9uRarDntermfYuQ6D59Vi1WHVYXD/XFWLy6gWX/FSnOUoKSnJCAwMNJo1a2bMnDnT6nCuy9dff204HA4jODjYCAkJMUJCQozly5dfcmuVGTNmGM2aNTNatmxprFmzxsLor11SUpJzpWFPznXPnj1GeHi4ERwcbIwbN87Iycnx2Hzffvtto0uXLkaHDh2MyZMnG6dPn/aYXO+77z6jYcOGRqVKlYybb77ZWLBgwTXltmvXLiM0NNRo0qSJ8de//tWKVEqNJ9Vhw1AtNgzPrcWqw56Rq+rwhXlSLVYdVh0+w51zNQzV4rKoxQ7D0IQ7ERERERERESl/Ljd9Q0RERERERETsQU0JEREREREREbGEmhIiIiIiIiIiYgk1JURERERERETEEmpKiKWOHz/OsGHDaNasGa1atSIiIoJPPvnEklhWr17Nhg0bnI/j4uJ47733LIlFRKS8qA6LiFhPtVjsrKLVAYi9Pfroo9x6662sXbuWhg0bsm/fvjItwKdPn8bLy+uCr3311VdUr16dyMhIAIYPH15mcYiIuArVYRER66kWi51pS1CxzMmTJwkKCiItLe281wzDYP78+XzwwQcYhsGIESO4++67SUpK4rnnnqNevXps376d/v3788ILLwCwZ88eZsyYwdatW+nQoQN///vfqVOnDtHR0XTq1IkVK1YwZMgQbr31Vp5//nny8/OJjIzk+eef58SJE0RGRuLl5UW9evWYPXs2iYmJVK9enXHjxvG///2PadOmsXXrVvr168f48eOpXr060dHRdOvWjU8//ZRq1aoxY8YMQkNDy/uPUkTkmqgOi4hYT7VY7E7TN8Qyy5YtIyoq6oKvrV69mt27d/Pf//6X//znPzz//PMUFBQA8PXXXzN16lRSUlJISEggPT0dgAkTJjBp0iSSk5Np3bo18+fPB8DhcJCWlsb69esZO3YsUVFRbNy4kZSUFJo0acKHH35IkyZNeOyxxxg7diwpKSlERUXhcDhwOBwAPPnkk8TExLBlyxYyMjJYtGiR89w//PADycnJ/OUvf2H27Nll/ccmIlJqVIdFRKynWix2p+kbYpkzxe2Mxx9/nHXr1lGpUiUiIiJYsWIFq1atAuDEiRNs3LgRgLCwMAICAgC47bbbWLduHd26dePrr7/mrrvuAswhaU2aNHGee8iQIVSqVAmAjIwMJkyYwMaNGyksLKRVq1YMHz4cwzC40MChwsJCNm/ezNKlS3E4HDz88MM888wzxMbGAnD//ffj5eVFt27deP7550v3D0lEpAypDouIWE+1WOxOTQmxTO/evRk/fjyGYeBwOJgzZw7Hjh2jQ4cOFBcXM2nSJP785z+XeE9SUhK1atVyPq5UqRL5+fkUFxdTp04dUlJSLvi7brzxRuf9F154gS5duhAXF0dCQgIzZ84Ezv9AONeZOM8t0mfiqVSpEqdOnbryPwAREYupDouIWE+1WOxO0zfEMr6+vnTo0IGnnnqKn376CTDn1AEMHjyYd999l4yMDAD27t1Lbm7uRc/VoEEDmjZtytKlSzEMg8LCQlJTU52vn100f/zxR5o3b86pU6dYuHCh83l/f3/n7zv7fd7e3oSFhbF06VKKiopYuHAh/fr1u/4/ABERi6kOi4hYT7VY7E5NCbHU/PnzOXLkCJ06dSIsLIyHHnqIl19+mU6dOjFkyBAGDhxImzZtiI2NpaioqMSctnO98cYbfPXVV4SEhBAaGlpiK6Oz3zNp0iTGjBlD586dCQkJcb7Ws2dPtmzZQmhoKGvXri3xvpdeeonly5fToUMH6tatywMPPHDBGC7XWRYRcTWqwyIi1lMtFjvT7hsiIiIiIiIiYgmNlBARERERERERS6gpISIiIiIiIiKWUFNCRERERERERCyhpoSIiIiIiIiIWEJNCRERERERERGxhJoSIiIiIiIiImKJ/w8lCo6Sm7dcdwAAAABJRU5ErkJggg=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24" t="7773"/>
          <a:stretch/>
        </p:blipFill>
        <p:spPr bwMode="auto">
          <a:xfrm>
            <a:off x="611560" y="3427450"/>
            <a:ext cx="4536504" cy="327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555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appearance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21</a:t>
            </a:fld>
            <a:endParaRPr lang="he-IL" dirty="0"/>
          </a:p>
        </p:txBody>
      </p:sp>
      <p:pic>
        <p:nvPicPr>
          <p:cNvPr id="8" name="Picture 1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2" r="32555"/>
          <a:stretch/>
        </p:blipFill>
        <p:spPr bwMode="auto">
          <a:xfrm>
            <a:off x="395537" y="2276872"/>
            <a:ext cx="5329724" cy="433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2267744" y="4797152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051720" y="4847456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691680" y="4847456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483768" y="4221088"/>
            <a:ext cx="0" cy="6571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211960" y="4695056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100200" y="4670761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563888" y="4528818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779912" y="4528818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334544" y="4549672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067944" y="4878256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907704" y="4797152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𝜏𝜇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&gt; Stress-induced</a:t>
                </a:r>
              </a:p>
              <a:p>
                <a:pPr algn="l" rtl="0"/>
                <a:endParaRPr lang="en-US" dirty="0" smtClean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blipFill rotWithShape="1">
                <a:blip r:embed="rId3"/>
                <a:stretch>
                  <a:fillRect l="-1411" t="-891" r="-88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752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278800"/>
            <a:ext cx="5512195" cy="433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appearance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22</a:t>
            </a:fld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𝜏𝜇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&gt; Stress-induced</a:t>
                </a:r>
              </a:p>
              <a:p>
                <a:pPr algn="l" rtl="0"/>
                <a:endParaRPr lang="en-US" dirty="0" smtClean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blipFill rotWithShape="1">
                <a:blip r:embed="rId3"/>
                <a:stretch>
                  <a:fillRect l="-1411" t="-891" r="-88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data:image/png;base64,iVBORw0KGgoAAAANSUhEUgAAAfsAAAGPCAYAAABbOHkFAAAABHNCSVQICAgIfAhkiAAAAAlwSFlzAAALEgAACxIB0t1+/AAAIABJREFUeJzs3XlYlFX7B/DvMywKgsjqLmAqi5qSIqYIgxvIpogaWeGWYe5a9vrWLwGtt7Ky1FzKLLXSEhUXzAWTAU0x911xQ1NRFBQUEBDO74/jzDDMAAMMzML9ua65cp55ZuYeE75zznMWgTHGQAghhBCDJdJ2AYQQQgipWxT2hBBCiIGjsCeEEEIMHIU9IYQQYuAo7AkhhBADR2FPCCGEGDgKe0IIIcTAUdgTQgghBs5Y2wXUxHfffYfr16+je/fuiIyM1HY5hBBCiE7Tu5b9yZMnsWfPHhgZGcHNzU3b5RBCCCE6TyfCfvz48WjevDm6du2qcDwlJQVubm7o2LEjli5dCgA4ePAg/Pz8sHDhQixfvlwb5RJCCCF6RSfCfty4cdi9e7fS8RkzZuD777/Hvn37sGzZMjx8+BAvv/wybGxsIAgCSkpKtFAtIYQQol90Iuz79esHa2trhWM5OTkAAB8fHzg6OmLw4ME4cuQIXn31VVy9ehWzZ89GUFCQNsolhBBC9IrODtA7evQoXF1dZffd3d2RmpqKoKAgfPLJJ1U+XxCEuiyPEEII0UmqNrPViZZ9XWGM6f0tOjraIN6ztq9Zk+dX5znqnlvVebV9XB9u2voMmn7fhvJvsqpzDOHfpLY+R1XvWZMcqu3nqIjOhr2npycuXboku3/+/Hn07t1bixVph1gsNoj3rO1r1uT51XmOuudWdZ42/n/VN219Rk2/b0P5N1nd99VX9LuycgKr7KtAPUpPT0dISAjOnj0rO+bh4YHFixejXbt2CAgIwMGDB2FnZ6fW6wmCgOjoaIjF4gbxD53oh5iYGMTExGi7DEJk6N9k3REEodLWtiZJJBJIJBLExsaqfE+dCPvXX38dycnJyMrKgoODA+bPn49x48YhOTkZkyZNQnFxMaZPn47p06er/Zr1+ZdMiLokEgl9+SQ6hf5N1h1t5FBF76kTYV8XqGVPCCFEm6hlXw+oZU8IIUSbdKllr7MD9AghhBCiGRT2hBBCiIEz6LCPiYmBRCLRdhmEEEJInZJIJJXOqqBr9oSQWrGxscGjR4+0XQYhBs3a2hrZ2dlVntcgR+Mb6EcjRKfQzxohdU/dn7MGOUCPuvEJIYQ0BNSNTwipU/SzRkjdo5Y9IYQQQipFYU8IIYQYOAp7QgghxMAZdNjTAD1CCCENAQ3QI4TUKfpZI6Tu0QA9QgjRARkZGZgzZw78/f3h6OgIS0tLdO3aFcOHD8fWrVt19guRWCyGSKTdKNCFGgydsbYLIIQQfbd8+XJ8+OGHyM3NhYeHB3x9fdGiRQtcunQJx48fx9atW+Hl5YXDhw9ru1SVBEHQdgk6UYMho7AnhJBaWLt2LaZOnYpWrVrht99+Q1BQkNI569atw4oVK7RQHSGcQfeb0AA9QkhdyszMxOzZsyEIAuLi4lQGPQBERkYq/S7666+/EBgYiHbt2sHW1ha+vr5YtmyZyuc7OTnB2dkZpaWliImJgZeXFywtLfHKK6/ghx9+UPmcAwcO4KOPPkLv3r1hbm6O1q1bQywWy750pKenQyQSISUlBYwxiEQi2c3Pz0/2OklJSXjnnXfg7u4OKysr2NnZoU+fPliyZAlKS0uV3jcmJgYikQjJycnYs2cPQkNDYW9vDycnJ4wfPx6PHz+WnatuDaRqNECPEFKnGvLP2sKFCzF37lyEhYVh8+bNaj/vs88+w0cffQQbGxsEBQXBysoKe/bswZUrVzBkyBAkJCQodGs7OzujuLgYvXr1wvbt2+Hv749GjRphx44dKCkpwddff41Zs2bJzl+/fj3efPNN2Nra4tVXX4W7uzuys7Nx+vRpAMCRI0eQk5ODb7/9FmvWrMHNmzcVgsLJyQmRkZEAgCFDhuDy5cvo06cPWrdujevXryMpKQnZ2dkIDg7G9u3bFT5bTEwM5s+fj6ioKKxevRpOTk7o378/tmzZgocPH6Jbt244efIkAKhdA6n9AD0wA2XAH40QndKQf9beeustJggC++qrr9R+zoULF5ixsTFr2bIlS09Plx0vKChgAwcOZIIgsFWrVik8x9HRkQmCwHx8fNitW7dkx69du8aMjY2Zvb09KykpkR338fFhRkZG7OTJk0rvn5WVpXDf19eXiUSiCuu9fv260rHS0lL2+uuvM0EQWEJCgsJj0dHRTBAEZmxszPbt2yc7XlhYyAICApggCGzbtm3VqoGo/3NW0Xl0zZ4QUv9mzgROnar/9+3eHfj2W4293MWLFwEAHTp0UPs5y5YtQ0lJCcLCwuDo6Cg73rhxY0yaNAl//fUXvvnmG7z99ttKz3333XfRtm1b2f327dujR48eOHr0KG7fvo127doBACwtLWFkZARbW1ul17CxsVG7VoD3KpQnCAI++ugj/P7770hKSlJ5+WLAgAEYMGCA7L6pqSmGDh2KPXv24PTp0wgNDa1WHaR2KOwJIfXv1CkgOVnbVWjF5cuXAQCBgYFKjw0ePBhGRka4du0aSktLFaajmZmZqQxIHx8f/PPPP7hz544s7CdMmIA///wTHh4eGDZsGEJCQuDj4wNra+tq11tQUICff/4Zv/76K27evInMzEyUlJTIHr969arK540aNUplrQBw+/btatdBaofCnhBS/7p3N4j3dXNzw/Hjx3HlyhW1n3P79m0IggAvLy+lxywtLeHm5obz588jMzMTLVq0kD3WvHlzmJubKz1Heqy4uFh2LCwsDBKJBIsXL8batWvx008/wcjICP3798dXX32Frl27qlVrSUkJhg4din379qFjx44IDAyEjY0NmjRpAsYYYmNjkZubq/K5qno7VNVK6geFPSGk/mmwK12bpKF56NAhtZ/Tpk0bXL58GUeOHFHq/s7NzcXFixdhYmKC5s2b16o2Hx8f+Pj4ICcnBykpKYiPj8fatWvx2muv4cKFC2q9xr59+7Bv3z50794dJ06cUHgsNTUVsbGxtaqR1B+aekcIITU0duxY2NjYYOvWrVUumFNYWAgAcHV1BQDs3r1b6ZzExESUlJSgQ4cOGltkxsrKCiEhIfjpp58QFBSES5cu4cCBA7LHTUxMAABFRUVKz7106RIAYObMmUqPbdiwQSP1VVUDUU9VU+8MPuzFYrG2yyCEGCh7e3ssWrQIAL9GvWvXLpXnrVu3Dr6+vgCAKVOmwNjYGPHx8fj3339l5zx79gzff/89ANXhWh27d+9WuK4O8C759PR0CIIAIyMj2fFWrVqBMYZjx44pvU5gYCAEQUBCQoLC8eTkZPzxxx+1qrGsymog6hGLxZWGPXXjE0JILURGRiIvLw///e9/ERQUBA8PD7i7u6NFixa4fPkyTp06hdu3b6NPnz4AeMs+Ojoa8+bNwyuvvIKgoCBYWlpi7969uHLlCvz9/VWOxK+OiIgImJmZwdvbG46Ojnj48CFSU1ORlpYGPz8/hfECgwcPxi+//IIxY8bA398fLVq0gJOTE95880107NgRfn5+2LRpE7p06QIfHx/s378faWlpmD17tuyLTm1VVgPREI1NAtQxBvzRCNEp9LPGZWRksPfff58NHjyYtWvXjjVp0oS5u7uzoUOHsvj4eKXzExMT2ZAhQ1ibNm2YjY0N8/HxYUuXLlX52k5OTszZ2VnlYzExMUwkErHk5GTZsZUrV7KwsDDWvn17Zm5uztzc3NjkyZPZpk2bWH5+vsLzS0tL2Weffcbc3NyYhYUFEwSB+fn5yR5/8OAB++6775i3tzeztbVl/v7+bOXKlYwxpnRuRfVI3bhxgwmCwMaNG1etGkjt59nTCnqEkFqhnzVC6h5tcUsIIYSQSlHYE0IIIQaOwp4QQggxcBT2hBBCiIGjsCeEEEIMnEGHPa2gRwghpCGoagU9mnpHCKkV+lkjpO7R1DtCCCGEVIrCnhBCCDFwFPaEEEKIgaOwJ4QQQgwchT0hhBBi4Aw67B9nlVR9EiGEEGLgDDrsHexLEez3FOvWAY8fa7saQgghmiCRSCASiRAbG6vtUmpszZo1EIlEWLt2bb28n0GHfTEzwU6JBcaMARwcGEJCgHXrgJwcbVdGCDEUpaWl2LRpEwYNGgQnJyc0btwYzZs3R7du3TBx4kTs2LFDdm59/4Kvb+np6RCJRHB2dq6X9xMEoV7epy7V12cwrpd30ZKJ+AFbMBxZsENxsYCEBCAhATA1BQYPBkaNAkJDASsrbVdKCNFXb775Jn7//XeYmpqie/fuCAsLQ0FBAa5cuYJffvkFly9fRkhIiMJzDCGkKmPon08f6V3YSyQSfPzxx+jSpQsiIiLg6+tb4bk/JLti2di+kNxoh40YhXiEIQt2KCqCQvD7+8uDv2nTevwwhBC9Fh8fj99//x1WVlZIS0uDvb29wuOPHz/GiRMnlJ5HKw6S+qZ33fgikQgWFhZo1KgR2rdvX/nJPj4wOXsCg6a6YhXeQQZaYg8G4+2WO2HTjA/eKyoCduwA3noLsLcHhg4Ffv0VyM2thw9DCNFrhw4dAgBMnjxZKegBoFmzZujfvz8AQCwWY/z48QCAcePGQSQSyW63bt0CwPfzEIlESE5ORkJCAoYOHYqWLVsqdIuXlpZi6dKl6N+/PxwcHNCyZUsMHjwYe/fuVVnjrl27MHv2bHTr1g3m5uZo164dAgICsHHjRoXz0tLS8NVXXyEgIACWlpZwcHBAjx49MGvWLDx//rxWf09lr7FfvXoVb775JpydnWFvb48hQ4bgwoULKp/39OlTTJ06Fa6urrCzs0NQUBC2bt1a4fs4OTlVeAlB+nebkpKi9Nj9+/cxefJk9OzZE02bNkXz5s3h4+ODlStXKp177949REVFwcPDA5aWlnBzc8P48eNx//59le+bmZmJyMhIODs7o2XLlhg+fDgOHDhQ4WeoM0wHjBs3jjk4OLAuXbooHE9OTmaurq6sQ4cObMmSJYwxxkpLSxljjN24cYNNnz69wtdU+mj79zPm5MQYwBjAipo0Y7unJbAJE0qZtbXssOzWqBFjoaGM/forYzk5mv28hBgSHfk1ohW//PILEwSBBQcHV3numjVr2LBhw5ggCCwsLIzFxsbKbo8fP2aMMRYdHc0EQWDjx49nxsbGzNnZmb333nts8uTJjDHGnj59yry9vZkgCMzS0pKNGjWKhYWFMVNTUyYIAvv8888V3vN///sfEwSBtWnThoWHh7O5c+eycePGsS5durCRI0fKzrt06RJr2rQpMzMzY2KxmM2aNYtNnTqV+fv7s0aNGrG8vDy1/j5u3LjBBEFgzs7OCseTkpKYIAhsxIgRrEWLFszW1pZNnDiRubm5MUEQWJMmTdjt27cVnvPo0SPm7u7OBEFgvXr1YrNnz2YjR45kZmZm7O2332aCILDY2FiF5zg6Oiq9t5T07zY5OVnh+L59+5i1tTUTBIENGDCAzZ49m02ePJn16dOHtW/fXuHc/fv3MxsbGyYIAmvfvj2bPHky69q1KxMEgdnZ2bHz588rnH/9+nXWpk0bJggC69+/P3v//fdZcHAws7CwYJGRkUwQBLZ27Vq1/m7V/Tmr6Lwa/ZRevXqV/fnnn2z58uWMMcZu374tC+GaSElJYSdOnFAK++7du7Pk5GSWnp7OXFxc2IMHD2SP5eTksAkTJlT4mio/cG4uY5MmKab6oEGs6OpNtns3Y+PHswqDf+hQxn77jb8EIUSuIYf9s2fPmJ2dHROJRCwiIoL98ccf7ObNmxWe//PPP1f6C14aSMbGxmzHjh1Kj8+ZM4cJgsDee+899uzZM9nxBw8eMC8vL9aoUSN25coV2fF27doxCwsLlpGRofRaDx8+lP153rx5TBAEtnjxYqXzHj9+rPbv96rCXhAE9tlnn7HCwkLZY7GxsUwQBDZr1iyF58ydO5cJgsAmTpyocDw5OVn2WrUN+ydPnrC2bdsykUjEdu7cqfScO3fuyP6cn5/PnJycmKmpKfv777+VahKJRGzAgAEKxyMiIpggCGzBggUKx9etWyf7DDoZ9mlpaSwoKEhWpEgkYozx/1menp7s9OnT1Xk5BTdu3FAI+8ePH7Pu3bvL7k+bNo0lJCSwLVu2sKioKDZhwgR27NixCl+v0r+YvXsZa9tWnuaWloz9+CNjpaWsqIixXbsqD/5hwyj4CZGqSdjPmMGYr2/932bMqNlnrMyOHTuYo6Oj7PeiIAjMwcGBvfHGGywxMVHhXHXDvl+/fkqP5ebmMhMTE2Ztbc1yVfzykb52TEyM7Fjnzp2ZnZ0de/r0aaWf4csvv2SCILDff/9dnY9coarC3srKSiHoGWPs4sWLspavVGlpKbOwsGAikYidOnVK6X26deumkbD/7rvvZD0HVVmxYoWs10UVHx8fJggCS09PZ4wxdv/+fdkXt+zsbIVzS0pKmK2tbb2GvdoD9B4+fAhfX1/cv38fffr0gZGRkey6Q5s2bXDixAl4enri+PHj6NKlS60vLxw9ehSurq6y++7u7khNTcWCBQsQFhZWuxcfNAg4exZ47z1g9WrgyRPg7beBTZtgsmoVAgLaICAAWLEC+OsvIC4OiI/nc/ULC4GtW/mtUSNgyBA+uC84GLC0rOWHJqSBOHUKSE7WdhWaERwcjICAAKSmpuKvv/7CsWPHsH//fqxfvx7r16/HlClTsHTp0mq9ZmBgoNKxS5cu4fnz52jXrh2+/vprpcefPn0KgF97l5owYQLee+89uLi4IDw8HIGBgfD29kaTJk0UnhsZGYmPPvoIY8eOxfr16xEWFgaxWAwnJyeF806dOqV0zdza2hozZsxQ63OFhobC1NRU4Zj0evzt27dlx27fvo28vDzZFMbyAgICcObMGbXeszLnzp0DAIwYMaLKc8+ePQsAKCkpUblvvImJCQD+9+/o6IjLly8DAHr06AFra2uFc0UiEQYOHKg0bqIuqR32c+fORVZWFiQSCfr164eYmBhZ2I8fPx6urq4YMGAA4uPjNRL2mlD2f4hYLIZYLJY/aGUF/PgjEB7Og/7uXWD3bqBLF2DxYiAyEqamAoYM4YG+ciUP/o0bedCXD/7GjRWD38Ki3j8uIXqje3fDel9jY2N4e3vD29sbAJCTk4PffvsNM2fOxLJlyxASEoLBgwer/XpeXl5Kx9LT0wEAZ86cqTDoBEHAvXv3ZPdnzpyJjh07YsmSJVi6dCmWLl2KRo0aITg4GF999RUcHR0BAA4ODjh//jyWLl2KNWvWyNYG6Ny5MxYsWIBhw4YBAE6fPo358+crvKeTk5PaYd+hQweVx83NzVFcXCy7f/fuXQBAz549VZ7fq1cvtd6vKjdv3gSASmd1SUn//tetW1fhOWX//qWfwdPTU+W5vXr10kjYSyQSSCSSqk9Uq1+AMebi4sJGjBghuy/tEikrICCAeXp6qvuSCqrqxp86dSpLSEhQ+/Wq8dEYy85mbMwYxf76kBDG7t5VeXphIWM7dzI2dixjVlbKXf2NGzM2fDhjGzYw9uSJ+mUQoo+q9bPWwLz++utMEAT23//+lzGmfjd++UFkjDF2+PBhJggCmzRpUo1qyczMZBs3bmRhYWFMEAQWEBCg8rzCwkJ28OBB9uGHHzIrKytmbGyscO26MlV145fvdpcq3/3+77//MkEQWIsWLVSe/8EHH6h8vQ4dOrDmzZurfM4bb7yh9Hc7adIkJggC++KLL6r8bO+88w4TBIGlpqZWeS5jjB04cKDSSwSjRo2q1258tafe3bt3D7a2tpWe07x5c1y9elXdl6yU1YuVblJSUpCeno7ExESV33YrExMTo943HmtrYM0aYNs2oEULfmzHDqBzZ2D9ep7hZZiaAoGBwM8/A5mZfL7+mDHyxXmePQO2bAFef51P5wsPB/74A3jRy0YIaSBsbGwAAEZGRgDkXb3Pnj2r9mt17twZRkZGOHToUI3m6dvb22PkyJHYsmULunbtir179+Lff/9VOs/U1BR9+/bFp59+iujoaJSUlGD16tXVfr/aaN26NZo0aYLMzEycOnVK6fHdu3dX+LzMzExZF7pUQUEBtm/frrTYT9euXQEAmzZtqrKm7i+6hQ4ePKjWZ3BxcQEAnDhxAtnZ2QqPlZSUYN++fWq9jrokEonKywtSaod9ly5dEBcXh8LCQpWP5+bmYtOmTXB3d692ka+//jr69OmDtLQ0tG3bFj///DMA4Ntvv0VUVBQGDhyIyZMnw87OrlqvGxMTo9h1X5XQUODcOWD0aH7/0SPgjTd4Wlcwh9LUFAgK4t8V7t/nwR8ZqRz8ERGAgwMwYgS/FJCXV62PQgjRQb/99hu2bNmich761atXsWrVKgiCgD59+gAAWrVqBQA4duxYtd/L0tISs2bNwtmzZ/HBBx8gMzNT6Zxr167JupuLiorw119/KZ3z5MkT2XOlX0IOHDiAXBWLi0gbb9Lz6osgCJg2bRoYY1i2bJnCY8nJybLr5+V5eHgAgEL3eGFhIb755hvZmIayxowZg7Zt2+LYsWPYuXOn0uNlxxFERkbCyckJ8+fPx59//omioiKFc0tLSxUal/b29oiIiEBJSQmWL1+ucO5vv/2GR48eVfDpa0YsFlca9mr3vy1dupQJgsAmTJjA0tLSFLrxT548yd566y0mCAL75ptv1H3JOlWNj6ba5s2M2dvL++ZtbRn74w+1n/7sGWM7djAWGclY06bKXf1mZoyNGMFfsoqBsoTotFr/rOmxmTNnykbfBwYGsqlTp7KoqCjWuXNn2Yylt99+W3Z+bm4us7W1ZRYWFmzEiBEsNjaWLViwgOW8WMyjsm58xvhUvwEDBjBBEJiRkRHz9vZmc+bMYZGRkczT05MJgsD+ePF76tGjR7Iu9YiICDZnzhwWERHB2rVrxwRBYG+99ZbsdYcOHcrMzc1ZYGAgmzJlCpsyZQrz8vJiRkZGrHXr1kpz4CuiqW58xvilXOnfo6enJ5s1axYbMWJEpfPsb926xczNzZkgCMzd3Z1NmDCB2djYsNatW7ORI0eqNc9+1qxZbMqUKaxfv35KNR08eJA5ODjIZhaMHj2azZw5k4WHh7NWrVoxMzMzpb8P6Tx7Pz8/Nnv2bBYUFKTb8+xLS0tZcHCw7B+wdGEBFxcX2XQTPz+/Ws231yQALDo6miUlJdX8RTIzGRs1SjGlR45krMx8f3U8e8bY9u2MvfVW5cG/cSMFP9E/DTns//33X7Zs2TIWFhbGXFxcWNOmTZmlpSVzdXVlw4YNY7t27VJ6TkpKChOLxcze3l72+1Q6Nz8mJoaJRKIKw17q119/Zf7+/szR0ZE1btyYOTo6soEDB7LFixezrKwsxhhjxcXFbOHChWzIkCGsXbt2zMzMjHl4eLDZs2ezhIQEVlxcLHu9vXv3snHjxjF3d3dmZWXFWrVqxUaPHs1WrVqlco5+RWoa9k5OTiqnzD19+pRNnTqVubi4MFtbWxYYGMi2bt3KJBJJha939uxZ5u/vzxwcHJiTkxN766232I0bNyr9u7179y6bOHEi6969OzM3N2ctWrRgYrGYrVq1SuncR48esffff5+9+uqrzNramjVt2pS5ubmxyMhItm3bNqXz79+/zyIjI5mTkxNr0aIFCwsLYwcOHGBr1qxhIpFIY2GflJTEoqOjKzxPePEiamGMYd26dfjmm2+QlpaGZ8+ewdjYGC+99BKmTJmCd999t967eyoiCILm1p/euBGYPBnIyuL3HRz48PwaTAEsLAT27uUvuW0bn/VXlrk5vywwciQfF1BuhgwhOkejP2uEEJXU/Tmr6LxqhX1ZjDE8ePAAtra2OhPwZWn8F9D9+8C77/IJ91KjRwNLlgBVDFysyLNnPPjj4ioO/uBgefCbm9eifkLqCIU9IXVPa2Gv6wRBQHR0tPL8+tpgDNiwAZg6lQ/eA/jo/e+/54P7auHZM2DPHnnwlx9LIg3+UaP4fH4KfqIrKOwJqXtV/ZxJ59vHxsbWPuzT0tKwbds27Nq1C48fP67wPFVbOta3Ov0FlJEBREXx6XlSkZHAt9/yaXy1JA3+jRuB7duVg79JE3mLn4KfaBuFPSF1r95a9nv27MGQIUPUKqq0tFSt8+pSnf8CYgz45Rdg+nQgJ4cfa9WKr8qn5t+TOgoK5C3+ioI/JEQe/GZmGntrQtRCYU9I3au3sI+IiEBiYiJ++eUXeHl5VbnAjrbV2y+gO3eAiROBXbvkxyZMAL7+Wj7ZXkMKCviKvtLgLz9XXxr8o0YBAQEU/KR+UNgTUvfqLezt7e0RHh6OlStXVr9KLaiTa/YVYYwvpzdzpnyUXdu2fJOdQYPq5C2lwb9xI7+aUD74LSzkLX4KflKXKOwJqXv1ds1+yJAhyM7OxpEjR2pebT3Syi+gW7f4pjqJifJjUVHAl1/W6ZZ4BQW8YyEuruLgDw2VB3/jxnVWCmmAKOwJqXv11rLfv38/goKC8N133yEiIkJpi0Rdo7VfQIwBP/zAt8+Vpq6jI/DTT0D//nX+9vn5isGfn6/4uKWlvKvf35+Cn9SejY2Nxpf+JIQosra2VlpjXxWNTL1buHAh5s6dC1NTU7z66qtKe/RKbdmyRd2XrDNab23cuMGv3SclyY9NmQJ8/nm97X8rDf6NG/ma/aqCX9rip+AnhBDN0kYO1Trsd+zYgYiICBQUFFR5boMYja+O0lJgxQrggw/kSdu+Pb++7+NTr6Xk5wN//slb/BUF/9ChPPgHD6bgJ4SQ2tLLsB80aBD279+PTz75BL6+vrLdm1RxcnKqcaGaUq8D9Kpy7Rowbhxw4AC/Lwh8yt7//qeVSfJ5eYrBX/77W9OmvMU/ahQP/kaN6r1EQgjRe/UZ9hoboGdtbQ0fHx9s27ZN40XWBZ1o2ZdVWsqX1v3vf/mqOQDQsSPfG/fF9pfaIA3+jRuBnTtVB3/ZFj8FPyGEqEcvW/Z+fn6wt7dX2CdYl+lc2EulpQFjxwKHD/P7gsAH882fr/X5cXl5PPDj4iqtgGCLAAAgAElEQVQO/mHDePAPGkTBTwghldHLsN+wYQPeeecdbN68GYMHD9Z4gZqms2EPACUlwDffAP/3f3wbPABwdeWtfC8vrZYm9fSpvMX/55/KwW9lJW/xU/ATQogyvQz73377DT/88AP+/vtveHp6wtHRES1atIBIJFI6d9GiRbWvuJZ0OuylLl7krfx//uH3RSI+mC8mRqfS8+lT3tKXBr/0KoSUlZVii9/UVDt1EkKILtHLsFcV6hXRldH4OjNArzLPnwNffQVERwNFRfxY587A2rVAjx7arU2Fp0/5oL64ONXB36wZb/GPGgUMHEjBTwhpuPRygJ5EIlH7TXUhXPWiZV/WuXPAmDGAdMdAIyPgww95V7+OJuaTJ/IW/65dqoNf2uKn4CeENDR62bLXN3oX9gBQXAx88QUfrFdczI+9/DK/lu/hodXSqvLkCW/xS4NfOhRBqlkzICyMB/+AART8hBDDpxdhn5ubi0aNGqHRi2vHubm5ar9Z06ZNa1im5uhl2EudPs1b+adP8/vGxryF/+GHgImJdmtTw5MnfKneuDjVwW9tzVv8o0bx4NeDj0QIIdWmF2EvEokQExODefPmye4LglDpmzDGIAgCSkpKNFBy7eh12AP8+v2nn/KFd54/58e6d+et/G7dtFpadeTmylv8u3erDv6yLX4KfkKIodCLsBeLxRg3bhzGjBkju6/uGyWVXQ9eS/Q+7KVOnOAj9s+e5fdNTICPPwbmztW7ZMzN5S1+afBLxyNK2djIg79/f737eIQQokAvwl7fGUzYA7w5vGAB30RH2mvyyit8xH6XLtqtrYZycuRd/ZUF/6hRgJ8fBT8hRP/oUtirPZ9u/vz5SElJqfSchIQEvPPOO9Wvro7ExMRUaxaBzmrUCPjkEyA1FXB358dOnOCBX7abX49YWQFvvgls2wZkZgK//MK33pUO3MvOBlav5rvxtWgBvP02sGePfNwiIYQQOYlEgpiYmAofr9Y8+7LX8FWZPHky1q1bh6dPn1a7UE0zqJZ9WYWFQGwsH7UvXc+gZ0/eypd+EdBjOTnA9u28q3/vXuUWv3Rw34gRNJ2PEKLbdKllX2HYL1u2DKtXr5bdP3XqFJo3b46WLVuqfIP8/HxcuXIF3bt3x/HjxzVUds0ZbNhL/fMPH7F/6RK/b2rKp+y99x4fvW8AHj/mwR8Xpzr4acleQogu04uwz8nJQadOnfDgwQO13sDExASOjo748ccf4VPPe7WrYvBhD/BVbKKj+Qp80lZ+r158xL6bm1ZL07Sy1/j37FEe1S/dlnfECN7137ixduokhBApvQj78kQiEaKjoxEdHa3x4upCgwh7qdRUPmL/8mV+v1EjPqBv9my+Ep+Byc2V786nauU+Cwt+/X/ECGDIEK1vJkgIaaD0MuwlEgmcnZ3h6Oio8eLqQoMKe4BvS/fxx8CiRYD0c7/6KvDzz4CLi3Zrq0PS3fkq2pa3SRMgKIgHf2Agv08IIfVBL8Ne3zS4sJf6+29g3DjgyhV+v3FjvjjPjBkG2covKy+Pt/Q3beIL+eTlKT5uZsYDf+RI/gXAwkI7dRJCGgYK+3rQYMMeAPLz+fK6334rb+X37ctb+R07are2elJQwOfvb9rEB/mVnyDSuDHv4h8xAggO5tf8CSFEkyjs60GDDnupAwd4K//aNX7fzAz47DNg2jSgGlsW67tnz/ho/rg4Hvzlt3lo1IgP6hs5kl/rt7LSTp2EEMNCYV8PKOxfyMvjG+gsWSI/5uMD/PQT8NJL2qtLSwoLgX37ePBv28an95Vlasqn8Y0cyUf3W1trp05CiP6jsK8HgiAgOjoaYrFY7XX9DVpyMjB+PHD9Or9vbs4X5pk8uUG18ssqKgL++ot39W/dylftK8vEhC/cM2IEn89va6udOgkh+qk+w14ikUAikSA2Nrbhhb2BfrSae/qUb6CzbJn8mFjMW/nOzlorSxcUFwNJSTz4t2wBsrIUHzc25pvzjBjB1+y3s9NOnYQQ/aGXLfvY2Ngqt7g1MTGBlZUVWrVqBV9fX1hrsQ+Uwr4SSUm8lZ+ezu83aQJ8+SUQFdVgW/llPX/OO0Li4njwl19XysiIf0caOZIHv4ODVsokhOg4vQx7UTVDoFGjRtiwYQOGDRtWredpCoV9FZ48AT74AFi5Un6sf3+++4yTk9bK0jUlJXycY1wcsHkzcP++4uMiEeDry1v8w4fzTXsIIQTQ07C/du0aQkND8e+//2LAgAEICAhA3759kZ2djaNHj+Lrr7+GIAhYsWIF7t+/j08++QQZGRnYsWMH/P39Nf6BqkJhr6Z9+4AJE4Bbt/h9Cwu+/O477wBV9OQ0NCUlfBmDTZt48N+9q/i4IAD9+vHgDw8HWrXSTp2EEN2gl2E/e/ZsrFmzBv/88w86dOig9PiJEyfQs2dPfPDBB/j888+Rk5ODDh06ICQkBD/99FPtP0E1UdhXQ24uMGcO8MMP8mODBgE//gi0a6e9unRYaSlw+DAP/k2bgNu3FR8XBKBPH97VP3w40LatduokhGiPXoa9i4sLvL29FXbCKy8gIAA3btzA5RdrtI8YMQLnzp3DJenObPWIwr4G9u7lG8f/+y+/b2nJl9+dMIFa+ZUoLeWbEMbF8eCXdpKU1bs3D/7wcEBPVpwmhNSSLoW92hfiCwoKkC4d0FWBoqIiPHr0SHbfwcEBOTk56ldJtGvwYODsWR7uAL+uP3EiX2qufNOVyIhEPMy//pqPeTxyhHeUlB36kJrKdx92cgJ69uRrG6WlaalgQkiDo3bYBwcHIykpCYcOHVL5eGpqKiQSCXr27Ck7duDAAfTv37/2VZL6Y2XFu+///BNo3Zof27MH6NyZL7dLvSWVEgS+y/DChXxJg2PH+GzHsusXHT/O1zlycQG6dgViYvh3LPqrJYTUFbW78VNTUzFgwAAIggAfHx/4+/vDy8sLWVlZOHr0KJYtW4YnT55g37598Pb2RmhoKBISEvDTTz9h7NixdfwxlFE3vgY8fgzMmgWsWSM/FhjIr+1LvwgQtTAGnD7NB/Zt3gxcvKh8TseOvJt/+HDe+qcrJ4ToN13qxq/Wojpnz55FeHg4rl69qvRYu3btsHjxYgwdOhR37txB27ZtMXDgQGzZsgUWWthejMJeg3bu5N35GRn8vpUVsHgxEBlJiVRDFy/yOfybNwMnTyo/3q4dD/3wcD7Qj5Y/IET/6G3YA/za/bFjx3Dq1ClcunQJDg4O6NKlC0JDQ2FiYgIAePr0Ke7cuQOXOtpHPS8vD2KxGDExMQgKClJ5DoW9hj16BMycCaxbJz8WHAx8/z3NMaul69flwZ+aqvx4ixZ88Z7wcD6n39i4/mskhFSfXoe9LoiOjoalpSXc3Nwo7Ovbjh18Dv69e/y+tTXfZOeNN6iVrwG3bwPx8Tz4DxzgI/3LsrXl6/SHhwMDBvAd+wghuklvw54xhuTkZNy8eRNPnjxBafnfRC9Mnz69WsWNHz8eO3fuhIODA86ePSs7npKSgqioKDx//hzTp0/HtGnTkJiYiOzsbDx79gx2dnYU9tqQnQ1Mnw789pv82NChfDU+WkJOYzIz+c58mzfzDXueP1d8vGlT3rkSHg4EBPC9jQghukMvwz47Oxve3t5VzpkXBAElJSXVKu7AgQOwsLBAZGSkQth7eHhg8eLFcHR0hL+/Pw4ePIhvv/0WeXl5uHDhAszMzBAfH69yzX4K+3qwdStfTz8zk9+3sQG++w6IiKBWvoY9esQ7VTZv5pMjCgsVHzc35zMkw8OBoCD+RYAQol16Gfbjxo3D2rVr0bdvX/j7+6NVq1Yq18sXBAFjxoypdoHp6ekICQmRhX1OTg7EYjFOvhi9NH36dPj7+8ta8mvXroW9vT0CAwNVvh6FfT15+BCYNg34/Xf5sbAwYMUKoHlz7dVlwJ484TMjN2/m/83LU3zc1JQvmRAeDoSG8u9ghJD6p5dh7+zsDDs7O6SmpsLIyEjjBZYP+3379mH16tXYsGEDAGDlypW4c+cOFixYoNbrUdjXs82bgXfflW8RZ2sLLF8OjBql3boMXEEBX/hw82Zg+3ag/BpWxsaAnx8f2R8WRt+/CKlPuhT2ao/rLSgoQO/evesk6OtKTEyM7M9isRhisVhrtRi88HDAxweYOhXYuJFvCP/aa3wN2eXLAXt7bVdokMzM+HCJoUOBoiJg/34e/Fu38k6X58+BxER+mzwZ8PaWz+Wn9foJ0X8SiQQSiaTK89Ru2YeFheHEiRNIT0+vcl/7mqiqG3/atGkICAiocEBeedSy16K4OJ4sDx/y+3Z2vFt/xAjt1tWAPH/OR/Nv3sxH95ffoQ/gK/2Fh/Nb2RX+CCGaoUste7WX6liwYAGePHmCefPmoaioSKPFqWJlZQWAj8hPT09HYmIivLy8qvUaMTExan3jIRo2ciRw/jxPEYCH/siRvEtf2s1P6pS0+/677/i+RocOydfml/rnH+A//wE6dAC6dePL9p4+Tcv2EqKPJBKJQm92edUaoHfmzBmcPHkSJiYmaN26NZo1a6by3BMnTlSryNdffx3JycnIysqCg4MD5s+fj3HjxiE5ORmTJk1CcXExpk+fXq0pfdSy1wGM8S79KVN4tz7AW/nLl/PwJ/WOMb5in3TZ3hcbVCpwdgaGDePX+Pv0AfToyh0hOkWXWvZqh72qkfcVqWj+fX2isNch9+/zbv0tW+THRo7kzU4HB+3V1cAxBly4wP+3xMerXrbXwYGP6A8Lo0V8CKkuvQx7fSMIAqKjo2lgnq6gVr7OS0/nA/vi44GDB5VX77Ow4PsghYXx/9JcfkIqV59hLx2oFxsb2/DC3kA/mn5T1cofMQJYtoxa+TrkwQO+iE98PB/JX34RH1NT3tIPC+Mtf5rSR4gyvWjZb9++Ha6urujUqRMAYNu2bWqPwg8NDa1FqZpBYa/DKmrlL1vGW/m0+p5OefIE2L2bB//OnUBuruLjgsCv7YeF8Vv79tqpkxBdoxdhLxKJEBMTg3nz5snuq/tG1V0uty5QN74eyMzkrfzNm+XHwsN51z618nWSdC7/1q183X7pfkhlvfwyD/1hw/gof/ruRhoqvejGj4mJgZ+fH3x9fWX31VWdc+sKtez1iLSVL52Xb2vLW/mjRlFS6LDSUr4lb3w8v127pnwOjewnDZletOz1HYW9nsnM5IG/aZP82PDhvJVPF4R1HmPAuXPyAX6qRvbb2yuO7G/cuP7rJKQ+6WXY+/n5Ydy4cYiMjKzwnKVLl2L58uW4ePFizSvVEAp7PVV+9T1bWz5F77XXqJWvR6ozsn/IEODFGlqEGBRdCvsKL8Tn5+cjNzcXubm5yMnJQXJyMi5duiQ7Vv6WkZGBvXv34q6qdTm1hFbQ00PS1fek0/GysoDXX+cj9u/f125tRG1OTsDMmUByMr+uv3o1EBwsn6f/9Cm/evP663xs5qBBwNKlwM2bWi2bEL1V4xX0vvvuO0yfPl02Al96WkUj8qWPDxw4EHv37q1NzRpBLXsDQK18g1PVyH6AD+oLDeWb+7zyCv2vJvpLl1r2FYZ9SUkJRo8ejfsvWlMpKSlwdHSEo6Ojyhc3NTWFo6Mj5s+fjxYtWmi4/OqjsDcQDx7Id9KTCgvjG+vQtXy9VlQESCR8a97t2/ka/uW1bg2EhPDg9/OjFfyIftGLsC9PJBIhOjoa0dHRGi+uLlDYG5hNm3grX7qRjo0Nb+VHRFDTzwAwBpw6xUN/2zbVA/wsLAB/fx78gYG8o4cQXaaXYa9vaJ69AVLVyh82jLfydaA3iWjOv//KW/xJSUBxseLjRkaAtzfv7g8N5Tv3EaJr9GKeffkV9LZv3672m9IKeqROqWrlL13KR3tRK9/g5Oby6/zbt/Pr/I8fK5/j5sZb/KGhgJcXUI19uwipM3rRsjeEFfQo7A3Yw4e8lf/HH/Jj1Mo3eMXFfCqftLv/xg3lcxwc+HX+0FBg4EDA3Lz+6yQE0JOwr+kKetLuc22jsG8gNm/mrfzMTH7f2pq38kePpla+gWOMz9KUBv8//yif07gx0L8/EBTEbyrGFxNSZ/Qi7PUdhX0D8vAhMG0a8Pvv8mNDh/JWfsuW2quL1KuMDCAhgYe/qp36AKBrVx76wcFA7960fC+pWwYd9jdu3ICzs7MmX7JGKOwboC1bgHffpVY+QV4eD/ydO/ktI0P5HBsbvnpfcDAf5W9tXf91EsOmt2GfnJyMn3/+GQ8ePMCzZ89kL1hSUoLi4mI8fPgQ165d05lr9jQavwFS1coPDQVWrqRWfgNVWsqn9SUk8NvRo8rnGBkBffvKW/1ubvT9kNSeXozGLy8pKQkDBw6stPCWLVvCx8cHGzZsqHnFGkIt+wZOVSt/yRLgjTfot3gDd+8esGsXb/Hv2cOX7i3PyYmHflAQIBbTpj2kZvSyZe/v74/ExEQsWrQIYWFhCA4Ohp+fH2bPno1z585hxowZaNeuHZKSkjRefE1Q2BNkZfFWftkvn9TKJ2UUFQEHDshb/VevKp9jbs7X7pcO8mvVqv7rJPpJL8Pe0dERzZo1w+nTpwEAU6dOxalTp3Dw4EEAwJ07d9ClSxd8+umnmDx5sgZLrxkKeyITH89b+dKNdJo14638N9+kVj5RkJbGQ3/nTiAlBXj+XPmcbt2AgAB+69MHMDWt/zqJftClsFd76YlHjx7Bz89Pdt/FxQXHjh1D8YulrVq3bg1vb2/8XvZaKSG6ICyMz9EaPZrff/wYiIzkrXwd2qWRaF+nTsDs2cBff/HhH3FxwJgxgL29/JzTp4EvvuBr9dva8uUdvv+eb+tLiK5SO+w7duyItLQ02X1XV1cUFRXh2LFjsmOOjo44e/asZiskRBNsbYHffuOtfOkGOgkJQOfOwLp1fNI2IWVYWfGdldes4df5U1OBefOAXr3kHUJPn/I5/pMmAc7OfGDfrFl8LEBBgVbLJ0SB2mH/yiuv4ODBg0hOTgYAdO/eHYIgICEhQXbOvn370L17d81XSYimDBum3MofM4Za+aRSIhFfhjc2FjhyhI/7XL+edxA5OMjPu3QJ+PZb3sVva8s37FmyhF8eoO+TRKuYmu7evctsbGyYSCRi69evZ4wxNnToUGZkZMRGjRrFXF1dmSAIbMmSJeq+ZJ0CwKKjo1lSUpK2SyG6Kj6esebNGeO/hxlr1oyxtWsZKy3VdmVEj5SUMHb8OGOffspYv36MGRnJ/0mVvTk7M/buu4xt28bYkyfarprUh2pEbK0lJSWx6OjoCt+zWvPsT58+jS+//BJjxozBoEGDcP/+fYSEhODYsWMwMzNDREQEFi5cCFsd2HuSBugRtWRnA9On8y5+qaAg4IcfaNg1qZGcHH7Nf/duPsXv9m3lc0xM+Lz+gQP5SP8ePWg1P0OkSwP0NLKC3vXr19GsWTPY2NjU9qU0hsKeVIv0wuu9e/x+s2a8PzYykkbskxpjDLhwgQf/7t18hH9RkfJ5zZrxAX+DBvEvAB060D87Q6CXYT9mzBiEhIRg8ODBaNq0qcYL1DQKe1Jt2dnAjBnAr7/KjwUF8aHWrVtrry5iMPLyAImEB39iInD5surzHB156A8cCAwYoDgbgOgPvQx7IyMjMMZgYmKCvn37Ijg4GEFBQXBxcdF4sZpAYU9qbPt2ICpK3sq3suKt/DFjqLlFNOrff4F9++Q36YKP5XXvLu/y9/ambXv1hV6GfXZ2Nvbu3Yvdu3dj7969uPfiF2H79u0RFBSE4OBgiMVimJiYaLbyGqKwJ7WiqpUfGMiv5VMrn9SB0lLg3Dke+omJvMs/P1/5PFNTfr3fz48v5durF9CoUb2XS9Sgl2Ff3unTp7F7927s2bMHhw4dQlFRESwsLDBgwADEx8fXuuDaorAnGlG+ld+0KbBoETB+PLXySZ0qLORz+xMT+ReAo0f5F4LyzMz4Sn5iMf8C4OlJq/rpCoMIe4Dvdnf8+HHs3LkTS5YsQU5ODgCgVNW/yHpGYU80JjsbmDkT+OUX+bHBg3kr39FRe3WRBuXRI369f98+Ptq/ouv9Zma85S8N/549Kfy1RW/DvrCwEEeOHEFKSgpSUlJw+PBh5OXlAQCaN28OX19f+Pn5ISoqSnOV1xCFPdG4hATeypcuvmNhASxcyI+J1F6fihCNyMgAkpP5FwCJpOLwNzdXDP8ePSj864tehr2Pjw+OHTuGZ8+eAeDh3q9fP4jFYvj5+cHNzU2zFdcShT2pE48fA++/D6xeLT8mFgM//gi89JLWyiLk7l3F8C+zurkCMzN+nd/bm99efZWPQSWap5dhL3rRcrGwsMDEiRMxduxYdO3aVbNVapAgCIiOjoZYLIZYLNZ2OcTQ7N0LTJwI3LrF75ubA//7H99Sl1r5RAfcuaMY/leuqD5PEICuXeXh37cv0K5dfVZquOoz7CUSCSQSCWJjY2sX9jt27MD+/fuxf/9+nDt3Dowx2NnZwcfHB76+vhCLxToV/tSyJ3XuyRPgP/8BVqyQH+vbl7f6dXRKKmm4pOF/8CC/nTtX8Xr9bdsqhn/nzoCxcf3Wawj0smVf1sOHD5GUlIT9+/dDIpHg8ouLRba2tvDx8cHmzZtrX3EtUdiTepOUBLz9NnD9Or/fuDEwfz7fK5XWQCU66vFj4PBhefj/8w/w4iqtEnNzPtDPy4vfevUC2rShCSlV0fuwLys7OxtxcXH4/PPPcfPmTQA0Gp80QHl5wEcf8S3OpP/uevUCfvqJN4sI0XGFhcCJE8Dff8u/AGRlVXx+y5by8Pfy4l8GLC3rr159oNdhn5+fj5SUFOzfvx/79u3D6dOnwRiDubk5+vfvj8DAQEyaNEljhdcUhT3RioMHgQkT5KOjTE35JugffMB3PyFETzDGR/gfPsy39T1yBDh7FigpUX2+IADu7vw77iuvAB4eQLdufNJKQ6WXYR8TE4P9+/fjyJEjKC4uBgB07NgRAQEBCAoKglgshqkOzeegsCdaU1DAA37RIvkqKB4ewM8/899+hOip/Hze+peG/z//AC86dFUSBKBTJx7+0i8AHh6ADu2ZVqf0MuxFIhEaN24MX19fBAYGIjAwEC/p8FQjCnuidUeO8JX2Llzg942NgQ8/5N39OvTFmJDauHePh770C8CJE3wBoMo4Ospb/p07A1268J3+DK3zSy/DfufOnejfvz/MzMw0XlxdoLAnOqGwkA/W++ILef9nly68ld+zp3ZrI6QOMMZb+ydP8uCX/jcjo/LnmZoCrq7y8JfenJz0dzarXoa9vqGwJzrlxAlg3DjgzBl+38gImDMHiI7mo/cJMXD37vHgL/sl4MaNiqf/SZmb80sB0lvHjvI/6/rlAAr7ekBhT3ROURHw2WfAJ58Az5/zY66ufMT+q69qtzZCtCAvD7h4kc/5l97Onwdu31bv+ba28vB/6SV+ecDRkfcGtG6t/csC9ZlDJSVAejrQoQOFPSG64cwZfi3/+HF+XxCAWbOABQtoo3JCwNcAOH9e/gUgLY2vAJieXnVPgJRIxAPfyUn+JaB1a6BFC35r2RJo3pwvH1xXNJ1DRUV80c7r14Fr1/hN+ue0NOk6CQYS9pcuXcLixYtRVFSEoKAgDB8+XOV5FPZEpz1/Dnz1Fe/GLyrixzp04Kvv+fhotzZCdNSzZzzcpOGflia/SXehri4rK3n429rySwPW1qpvTZrw7+NmZvL/VrZuVkU5VFLCh/M8ewbk5PAvN48fK/75/n0+ziEjg+97kJFR+boHZd7VMMJeqqioCGPGjMGGDRtUPk5hT/TCxYu8lZ+aKj82dSrv7m/IE5QJqaaCAt7qvXmT39LT5X++eZMvF1wX672ZmvLgNzbmvQmCwG8iEXD3roC2bRmeP+fBXljIbxWtVVCT93Z25pcwOnbk6xxERelw2I8fPx47d+6Eg4MDzp49KzuekpKCqKgoPH/+HNOnT8e0adMAANu3b8cXX3yB999/H2FhYSpfk8Ke6I2SEmDxYj4lT7peqZMT30lvwACtlkaIoXj+HMjM5D0A9+7xlnL5P2dl8WmDjx7JO9xqRwBQsxwyNuaXGVq2VLy1bcvDvX17flmifM9CtQfoxcbGQqjhwsfz5s2r1vkHDhyAhYUFIiMjFcLew8MDixcvhqOjI/z9/XHw4EHY2dnJHg8NDcX27dtVviaFPdE7V67w1fcOHJAfe+cdYOFC2oOUkHrEGF9ASBr80lt+Pu9BUPXf58/580pL+X8ZA378UcDYsQzGxkCjRsq3xo35j3azZoo36bGaTDmsdtiLajGxsSZr46enpyMkJEQW9jk5ORCLxTh58iQAYPr06fD394eFhQW2bNkCxhg8PT3x1ltvqXw9Cnuil0pLgeXLgblz+VBlgO84smoVEBCg3doIIdWiS1PvKty0cO/evQr3nz9/jnfffRf5+fmYOXMmevfujZYtWyI7OxvHjx/Hl19+CRsbG6xbt04jBR89ehSurq6y++7u7khNTcWCBQvg6+ur1mvExMTI/kz72hO9IBLxa/ZBQXwnvf37+TykIUOAsWP5ErzW1tqukhCiI6T72FelwrAfOHCgwv0PP/wQN2/exN9//41Xy80J7tOnD/r374+XX34Zq1atwtKlS2tWtYaVDXtC9IqzM7BvH2/Rv/8+8OQJsGYNsGcPsHIlEBqq7QoJITqgfEM2NjZW5Xlq99XHx8dj0KBBSkEv1blzZ4SEhODPP/+sXqUV8PT0xKVLl2T3z58/j969e2vktQnRC4LAr9mfOwf4+/NjGRnA0KHAG28ADx9qtz5CiN5QO+zz8vKQn59f6Tm3b9+u8aC+8qxeDEhKSUlBeno6EhMT4eXlVa3XiImJUat7gxCd1q4dsGsXX09fOlBv/Xo+z+aPP9RfZYQQYrAkEknlvdlMTZMmTWKCILDExESVj8fHxzNBENjMmTPVfUmZiIgI1rJlS2ZqasratGnDfvrpJ94nx4cAACAASURBVMYYYxKJhLm6urKXXnqJLV68uFqvWY2PRoj+uHOHsZAQ6WBffgsN5ccJITpFGzlU0XuqPc/+2LFjGDRoEJ49e4Y33ngDPXr0gJ2dHe7fv4/Dhw9j48aNcHBwwP79++Hi4qKJLyq1QqPxicFiDPj9d2D6dHlXvpUVX5FvwgTe/U8I0TpdGo1frUV1rl27huHDhyvMhZfy9PREfHw8WrVqVbtKNUQQBERHR9MofGK4HjwAZs7kXfpS/fvzQX3t22uvLkIIgPoNe+mo/NjYWM2soMcYw/Xr13H69Glcv34dnTp1wiuvvII2bdporGhNoJY9aTB27ADefZevBwrwBbs//ZS3/CtbuJsQUqf0tmVfXn5+Psx1dJcuCnvSoOTkAP/5D/D99/JjXl58Y53OnbVXFyENmC6FfbWXydu0aRP69euH5s2bw9LSEgDw/fffY8mSJbWvUsNoND5pMKys+Pz7/fv5wtkAcOQI4OEBzJ+vqYW+CSE6qqrR+NVq2Y8cORKbN28GAFhaWuLp06coKSnBnDlz8PXXX8PLywu7du1Cs2bNal14bVHLnjRY+fl869xFi+TbfHXtylv5np7arY2QBkQvW/bLli3D5s2bMXHiRKSlpWHWrFmyF4yNjUVUVBSOHDmCrVu3aq5qQkj1mZsDX34JHD4MdOnCj509C/TuDcyZw78MEEIaFLXDfv369ejRowdWrlyJDh06KDxmbm6OFStWwN3dHTt27NB4kYSQGujVCzh+HIiNBUxMeCv/q6+Abt0AurxFSIOidtifO3cO3t7ela6Q5+Pjo1PXyOmaPWnwTE2BefOAkyf5gD0AuHoV8PMDJk3iA/sIIXpPY9fs3dzc0KhRI5w6dQoAD9L58+crbGfbqVMnmJiY4Pz587WrWgPomj0h5ZSUAEuWAB99xDfhBoDWrfkI/qAg7dZGiAHSy2v2ffv2xZkzZ5S2vpWKj4/H1atXabMaQnSVkREwaxbfWKd/f37szh0gOJhvrPPggXbrI4TUGbVb9pmZmXj55Zfx4MED9O7dG40bN0ZSUhI+/fRT/PHHHzhz5gysra1x7tw5tGzZsq7rrhK17AmpBGN8dP577wG5ufyYnR2wdCnw2mu05C4hGqBLLftqTb07d+4cpk+frvI6eM+ePbF8+XL07NmzVoVqCi2XS4ga7twBJk8Gtm+XHwsJAVas4F38hJAa0+vlcgHg1KlTuHTpEm7duoUWLVrAxcWl2tvP1jVq2ROiJsaAjRuBadPkXflNm/KR+2+/Ta18QmpIL1v2a9euhYeHB15++eUKz/n777+RlJSE//u//6t5pRpCYU9INT18yK/p//qr/JifH99YR7oqHyFEbboU9moP0Bs3blyVC+Zs2bIFn332WfWrI4Ron50d8MsvQEICIN3YKimJr763aBEfzU8I0UsVtuzXrFmD7WWu423duhWurq5wdXVV+UL5+flISUlB+/btce7cubqpthqoZU9ILeTmAnPn8mv3Ur168UF90lX5CCGV0qWWfYVhn5GRARcXFzx9+lTtNzEzM8OaNWswcuTImleqIRT2hGhAcjK/bn/1Kr9vYgJ8+CG/mZpqtzZCdJxehD3Ap9vlv1hHu3379pgxYwZmzJih8sVNTU1hb28PY2NjDZZdczQanxANKSgAYmL4gD3pIlqdO/Nr+a++qtXSCNFlejkaf82aNfDw8EC3bt00XmRdoJY9IRp27BgwfjzfVAfgo/QnTwb+9z8+ep8QokCXWvZqD9AbO3YsunbtilWrViE+Pl7hsb59+yodI4QYmJ49+cY6n34KNGrEp+wtW8Zb+bQBFiE6Te2wz8jIgIeHB6KiovDPP//Ijufl5eHy5csIDw9Hjx49kJWVVSeFEkJ0gPSa/ZkzgK8vP3b7NhAaCowaBdy7p936CCEqqR32cXFxOHfuHL7++mvExsbKjjdp0gS3bt3CokWLcPLkSXz88cd1UighRId06gTs38+v21tZ8WNxcYCbGx+xT5fQCNEpal+zF4vFEAQBSUlJFZ7j6emJrKwsXL9+XWMF1hRdsyeknmRkANOnA5s2yY+JxcAPPwAdO2qtLEK0TS+v2Z8/fx6tq1gru3PnztSNT0hD07Ilb9Vv3SpfT18i4YvxfPYZUFys1fIIIdUI+379+mHTpk3IyMhQ+fjDhw8RFxeHzp07a6y42oqJiVG5aQ8hpA4MHQpcuMBH6ANAYSG/vt+zJ3D0qHZrI8TASSQSxMTEVPi42mE/ZMgQFBUV4Z133sGNGzcUHrt16xYmTZqEgoICjB49usbFalpMTAzNsSekPjVtykfoHzzIr98DfDBf79583f1qLNJFCFGfWCyuNOyrtevdxx9/jE8//RQAYGtrCwcHBzx48AAPHz4EAAwbNgxbtmypXcUaQtfsCdGywkLg88/5VD1pV76jI1+Cd8gQ7dZGSD3QpWv21d7iNi4uDjt37sTp06eRlpaG5s2bo1OnToiKikJYWJjGCq4tCntCdMSFC8DEicChQ/Jjo0cD334L2Ntrry5C6pheh72+oLAnRIeUlgLffw/85z/Akyf8mK0t303vrbf4anyEGBhdCnu1r9mXdf36dezevRsrXuyIdefOHQpWQkjFRCLg3Xd5K3/oUH4sKwsYMwbw9wd0YLouIYasWmF/5coVBAcHo0OHDggMDMTUqVMBAKtXr4aXlxfOnDlTJ0USQgxEmzZAfDyfk9+iBT+WmMi3zf3qK+D5c+3WR4iBUjvsHz58CF9fX+zatQt9+vRBv379ZK35Nm3a4MSJE/D09NSJvewJITpMEIDwcODiRX4tH+A7682ZA3h5ASdOaLc+QgyQ2mE/d+5cZGVlQSKR4ODBg/Dz85M9Nn78eKSkpEAkEtGGOIQQ9TRrxlfZk0j48rsAD/pevXjw5+VptTxCDInaYX/w4EGEhoaiX79+Kh/v06cPxGIxdujQ7le0qA4hesDXFzh9GvjoI8DYGCgp4V36nTsDf/6p7eoI0QsaW1Tn3r17sLW1rfSc5s2b4+rVq2oXV9doUR1C9ETjxsAnn/CWfe/e/NjNm0BQEN9N7+5d7dZHiI6ralEdtcO+S5cuiIuLQ2FhocrHc3NzsWnTJri7u1e7SEIIAcDX0//7b77wTvnd9JYt461+Qki1qR32ERERePToEaZMmYIrV64oPHbq1ClMnToV+fn5GDFihMaLJIQ0ICIRMGkSH8D32mv8WG4uMHUq0KcPcOqUdusjRA+pvagOYwyhoaHYuXMnBEFAs2bN8OjRI3Tq1AlpaWkAeDfCX3/9BUEHFsigRXUIMRC7dvHNddLT+X0jI77OfkwM0KSJNisjpFJ6uaiOIAjYvn07fv75Z3Tt2hUFBQUA+AI7Li4uWLJkCRITE3Ui6AkhBmTIEOD8eb76npGRfACfuzuwc6e2qyNEL9R4uVzGGB48eABbW1sYGRlpuq5ao5Y9IQbozBkgKgpITZUfGzECWLwYaNVKe3URooJetuzLKioqwqlTp3Do0CFcu3at1sURQohaXn5ZeQDfpk2AqysN4COkEtVq2WdnZ2Ps2LHYs2cPiqVbVgKwtLTEyJEjsXz5cpiamtZJodVFLXtCDFxGBr92/8cf8mOennyhnu7dtVcXIS/oUste7bD///buPKyKsv0D+HcOiKbsioKIuBHgiiYuIEJq6qumaZu+ZiYhgkva4loJZL2vmCaVu6lZr1mplZb9TM0QQ0HNJVwCNyRNQkRRRBHw/v0xcfAIyAGBczh8P9d1ruKZ4Zl7pon7PPMsc/r0aTzxxBM4f/486tWrh169eqFLly5IT09HXFwc4uPj0aVLF3z//fdwMILXVjLZE9UQxQ3gmzJFHcBnaWnIyKiGM6Zkr/dj/BUrVuD8+fOIiorC1atXsXnzZrz55ptYuHAh9u3bh48++gj79+/HokWLKjRwIqIHuncAX8EKfAsWqCvw/fCDoaMjMgp6t+w9PDxgbm6OhISEYkfc5+fnw8PDA1ZWVjhkBC+yYMueqAZKSFAH8O3bV1j29NPqAD5nZ8PFRTVStWzZ5+TkwN/fv8SpdWZmZvD29kZqamr5o9TD5s2bERwcjMDAQOzfv79Sj0VE1Uy7dsCvvwLLlhUO4Nu0SR3At3AhX6FLNZbeLfvx48fj22+/xaFDh+Dk5FRk+/nz5+Hm5oYRI0Zg7dq1FR7o/dLS0hAWFoalS5cWu50te6IaLjVVHcD35ZeFZe3bqyP5fXwMFxfVGNWyZR8ZGQl3d3d4e3tjwoQJ+OGHH5CVlYXU1FT88MMPGDZsGGxsbDB27FicOHFC51OawMBANGrUCO3atdMpj4mJgaenJ9zc3PDxxx8XiWfcuHH6hk9ENY2jI7B+PfDTT0CrVmrZ778Dvr5AUBCQnm7Y+IiqkN4te42mXFPyoSgK8kuZ+7pnzx5YWlrixRdfREJCgra8Y8eO+PDDD+Hq6op+/fohNjYW9vb2mD59Ovr164fevXs/8Lhs2RMRAOD2bWDePOA//wEKXuZlbw9ERgKBgep6/EQVzJha9ub6VvDiiy+W+8Cl8fPzQ3LBtJl/ZGZmAgB69uwJAOjbty/i4uJw9uxZ7Nq1Czdu3MDp06fZuiei0tWpA8yeDYwcqb5QZ9s2ICMDGDsWWL1afbTfoYOhoySqNHon+08//bQSwyjqwIED8PDw0P7cunVrxMXFYc6cOZg0aZJeddz7bt+AgAC+256opmvZEvjxR+Dbb4HJk4ELF9SR+506Aa+8AkREANbWho6SSG/R0dGIjo4udT+9k31sbCx8fX0fuM+dO3cQERGB9957T99qK9W9yZ6ICACgKMCwYUDfvsA77xSO0o+KUlfjW7gQeO45dT8iI3d/QzYiIqLY/fTuqPL398fMmTORV8LUlQMHDqBTp06YO3du2SItgbe3N/744w/tz8ePH0e3bt0qpG4iIlhaqv34hw8Dfn5q2aVLwPDh6heBf17dTWQK9E72np6eiIyMhLe3N44dO6Ytz8nJwfTp0+Hj44OTJ08iMDCwQgKz+WeObExMDJKTk7Fjxw507dq1THWEh4fr9XiDiGqwtm2B3buBTz8FCpb63rlTnbM/ezbwz+u8iYxZdHT0g59mi55ycnJkxowZYmZmJnXq1JH3339ffv31V/Hw8BBFUaR169YSExOjb3U6hg8fLk5OTmJhYSFNmjSR1atXi4hIdHS0eHh4SMuWLeXDDz8sU51lODUiItWVKyIhISKKIgKon+bNRbZuNXRkVA0ZIg+VdMwyv89+//79CAwMxIkTJ6AoCurUqYNZs2Zh2rRpqFWr1sN8MalQnHpHROW2fz8QGgrcu/T3U0+p/fnNmhksLKpejGnqXZknlz7yyCOoX78+AGgrrFWrVrnn4VcmPsYnonLp0kVN+IsWFS67+913gKenOqiPj/bJyJT2GF/vlv3NmzcRFhaGjz76CPn5+QgNDcWwYcMwYcIEJCYmol27dlixYkWZ+9UrC1v2RFQhUlOBadOAzz8vLGvWTB29P3gwR+1TiYypZa93snd1dcWff/6JFi1aYNWqVfD39wcA3L59G7Nnz8YHH3wAAAgODsaSJUsqMPTyYbInogoVG6suyHPkSGFZ//7qG/UefdRwcZHRMqZkr/ez9z///BOTJk3C77//rk30AFCnTh3MmzcPsbGxePTRR7F8+fKKibgC8DE+EVUYX1/g4EFgyRLAzk4t27ZNHc0/cyaQlWXY+KhGq7DH+Hv27IFfwVzUEuTk5CA8PBz//e9/yxRkZWDLnogqTXo68OabwMqV6ph9AHB2BubPB55/no/2CYBxtezLPBq/QHZ2Ns6fPw9PT0/k5+fDzMzsoYOsSEz2RFTpDh5UH+3HxxeW+fsDH3+sztOnGs2Ykn2ZhtDn5uZi/vz5cHFxgaWlJdq2bQsAiIqKwmuvvYZbHKFKRDVJ587A3r3AmjVAw4Zq2e7dQMeOwJQpwLVrho2P6B96J/v8/HwEBARg2rRpuHLlClxcXLTfHjIzMxEVFYU2bdrg0qVLlRZsWbHPnogqnUYDvPQSkJiovlzHzAzIz1cH7rm7q18E7t41dJRk4ipsBb2IiAhRFEXeffdduX79uoSFhYmiKCIikp+fL3PnzhWNRiOLFy8uw1o/lacMp0ZEVHF+/13E379wBT5ApGtXkbg4Q0dGVcwQeaikY+rdsv/+++/Rs2dPvPnmm7CystLZptFoMH36dHTq1Anff/99ub6VEBGZhHbtgF9+Ab78Uh20B6h9+t26AaNGARcvGjY+qpH0TvaJiYnw8vJ64D7e3t7Yt2/fQwdFRFStKYo6Kv+PP4AZMwALC7X8f/9T5+TPmcNV+KhK6Z3smzdvjq1bt5a4PT8/H1u2bEHz5s0rJLCKwD57IjIoS0vgv/8FTp4Ehg1Ty7Kz1bfpeXgAX31VOHWP6CGU1mevd7Lv3bs3zpw5g08++QR37xtskp+fjyVLluCvv/7SWXDH0MLDwxEQEGDoMIiopmvRAti0SX283769WpaSAgwfDvTsCfz2m2Hjo2ovICCgYhbVycrKQseOHXHmzBm4uLigQYMGOHz4MMaOHYtvvvkGV65cQZMmTXDs2DFYW1tXVPzlxnn2RGSU8vOBVauAt94CLl9WyxRFHdH/n/8Ajo4GDY8qjjHNsy/TojqXLl3CrFmz8NlnnxWpbNiwYViwYAFcXV0fPtoKwGRPREYtM1Ptu//wQyAvTy2ztFRX5psyBahTx7Dx0UOrtsm+QEZGBpKSkpCSkgJHR0e4u7ujUaNGFRJoRWGyJ6JqISkJeOMN4N6ZTM2bq0vvDh3KpXersWqf7KsDRVEQFhaGgIAA9tsTkfHbvh149VXgxInCsp49gQUL1JX6qNqpymQfHR2N6OhoRERE1Lxkb6KnRkSmKi8PWLYMCAsDMjIKy//9b7U/30i6SUk/bNlXASZ7Iqq2MjKAd98FFi0CcnPVstq11eV4Z84EbG0NGx/phcm+CjDZE1G1d+aMmtw3bCgsq19fbfmPG1e4WA8ZJSb7KsBkT0QmY98+dRDf3r2FZW5uQGQk8NRTHMRnpIwp2ZfpFbdERGQA3bsDv/4KbNwItGyplp06pa7K5+enrr1P9ABM9kRE1YGiAE8/rY7Wj4oC7O3V8thY9SU7w4cDZ88aNkYyWnone41GAzMzswd+ateujYYNG8LLywtTp07F7du3KzP2UnFtfCIyORYW6kC906fVR/sF/fZffaWutz9pEvD334aNkapcaWvj691nHxQUhJiYGJw+fRoA0KhRI/j6+iIjIwPHjh1Deno67O3t0aJFC1y6dAkXL15Ejx49sHXr1iKvxK0K7LMnohohORmYNQtYv76wrF49dc7+G28ANjYGC62mq5Z99qNGjcL58+cxbtw4HD58GJcuXcLGjRuxa9cupKSkYMqUKbh58yYWLVqElJQULFiwAHv37sWCBQsq9ESIiOgezZoBX3wBHDwI9O2rlt28qU7da9FCXZSHr9Ot8fRu2ffp0we3bt1CbGxssduzs7PRrFkztG/fHjt37gQAdO7cGXZ2dtixY0fFRawntuyJqEbatQuYMQM4cKCwrEkTIDwcGD0aMDc3WGg1TbVs2f/222/w8vIqcXvdunUxaNAgHDx4UFvm4+OD3/jqRiKiqtOrlzo6f9MmtQ8fAC5cAIKCgLZt1XI2hGocvZP9Y489hi+//BJZWVnFbs/KysJ3332n89a7c+fOwd3d/eGjJCIi/SmKOi0vIUF9nW6TJmp5YiLwzDNAly7Ajh1M+jWI3sl+0KBBuHr1KsaPH4/9+/frPCa4ceMGpk6dimvXrqFfv34A1CcBMTExeOKJJyo+aiIiKp25ORAYqM7JX7CgcLpeQf++vz/AGUs1gt599tnZ2Rg3bhzWrVsHALC3t0fnzp1x5coVJCYmIisrCz169MDPP/+MO3fuwNraGmZmZti7dy86G+CNTeyzJyK6T2ammvQ/+EAdxFfg8ceBiAh1gR6qMMbUZ1/m5XI/+eQTrF+/HkePHkVGRgbMzc3h7u6OiRMnIjAwELVq1UJycjJmzpyJcePGGez1skz2REQlSEsD3n8fWLxYd6R+nz7AO++oK/bRQ6vWyf5e6enpsLOzg5mZ2UMFVxmY7ImISpGaCsybByxdCty7CFr//mpLv0sXw8VmAowp2ZdrudwDBw7gf//7Hz7//HPs2rUL6enpDx1gZeAKekRED+DoqD7SP3NGXXmvYDW+bduArl2BQYMAzqiqFipsBT0AOHr0KEJCQhBfzEsXOnTogB9//BFOTk7lCrSisWVPRFRGFy4A//0vsHIlkJtbWD5gAPDmm4CPj+Fiq4aMqWWvd7JPS0tD27ZtkZ6eDmdnZwwaNAi+vr64fPkyYmJisHnzZrRq1Qq//PILnJ2dK/wEyorJnoionFJSgP/8R522l5dXWO7vryb9Pn34Wl09VMtkHxQUhNWrV2PZsmUIDg4usn3NmjV4+eWXMWvWLLz77rsPH/FDYrInInpIyclqn/7q1UBOTmG5t7ea9J98EtDw5aklqZbJ3tPTE7du3cKZM2eKHZCXl5eHli1bokmTJiUuqVuVmOyJiCrIpUvqlL1ly3Sn7LVtC8ycCTz3HJfhLYYxJXu9v5JduHABvXv3LnHkvbm5OXr37o3jx4+XP0oiIjI+Tk7A/PnA+fPA228DtrZq+bFjwMiR6rK8K1fqjugno6J3y97Lywvnzp3Dn3/+CWtr6yLbMzMz4eLiAnd3dxy49wUMBsKWPRFRJbl+XZ2u98EH6pz9Ag0bAhMmAOPHAw0aGC4+I1EtW/ZDhw7FjRs38NZbbyH33lGaAE6fPo2pU6ciKysLAwYMePhoiYjIeFlbA9OnA+fOAR99BLi4qOVpaUBYGNC0KRAaCiQlGTZO0tK7ZX/r1i1069YNCQkJaNKkCby9vWFvb489e/bg1KlTEBG0a9cOBw4cgEXBXE0DYsueiKiK5OYCGzao/fqHDhWWKwowZAjw+uuAr2+NG8FvTC37Ms2zz8nJwdtvv42VK1ciMzNTW163bl1MnDgRb731FiwtLSsm4ofEZE9EVMVE1BfrLFgAbN2qu61rV+CVV9S37hlBg7AqVNtkf6/U1FSkpKTA2dkZjRs3hmJk39iY7ImIDOjkSbVP/7PPgDt3CssbNQKCg4Fx4wAjWJOlMplEsi/Opk2bcPHiRbzyyisVVWW5MdkTERmBv/9WX7izbBlw+XJhuZkZMHQoMHEi0LOnST7iN9lkHxAQgD179iA/P7+iqizi3LlzeO+995CZmYkNGzaUuB+TPRGREcnJUfv1Fy0C7l9yvW1bdRT/v/+tDv4zEcaU7Ct86aPKPrHmzZvjk08+qdRjEBFRBatdG3jhBSAuDti/Hxg9Wi0D1Pn6oaHqfP7AQCA2Vu3/pwpT4cm+PH33gYGBaNSoEdq1a6dTHhMTA09PT7i5ueHjjz+uqBCJiMiQvL2BTz9VX7wzd646VQ8AsrOBNWuAHj2A1q3VgX73zuOncjOKRY3HjBmDbdu2FSmfPHkyli9fjp07d2Lx4sVG+ypdIiIqhwYN1Pn6Z8+qo/eHDStcdvePP4A33lAH8T3zDLBli+5APyrqAU9DjCLZ+/n5wc7OTqesYGpfz5494erqir59+yI+Ph4ZGRkICQnBkSNHEBkZaYhwiYioIpmZqa/R3bRJbe3Pmwe4u6vb8vLU8iFD1Mf8ISHAnj3A3buGjdnYpKSoT0RKYLRvLjhw4AA8PDy0P7du3RpxcXEYOHAgli1bplcd4eHh2n8PCAhAQEBABUdJREQVqlEjYOpUtVUfGwt88ok6sC87G8jIAJYvVz9NmwIjRqhr89/XBVyTREdHI3rlSuDbb4Fbt0rcr8Rkv3bt2jL1v4sI/v7777JFWcnuTfZERFSNKIraUu3RQx3Bv3kz8MUXwE8/Afn5aks2MlL9uLurXQDDhgGPPWaS0/iKdeMGAr75BgFffKEtiihh1xKn3mke4h3Fd8vxeCU5ORlPPvkkEhISAKiP8QMCAnD48GEAwKRJk9C/f38MHDhQr/o49Y6IyARdvgx8/TWwbh2wb1/R7S4u6vz9oUPVLwoGfPVupeUhEXWMw4QJ6pceALC0BD75BMrw4cUes8SrMHv27HLFUFEr6dnY2ABQR+Q3bdoUO3bsQFhYWJnqCA8P5+N7IiJT4uCgJrkJE9SBfV9/rT7C3r9f3f7nn+rLeT76SH0V7xNPAP37A/36mcaKfXFxwIwZwO7dhWV+fogODkb0yZMl/lqFLqpTXiNGjMDu3btx5coVNGzYEO+88w7GjBmD3bt3IyQkBLm5uXjllVfKtDIfW/ZERDXIhQvAd9+piX/3bvVR//3atlUTf58+QPfulb6AT4Xlobt3gR9/BKKigJ9/Liy3tlYHM44dC/zzNL5KVtAzJoqiICwsjC17IqKa5soV4IcfgG3bgO3b1YF999NoAC8vwM9Pfdzv56cODqxAD53sk5LUcQr/+x9w5kxhuYWFuszwrFlA/foA/hmoFx2NiIiImpfsTfTUiIhIX/n5wG+/qYn/p5/Ux+AljStr2hTo2BHo1En9dOwING5c7gF/Zc5Dt2+rMxC2b1djPXpUd7uVFfDyy8CrrxYuRKTnMZnsiYio5rh2TU2oe/aonwMHgNzckve3sQEefbTw4+amDgJ0clI/deuW+Ksl5qHcXHVg3dmzwOnTwOHD6heShITiY+nYUV1eeMyYUrsemOyJiIjud+uWOrhv717g0CH1c/as/r9vYwM0bKi2ui0t1U/duoAIlE2bIIMHqwn82jW1O+HqVSA9/cGLAikK0Lkz8K9/AcOHA56eeodTI5M9++yJiKjMrl0DjhxRW9yJiWrfeVIScPFimapRAOiVYK2sCrsOuncHevXS9sXri332REREFeHmTXWg3F9/qZ9Ll9TP5cvqtqws9Z83bwIaDZTjxyFeXupywLa28gNi9AAAFxBJREFUgJ2d+nFwAFq0AJo3Vz+urtrR9A+rRrbsTfTUiIioGjDp99kbk/DwcERHRxs6DCIiokoVHR39wCXi2bInIiKqBGzZExERUZVhsiciIjJxTPZEREQmzqSTPQfoERFRTcABekRERAbAAXpERERUZZjsiYiITByTPRERkYkz6WTPAXpERFQTcIAeERGRAXCAHhEREVUZJnsiIiITx2RPRERk4pjsiYiITByTPRERkYkz6WTPqXdERFQTcOodERGRAXDqHREREVUZJnsiIiITx2RPRERk4pjsiYiITByTPRERkYljsiciIjJxTPZEREQmjsmeiIjIxJl0sucKekREVBNwBT0iIiID4Ap6REREVGWY7ImIiEwckz0REZGJY7InIiIycUz2REREJo7JnoiIyMQx2RMREZk4JnsiIiITx2RPRERk4swNHUBZ5eTkYObMmbh16xaGDBmC/v37GzokIiIio1btWvaxsbHw9vbG0qVL8c033xg6HCIiIqNnFMk+MDAQjRo1Qrt27XTKY2Ji4OnpCTc3N3z88ccAgISEBLRs2RIAcOvWrSqPlehh8MVMZGx4T9YMRpHsx4wZg23bthUpnzx5MpYvX46dO3di8eLFSE9PR/v27XH27FkAQN26das6VKKHwj+sZGx4T9YMRpHs/fz8YGdnp1OWmZkJAOjZsydcXV3Rt29fxMfHw8fHBwcPHsSkSZMwbNgwQ4RbpQzxP2JlHPNh6yzP75fld/Tdt7T9asIfTkOdY0Uft6bck2U9bnXFv5UPZhTJvjgHDhyAh4eH9ufWrVsjLi4OtWvXxvz58/Hxxx+jX79+BoywavAGLv/vM9lXDib78v8+k33l4d/KBzOa99knJyfjySefREJCAgBg586dWLVqFdavXw8AWLZsGS5evIg5c+boVZ+iKJUWKxERkbEqLq0b7dQ7b29vTJ06Vfvz8ePHyzTNzki+wxARERmc0T7Gt7GxAaCOyE9OTsaOHTvQtWtXA0dFRERU/RhFsh8xYgR8fHyQlJQEFxcXrFmzBgAQFRWFcePGoU+fPhg/fjwaNGhg4EiJiIiqH6PpsyciIqLKYRQteyIiIqo8NSLZ5+Tk4LXXXkNoaGixi/cQGcK5c+cQFBSEZ5991tChEAEANm/ejODgYAQGBmL//v2GDocqUI14jL9r1y78/fffGDFiBIKDg7FixQpDh0Sk9eyzz2LDhg2GDoNIKy0tDWFhYVi6dKmhQ6EKUm1b9lxPn4xRWe5LoqpQnnsyMjIS48aNq8owqZJV22TP9fTJGJXlviSqCvrek1euXIGIYNq0aRgwYAC8vLwMEC1Vlmqb7LmePhmjstyXGRkZCAkJwZEjRxAZGWmIcKkG0PeejIuLw6JFi7Br1y5s3LgRy5cvN0S4VEmMdgW98ihpPf2BAwdi/vz5BoyMarIH3ZfLli0zYGRUU5V0T86ZMweTJk0yYGRUWapty56IiIj0Y1LJ3tvbG3/88Yf25+PHj6Nbt24GjIiI9yUZH96TNY9JJXuup0/GiPclGRvekzWQVFPDhw8XJycnsbCwkCZNmsjq1atFRCQ6Olo8PDykZcuW8uGHHxo4SqppeF+SseE9SSIiNWJRHSIioprMpB7jExERUVFM9kRERCaOyZ6IiMjEMdkTERGZOCZ7IiIiE8dkT0REZOKY7ImIiEwckz0ZVHh4ODQaDdauXWvoUIzC+vXrce7cuXL/fmZmJhYvXqxTFhAQAI1Gg+vXrz9seAa3fft2HDx4sELrfOmll6DRaPD7779XaL1ExoTJnoyCoiiGDsHgpk+fjpEjR+LGjRvlruPRRx/FqlWrdMrGjBmD8PBw1K5d+2FDNKilS5eif//++Ouvvyq03qFDhyI8PByNGjWq0HqJjIlJveKWqDr7+++/H7qOy5cvw9nZWads9OjRD12vMaiI61OcIUOGYMiQIZVSN5GxYMueyMhwBesH4/UhKjsme6pWbt26hYiICHh5ecHKygqenp4ICgpCWlpakX2zs7MRFRWFPn36wM7ODn369MHu3bsRFBQEjab0Wz8gIABubm64cuUKgoKC0Lx5c7Rs2RKhoaHIzs5GTk4OXnvtNXh4eMDT0xNz587VaX0mJydDo9Fg6NChReouGKuwZcsWAECzZs3w2WefAQA6duyI5s2ba/fNyclBeHg4/Pz84ODgAAcHB/j5+WHJkiXafaKjo7XndOTIEWg0Grzzzjva8yiuz/6LL76Ar68v7Ozs0LRpUwwZMgS//fabzj4F5xAREYHdu3djwIABaNCgATw8PDBlyhTcvn271OtY0CeelJQEb29v2Nraol+/ftrt+/fvx9NPPw1PT09YWlrC09MTI0aM0Bm7EBAQoD2foUOHFvnvt3PnTvTv3x+NGjVCkyZNMHjwYBw5cqTU2O6Nr6DPvjznfODAAUyYMAGenp5o0aIFXn/9dezbt6/Y6/j222/DwcEBLVu2xLfffqvdZ/369ejVqxfs7e3RokULDB8+HMnJyUWOdffuXURFRaFXr15o3Lgx7Ozs0LVrV8yZMwd5eXk6+x4+fBhDhw5F48aNYWtrCx8fH7z33nvIz88vUu+hQ4cwZMgQuLi4oGHDhujXrx9+/vlnva4hVQOGfQ8P1XRhYWGiKIqsXbu21H1v374t7du3F0VRxNraWgIDA8XV1VUURREHBwc5cuSIzv4vvPCCKIoi9vb2Mn78ePHx8RELCwtxc3MTjUZT6vECAgKkYcOG4unpKW3btpXx48eLs7OzKIoizz33nDzxxBNiZWUlQUFB4ufnJ4qiyIgRI7S/f+7cOVEURYYOHVrieW/evFlERKKiosTLy0sURZHQ0FDtW8iys7Olbdu2Ym5uLj4+PjJlyhR5/PHHpVatWqIoikRERIiISHJysoSHh4uiKOLo6CgRERGye/duERHx9/cXjUYjmZmZ2uMHBweLoihibm4uTz/9tHTt2lUURZFatWrJp59+WuQcfH19pU6dOuLh4SETJ04UT09PURRF+vXrV+p1HD16tCiKIi4uLtKrVy8JCgqSmTNniojI6tWrxczMTBo3bizDhw+X4OBgcXFxEUVRxNbWVhvzp59+KgEBAdprXHDeIiKRkZGiKIrUrl1bnnnmGQkMDBQHBwepXbu2bNy4Ue/4jh49Wq5zPnz4sFhZWYmiKNK5c2d56aWXxNbWVjQajcTHx+vU6eLiIg0aNJCQkBDx9/eXCxcuiIjI+PHjRVEUsbS0lNGjR8vIkSPFyspKbGxsJDY2Vud4vXv3Fo1GI506dZKJEyfKwIEDpW7duqIoiowZM0a7X1JSktjY2IiNjY0MHjxYXnnlFWndunWx9+S6deukVq1aYmZmJv369ZPQ0FBxdXUVjUbDN+KZCCZ7MqiyJPupU6eKoigyadIkbRLIy8uT5cuXi6Io0q1bN+2+K1euFEVRZNSoUXLjxg1teUhIiCiKoley9/f3F0VRpGfPnnL37l0REcnJyRFra2tRFEXatGmjrfvu3bvSrVs3sbW1ldzcXBEpW7IXKZp07j2P8PBwnd8/fPiwKIoizZo10ylXFEU6duxY5DzuTfZbt24VRVEkICBAzp49q90vJiZG7O3txcbGRlJTU3XOQVEUWbFihXbfrKwscXNzE0VRdOooTsF59e3bV6c8Ly9PmjZtKvXr15erV6/qbHvqqadEURRZs2bNA6/ZqVOnxMLCQjp27ChpaWna8osXL4qrq6s4OTnp/Pd/UHz3J3t9zjkzM1OcnJzE3t5e++VKROTChQtSt25d6dGjh06dGo2mSPKOjo4WRVHkX//6l1y/fl1bfuLECbG2tpb27dtLfn6+iIjs2LFDFEWRl156SaeOtLQ0qVWrltSuXVvu3Lmjc72+/fZbnX29vb3FzMxMUlJSREQkIyND7O3txdnZWZKTk7X7ZWZmymOPPSZ169bV7kvVFx/jU7WxcuVKNGnSBAsWLIC1tTUAwMzMDMHBwXB2dkZ8fDwOHDgAQH0kCgATJ06EpaWlto6QkJAyH3fWrFna2QIWFhbo2rUrAGDw4MHauhVFQefOnZGZmYnY2Njyn+R9vL29sXz5ckyfPl2n3MvLC66ursV2X5Rm5cqVAIAlS5bodBf4+flhwIABuH79epGpkE2bNsXYsWO1P9erVw89e/YEAKSkpOh13Oeee07n5zt37mD+/PnYuHEjbG1tdbY99dRTANQBhw+yaNEi5ObmIjQ0FA4ODtryxo0bY9SoUUhNTcVXX32lV3z30+ecDx06hNTUVEycOFG7DQCcnZ2xbNkyDBkyRGd2RePGjeHj46NznIULFwIAXn31VVhZWWnLPT09MXjwYCQkJOCXX34BoHb3rFq1CnPnztWpw8HBAb6+vsjNzcW1a9cAFM5wOX78uM6+//d//4e0tDS4uLgAANauXYurV69i9OjRcHV11e5nbW2N0NBQ3Lp1CytWrND7upFx4mh8qhZSU1ORmZmJXr16oVatWkW2Dxo0CMuXL0diYiK8vb1x9OhR2Nvbw9vbW2e/Dh06oFGjRmVKkvf+AQTUP9gAdPqdAaB+/foA1LnuFaVDhw7o0KEDbt68iX379uH48eM4deoU4uLicPHixWL7Xktz8uRJ2NnZwdPTs8i2QYMGYd26dUhKStIpb9GiRZF9C66DvlMF7/1iAQCPPPIInn32WQDA2bNnkZCQgMTERBw/flzbV1zamIA//vhD+8/w8HCdbQUJ+f5z0Zc+53z06FEAQJcuXYrsO2rUKO2/X7lyBUDRawCosZuZmeHXX38t8kWxYJxFUlISevfujVatWqFVq1bIycnBb7/9hmPHjuHUqVM4ePAg4uPjARRes+effx4fffQR3n77bSxduhQDBw7EgAED0LdvXzzyyCM6xwfU/8fuv4ZXr17VHp+qNyZ7qhYK/nDb29sXu93X1xfLly/H5cuXkZ6ejoyMDPTt27fY+fu+vr46A6MeRFEUODo6FrvNzs5Oz+jLLz8/H9OnT8fSpUtx69YtKIqC1q1bo0ePHjh9+jRSU1PLXGdKSkqR6XkFfH19ARRtUd/f8gagHSR39+5dvY7boEGDImVxcXGYMGECDh8+rD1O9+7d4ePjg40bN5Y68r7gvihoHd9PUZRiB7npQ59zLkiCDRs21KvO4q5BSkoK8vPzMWfOnGJ/5/5ziIyMRGRkpLYF36pVK/j6+qJFixY4ceKE9pp5eHggLi4O4eHh2Lp1K1auXImVK1fCysoKYWFheO2117THB4A1a9bodXyqnpjsqVooSE579uwpdntBcmrbti3s7Oxgbm6ubU3dLyMjo0zH1mfkfnEKvmjcuXOnyDZ9k/TMmTPxwQcf4JlnnsHLL7+Mbt26wcbGBgDw448/liuuxo0b48yZM/jrr7+0LdUC917Hynbx4kUMGDAAZmZmWLJkCfz8/NCmTRsAauLZuHFjqXU4OjoiKSkJKSkpRc6lKhQsxFNcd8OdO3eg0Whgbv7gP7OOjo7IyMhAWloaLCwsHrjvkiVLMHPmTDz++OOYPHkyunfvru2+8Pf3L7K/m5sb1q1bh7y8PMTGxmLr1q1Ys2YN3njjDTg7O+P555/XfpmNjY1F9+7d9Tpvqn7YZ0/VQuPGjVG3bl2cOnUKp0+fLrI9JiYGgDptzczMDO7u7khMTCzyiPn27ds4duxYlcRc0P+alZVVZFtxS+IW9xTiyy+/RMOGDfH111+jX79+2kR/48YN/PnnnwDKPu/cw8MDQPFfFu69jpXtp59+wrVr1/DOO+8gJCREm+iBwn7me7spirs+7u7uuHv3Lr7++usi22JiYjBr1izExcVVQvSqRx99FACKXcJ38uTJqFevHk6cOPHAOtzd3XH9+vVi/3t89913mD17Nk6ePAlAvR/MzMywefNmDB48WJvoRQQnT56Eoijaa7Z69WqMHz8et2/fhrm5Ofz9/TFv3jztmI1du3Zpjw+g2LENx48fx7Rp0/DTTz/pdT3IeDHZk1EoLWEpioKJEydCRDBv3jxtv3heXh7WrFmDzZs3o0OHDtrHpBMnTkRWVhamTZumTbbZ2dmYNWsW0tPTK/dk/mFrawtbW1vEx8frfEHZvn279g/tvQpadTdv3tSWNW7cGBkZGdrEDgC5ubkYMWKEzs8FatWqhezs7AfGNXHiRADAqlWrcPbsWW35nj17MHfuXFhaWlZJC6+gJX7/fPhdu3Zp1/e/99yKuz4hISHQaDRYs2aNzqPmq1evYsSIEViyZIl2IFplGDx4MJycnLBo0SLs379fW37p0iWsXbsW/fv3R+vWrR9Yx4QJEwCorfZ7x5KcOXMGo0aNwmeffYamTZsCUK9Zfn4+EhISdOoIDQ3V3tcF1+zatWtYtmwZli5dqrPvqVOnABQ+vXnxxRdhaWmJDRs26Azmu3PnDkaOHImFCxfqDH6kasqQUwGICqYHeXh4iL+/f7GfgrnSN27c0M6zt7KykjFjxkjTpk1FURRxc3OTv/76S1vvnTt3tHPf7ezsZMyYMeLg4CB16tSR+vXri4WFRamxFUy9u3d+ukjxU+TuPZd7p4bNmDFDO/c9ODhYOyd60KBBRfZ97733RFEU8fPz084j/+yzz0RRFGnYsKGMHj1aXnjhBXFxcZHmzZuLj4+PKIoiFy9e1NZRsIZAaGiofP/99yWex5gxY0RRFDEzM5Nhw4Zp59nXq1dPoqOjtfuVdfpgcUq6XiIirVq1EjMzM/Hx8ZHJkyeLn5+f1K5dW0aMGCGKosjYsWO1+65bt04URZH27dvL9OnTJScnR0RE3nrrLe25DBw4UEaOHCn29vai0Whk8eLFD4ytuPjKes4bNmwQCwsL7X+7559/XurUqSNmZmZy+PDhUusUERk1apQoiiIWFhby3HPPydChQ8XS0lI0Go1s3bpVu19MTIx2DYLnn39egoKCxM3NTRwcHKRv376iKIp2at/t27fFxcVFNBqNdO7cWSZNmiTdu3cXc3NzadOmjVy+fFlb7/Lly8Xc3Fw71fTll18WJycn0Wg0MnXq1FKvIRk/JnsyqIKFYDQaTZFPQfm9i3rk5OTI7NmzpXPnzmJjYyM+Pj7y5ptvahcnudedO3dk6tSp0r59e7GxsZHevXtLfHy8eHt7i4ODQ6mxBQQEFFmMRkTkpZdeEo1GUyR5hYeHi0ajKZL83n//ffHy8tLGsGnTJvnuu++K7JuVlSVPP/202Nvbi4ODg2RnZ0tubq6sX79enn32WbGzs5OOHTvKG2+8IVlZWbJs2TLRaDSyevVqbR27d++WTp06Sb169bSJsqTz+Pzzz8Xf31/s7e2ldevWMmHCBO0iMAUelKRKOt/7lXS9REQSExNl9uzZ0qZNG3F0dJQBAwbIzp07RUTE0dFRZx2BvLw8GTt2rDg6Ooqtra0kJSVpt/3444/St29fcXJykhYtWsjkyZO19ZTm/vjKc86HDh2SJ598Upo0aSL169eX3r17y6+//qrdXlqyF1G/2AUEBIiDg4O0adNGZsyYIfv27Suy35YtW2T06NHa/caNGydpaWmybds2URRFZs+erd337NmzsnDhQunfv7/Y2trKY489JpMnTy527YH4+Hh58sknxdXVVZydnWXs2LGyZcsW7bx9qt4UES40TaYnOTkZDg4OqFevnk65iKBp06aoX7++3supEhFVd+yzJ5M0c+ZMWFtbF1nrPSoqChcvXsQTTzxhoMiIiKoeW/ZkkqKjo7WLh/Ts2RPNmzfH3r17ceTIEfj4+GD79u2oU6eOocMkIqoSTPZksg4ePIgtW7Zgx44dSExMxGOPPQZfX1+8/vrrOsuSEhGZOiZ7IiIiE8c+eyIiIhPHZE9ERGTimOyJiIhMHJM9ERGRiWOyJyIiMnFM9kRERCbu/wFQTTXCgCjupg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6591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fixation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23</a:t>
            </a:fld>
            <a:endParaRPr lang="he-IL" dirty="0"/>
          </a:p>
        </p:txBody>
      </p:sp>
      <p:pic>
        <p:nvPicPr>
          <p:cNvPr id="8" name="Picture 1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2" r="32555"/>
          <a:stretch/>
        </p:blipFill>
        <p:spPr bwMode="auto">
          <a:xfrm>
            <a:off x="401171" y="2276872"/>
            <a:ext cx="5329724" cy="433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Arrow Connector 16"/>
          <p:cNvCxnSpPr/>
          <p:nvPr/>
        </p:nvCxnSpPr>
        <p:spPr>
          <a:xfrm flipV="1">
            <a:off x="3960498" y="3212976"/>
            <a:ext cx="1116691" cy="3240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</a:t>
                </a:r>
                <a:r>
                  <a:rPr lang="en-US" b="1" dirty="0" smtClean="0"/>
                  <a:t> &lt; Stress-induced</a:t>
                </a: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blipFill rotWithShape="1">
                <a:blip r:embed="rId3"/>
                <a:stretch>
                  <a:fillRect l="-1411" t="-1012" r="-882" b="-2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439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259352"/>
            <a:ext cx="5544812" cy="433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fixation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24</a:t>
            </a:fld>
            <a:endParaRPr lang="he-I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</a:t>
                </a:r>
                <a:r>
                  <a:rPr lang="en-US" b="1" dirty="0" smtClean="0"/>
                  <a:t> &lt; Stress-induced</a:t>
                </a: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blipFill rotWithShape="1">
                <a:blip r:embed="rId3"/>
                <a:stretch>
                  <a:fillRect l="-1411" t="-1012" r="-882" b="-2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5" descr="data:image/png;base64,iVBORw0KGgoAAAANSUhEUgAAAf4AAAGPCAYAAAC9EbJBAAAABHNCSVQICAgIfAhkiAAAAAlwSFlzAAALEgAACxIB0t1+/AAAIABJREFUeJzs3Xl8TNf7wPHPTWwJEUmEWBOKLNYgdhFLBYm1+FHEVqW2olVUK4kW37aqSG1ftX5La6ldFVFJUJQS+75HEfsSRCT398dtJtIkTDKTzCR53q+XVzPn3rnzJOnkmXPuOc9RVFVVEUIIIUSuYGHqAIQQQgiRdSTxCyGEELmIJH4hhBAiF5HEL4QQQuQikviFEEKIXEQSvxBCCJGLSOIXQgghchFJ/EIIIUQuksfUARhi/fr1bN68mZcvXzJo0CDq1Klj6pCEEEIIs6bkhMp90dHRBAYGMmfOHFOHIoQQQpg1sxvq79evH8WLF6dq1arJ2iMiInB3d6dixYqEhIQkO/bVV18xcODArAxTCCGEyJbMrse/a9cuChUqREBAAMeOHdO1e3p6MmPGDJydnfH19WXPnj3Y29szZswYfH19ad68uQmjFkIIIbIHs7vH37hxYy5fvpys7eHDhwB4e3sD0LJlS/bt28fFixf5/fffefz4MefPn5devxBCCPEGZpf4U3PgwAHc3Nx0jz08PNi3bx9ffPEFw4YNe+PzFUXJzPCEEEIIs5TaoL7Z3ePPLKqqmtW/wMBAs7pmep+rz/lvOud1x9M6lt52+f1m7Pn6niu/Y/O5pinew8b8HZvb7zcn/I7Tki0Sv5eXF6dPn9Y9PnHiBPXq1TNhRIbz8fExq2um97n6nP+mc153PK1jmfFzywzm9vtN7/P1PVd+x+ZzTVO8h990jvyOjXtNY8VjdpP7AC5fvkzbtm1TndxXtmxZWrVqxe7duylatKhe11MU5bWffkT2FxQURFBQkKnDEJlIfsc5m/x+jS+t3Gd2Pf7u3bvToEEDzp49S5kyZVi0aBEA06dPZ+DAgbRo0YLBgwfrnfQTBQUFERYWlgkRC3OQXXoQIuPkd5yzye/XeMLCwl77Icose/zGJj1+IYQQuU226fELIYQQIvNI4hdCCCFykVyT+OUevxBCiNxA7vEj9/iFEELkPmnlvmxRuS+r2Nvbc//+fVOHIUSOZmdnx71790wdhhC5lvT4M3CeECLj5H0mRNaQWf1CCCGEyD2JXyb3CSGEyA1kch8y1C+EOZH3mRBZQ4b6hRBCCCGJXwghhMhNJPELIYQQuYgkfiGEECIXyTWJX2b1p8+NGzcYPXo0vr6+ODs7Y2NjQ9WqVenUqRPr1q0z28lZPj4+WFiY9n9rc4hBCJF7yax+ZFZ/es2ePZtPP/2UR48e4enpSeXKlXFycuL06dMcOXKEa9euUbduXfbu3WvqUFPw8fFh165dxMfH5+oYzJm8z4TIGlKyV+hlyZIlDB06lJIlS7Js2TL8/PxSnLN06VLmzJljguiEEEIYSsYjhU50dDSjRo1CURRWrVqVatIHCAgISHHbZMeOHbRp04ayZcvi4OBAkyZNmDVrVqrPd3FxoVy5ciQkJBAUFETdunWxsbGhZs2a/Pe//031Obt27WL8+PHUq1cPa2trSpUqhY+Pj+4DyOXLl7GwsCAiIgJVVbGwsND9a9q0qe46O3fu5P3338fDwwNbW1uKFi1KgwYNmDlzJgkJCSleNygoCAsLC8LDw9m6dSvt2rXD0dERFxcX+vXrx4MHD3Tn6huDEEKYkgz1Z+C8nOrrr79m7NixdOzYkV9++UXv502ZMoXx48djb2+Pn58ftra2bN26lXPnztG6dWs2bdqEoii688uVK0dcXBx16tRhw4YN+Pr6kj9/fjZu3Eh8fDzffvstI0eO1J2/fPlyevbsiYODA/Xr18fDw4N79+5x5MgRAPbv38/Dhw+ZPn06ixcv5sqVK8nub7m4uBAQEABA69atOXPmDA0aNKBUqVJcvHiRnTt3cu/ePfz9/dmwYUOy7y0oKIiJEycycOBAFixYgIuLC82aNWPNmjXcuXOH6tWrc/jwYQC9Y8jtcvv7TIiskuZ7Tc0F9P02c8mPI029evVSFUVRp06dqvdzTp48qebJk0ctUaKEevnyZV37s2fP1BYtWqiKoqjz589P9hxnZ2dVURTV29tbvXr1qq79woULap48eVRHR0c1Pj5e1+7t7a1aWlqqhw8fTvH6d+/eTfa4SZMmqoWFRZrxXrx4MUVbQkKC2r17d1VRFHXTpk3JjgUGBqqKoqh58uRRQ0NDde2xsbFqq1atVEVR1PXr16crhtwut7/PhMgqab3X9L7Hv2DBArp27YqNjY2xPoxkqaCgIHx8fPDx8THuhUeMgMhI415THzVqwPTpRr3kqVOnAKhQoYLez5k1axbx8fF07NgRZ2dnXXuBAgUYNGgQO3bs4LvvvuO9995L8dwPPviAMmXK6B6XL1+eWrVqceDAAaKioihbtiwANjY2WFpa4uDgkOIa9vb2escK2mjDvymKwvjx4/n555/ZuXNnqrc4mjdvTvPmzXWP8+XLR/v27dm6dStHjhyhXbt26YpDCCEyS1hY2GtXsemd+AcMGMDw4cNp27YtvXr1olWrVlhaWhojxizxuqUNBomMhPDwzLl2NnDmzBkA2rRpk+JYy5YtsbS05MKFCyQkJCRb4mZlZZVqsvT29ubPP//k+vXrusTfv39/fv31Vzw9PenQoQNt27bF29sbOzu7dMf77NkzFi1axI8//siVK1eIjo5ONvv+/PnzqT6va9euqcYKEBUVle44hBAisyR2coODg1M9rnfiX7x4MT/++COrV69m5cqVODo60q1bNwICAqhVq5bRAs52atTIMa/r7u7OX3/9xblz5/R+TlRUFIqiULdu3RTHbGxscHd358SJE0RHR+Pk5KQ7Vrx4caytrVM8J7EtLi5O19axY0fCwsKYMWMGS5YsYeHChVhaWtKsWTOmTp1K1apV9Yo1Pj6e9u3bExoaSsWKFWnTpg329vYULFgQVVUJDg7m0aNHqT43tVGQ1GIVQghzp3fiDwgIICAggJs3b/LTTz+xbNkyQkJCCAkJwc3NjV69etGzZ89kQ7e5gpGH200pMYH+8ccfej+ndOnSnDlzhv3796cYIn/06BGnTp0ib968FC9e3KDYvL298fb25uHDh0RERLB27VqWLFnC//3f/3Hy5Em9rhEaGkpoaCg1atTg0KFDyY7t27cvzU/HQgiRk6R7OZ+TkxMjR47k4MGDnDx5kqCgIAoVKsRnn31GuXLlaNq0KUuWLOHp06eZEa/IRH369MHe3p5169a9sThPbGwsAG5ubgD89ttvKc7Zvn078fHxVKhQIdmsfkPY2trStm1bFi5ciJ+fH6dPn2bXrl2643nz5gXgxYsXKZ57+vRpAEaMGJHi2E8//WSU+N4UgxBCmJpB6/jd3Nx4++23adGiBaVLlyYhIYHw8HD69u1L6dKlmTFjhrHiFFnA0dGRadOmAdo97S1btqR63tKlS2nSpAkAQ4YMIU+ePKxdu5Zr167pznn+/Dnz5s0DUk+06fHbb7+lqIIXHx/P5cuXURQl2VyTkiVLoqoqBw8eTHGdNm3aoCgKmzZtStYeHh7OihUrDIrxVa+LQQghTC1DlfsiIyNZvnw5K1as0P2xr1OnDmPGjKFz584cOHCA//znP4wcOZI7d+7wxRdfGDVokXkCAgKIiYlh3Lhx+Pn54enpiYeHB05OTpw5c4bIyEiioqJo0KABoH34CwwMZMKECdSsWRM/Pz9sbGzYtm0b586dw9fXN9UZ/enRrVs3rKysaNSoEc7Ozty5c4d9+/Zx9uxZmjZtmmx+QcuWLfnf//5H79698fX1xcnJCRcXF3r27EnFihVp2rQpq1evpkqVKnh7e/P7779z9uxZRo0apfvQY6jXxSCEECan73rA8+fPqxMnTlTd3d1VRVFURVHUsmXLqp9++ql6+vTpFOfHxsaqjo6OapkyZTK4AtF49P020/HjyPFu3Lihfvzxx2rLli3VsmXLqgULFlQ9PDzU9u3bq2vXrk1x/vbt29XWrVurpUuXVu3t7VVvb281JCQk1Wu7uLio5cqVS/VYUFCQamFhoYaHh+va5s6dq3bs2FEtX768am1trbq7u6uDBw9WV69erT59+jTZ8xMSEtQpU6ao7u7uaqFChVRFUdSmTZvqjt++fVv9/vvv1UaNGqkODg6qr6+vOnfuXFVV1RTnphVPokuXLqmKoqh9+/ZNVwy5nbzPhMgaab3X9K7cl7gUq2DBgnTq1InevXvTtGnT1967rV69Og8fPuTy5csGf0AxhKIoBAYGvnEdv1QUEyLzyftMiMyVuI4/ODg41fea3om/efPm9O7dm3feeYeCBQvq9eIXLlzAyclJ7/Mzi5TsFcJ8yPtMiKyR1ntN78l9AQEBVK9e/bVJfM+ePXz55Ze6x2+99ZbJk74QQgghkuid+Pv27cv69etfe86aNWuYMmWKwUEJIYQQInOkOat/8eLFKXYq+/nnn4lMoy7906dPiYiIoHz58saNUAghhBBGk+Y9/hs3buDq6sqTJ0/0vpiVlRWLFy+mS5cuRgvQGOQevxDmQ95nQmSNtN5rr53cFx0dravAV758eT788ENGjBiR4kKKopAvXz4cHR3JkydDpQEylSR+IcyHvM+EyBppvddem6WLFSum+3rhwoV4enom23pVCCGEENmL3sv5sjPp8QthPuR9JkTWSHeP387OjnHjxvHJJ5/oHuu70cq9e/cyGKYQQgghMlOaid/W1pb8+fMne6wPY+3CJoQQQgjjSzPx/7vMrqnL7hoqKCjojSV7hRBCiOwusWRvWuQefwbOE0JknLzPhMga6b7Hv379+gwP27dr1y5DzxNCCCFE5kqzx5+4G1+6L6goxMfHGxSUsUmPX5izsLAwmjVrRmBgIIGBgaYOJ0MWL15Mv379WLRoEb17937tufI+EyJrpLvHP2HChAy/kMi+EhISWLNmDfPmzePcuXPcvHkTW1tbnJycqFOnDu3ataNt27ZA+v7YZ0eXL1+mfPnyODs7c+nSpUx/vZzw3skJ34MQOV2aiT8oKCgLwxDmomfPnvz888/ky5ePGjVq0LFjR549e8a5c+f43//+x5kzZ3SJP1FO/2Of078/IUTOEBsLDx7A06cQF5f2eeZXX1eYzNq1a/n555+xtbXl7NmzODo6Jjv+4MEDDh06lOJ5MmwrhBBZ48kTiIyEY8fg1Ck4dw6uXIHr1+HRI/2ukeaNfDs7O77++utkj+3t7V/7L/EckT398ccfAAwePDhF0gcoUqQIzZo1A8DHx4d+/foB2pbNFhYWun9Xr14FtFEjCwsLwsPD2bRpE+3bt6dEiRKUK1dOd82EhARCQkJo1qwZxYoVo0SJErRs2ZJt27alGuOWLVsYNWoU1atXx9ramrJly9KqVStWrlyZ7LyzZ88ydepUWrVqhY2NDcWKFaNWrVqMHDmSly9fGvRzCgsLw8LCguDgYM6fP0/Pnj0pV64cjo6OtG7dmpMnT6b6vCdPnjB06FDc3NwoWrQofn5+rFu3Ls3XcXFxSfazelXizzYiIiLFsVu3bjF48GBq165N4cKFKV68ON7e3sydOzfFuTdv3mTgwIF4enpiY2ODu7s7/fr149atW6m+bnR0NAEBAZQrV44SJUrQqVMndu3aleb3IIQwTFQU/O9/8P77UKUKFC4MjRvD4MEQEgK//aZ9ANA36YMU8BGvqF69OgBHjx5947l9+/bFzs6O9evX06FDB2rUqKE79u//V5YuXcrSpUspU6YMPXr04NmzZwDExMTQqlUr9uzZQ6FChWjdujVxcXFs3ryZ0NBQpkyZwpgxY3TXmTJlCuPHj6dUqVLUrVuXNm3acOvWLQ4cOMDq1avp2rUrAGfOnKFOnTrExcVRt25dBgwYQFxcHOfOnWPOnDlMmjTJKJtJHT9+nMaNGxMXF0enTp3YvXs3W7duZdeuXZw5c4ZSpUrpzn3w4AENGzbk1KlTeHl54efnx7Vr13j33Xfp0aNHmq+R3vfTjh076NKlCw8ePKBZs2YMGDCA58+fExkZyTfffMOgQYN05+7cuZPOnTtz//59ypUrR0BAALt27WLx4sVs3LiR8PBwPDw8dOdfunQJb29vrl+/TtOmTalZsyanT5+mTZs2dOrUKV1xCiFS9+IFhIfD5s1aUj9zJu1zra2hYkUoVw7KlIFixcDODgoWhLx5oWfPNJ6o5gL6fpu55MeRpufPn6tFixZVLSws1G7duqkrVqxQr1y5kub5ixYtUhVFUZcsWZLq8cDAQFVRFDVPnjzqxo0bUxwfPXq0qiiK+tFHH6nPnz/Xtd++fVutW7eumj9/fvXcuXO69rJly6qFChVSb9y4keJad+7c0X09YcIEVVEUdcaMGSnOe/DggZqQkJDm9/SqS5cuqYqiqOXKlUvWvnPnTlVRFFVRFHXKlClqbGys7lhwcLCqKIo6cuTIZM8ZO3asqiiKOmDAgGTt4eHhumsFBwcnO+bs7JzitRMl/mzDw8N1bY8fP1bLlCmjWlhYqJs3b07xnOvXr+u+fvr0qeri4qLmy5dP3bNnT4qYLCws1ObNmydr79atm6ooivrFF18ka1+6dKnue0jr/4VX5fb3mRD/FhOjqqtWqWq3bqpauLCqQsp/1taq2qyZqn76qaquWaOqFy+qanz866+b1ntN7vEbaMQI7X5LVqtRA6ZPN+418+fPz6JFixg6dCgrVqxgxYoVADg6OvL222/Tp08fWrRoke7r1q9fH39//2Rtjx8/Zvr06RQpUoTAwMBko0tFixZl0KBB9OvXj2XLlumWuNnY2PD06VNsbGxSvIaDg4Pu68TjxYsXT3GeviNX+ihcuDCjRo0iX758urauXbsSFBTEkSNHdG2qqvL999+jKApDhgxJdg1vb2+qVaum1yjLmyxZsoSoqCi8vLxo06ZNiuMlS5ZMdu6VK1fo27cvDRo0SBFTo0aN+P3337ly5QrOzs5ER0ezYsUKLC0tU3wPPXr0YOTIkbJHhxDp8PIlbNsGy5bB+vUQE5P8uKUlNGgALVtC8+ZQu7bWizeGdCf+gwcPsmDBAs6cOcPt27dxdnbG1dWVoUOHpnk/MieLjNSGZXIKf39/WrVqxb59+9ixYwcHDx7k999/Z/ny5SxfvpwhQ4YQEhKSrmumloROnz7Ny5cvKVu2LN9++22K40+ePAG0e/WJ+vfvz0cffYSrqyvvvPMObdq0oVGjRhQsWDDZcwMCAhg/fjx9+vRh+fLldOzYER8fH1xcXJKdFxkZmeIeu52dHR9++KFe31e7du2SJX1Ad/8+KipK1xYVFUVMTAzFixfX3U55VatWrYyS+I8fPw5A586d33jusWPHAIiPj091BU/ef/7CnD17FmdnZ878M95Yq1Yt7Ozskp1rYWFBixYtUsyzEEKkdOIELFoEP/4I/55KU6gQ+PlBhw7QqhUUKZI5MaQr8b///vv88MMPusd58+blxIkT/Prrr8yePZvg4GDdbn65xSu3tnPM6+bJk4dGjRrRqFEjAB4+fMiyZcsYMWIEs2bNom3btrRs2VLv69WtWzdFW+LeD0ePHk0z6SmKws2bN3WPR4wYQcWKFZk5cyYhISGEhISQP39+/P39mTp1Ks7OzgAUK1aMEydOEBISortfDVC5cmW++OILOnToAMCRI0eYOHFistd0cXHRO/FXqFAh1XZra2viXllL8/fffwNQu3btVM+vU6eOXq/3JleuXAGgSZMmbzw38ee/dOnSNM959eef+D14eXmlem6dOnUk8QuRhqdPYcUK+O9/Yd++5MesrKBdO+jWDXx9tceZTe/EP2vWLH744Qfq16/P5MmTqVWrFlZWVvz555/89ttvrFixgnHjxlGpUiXdH9bcwNjD7ebI1taWwYMHs3v3bn7++WfCwsLSlfgtLS1TtJUpUwaAgQMHMmfOHL2uoygK/v7++Pv7c/v2bcLCwvjpp5/45ZdfePLkCVu2bNGdW6FCBWbMmME333zDgQMH+PXXX5k1axZdunThypUrlCxZkt69e2dJ4aHESX4HDx5M9fj+/ftTbc+bNy+PHz9O9dj58+dTtCV+8AkLC3vjh4nSpUsDsHfv3lQ/mP1b4vfw559/pno8re9BiNzs/HmYPVvr4T94kPxYkybQuze88442Uz8r6V2Xd9myZeTLl4+VK1fSpEkTChUqhKWlJfXr1yc4OJiNGzeiKArfffddZsYrTChxqWZiIk8cDn7+/Hm6r1W5cmUsLS35448/MlQHwNHRkS5durBmzRqqVq3Ktm3buHbtWorz8uXLR8OGDZk0aRKBgYHEx8ezYMGCdL+eIUqVKkXBggWJjo4mMpUJIb/99luaz4uOjtYNsyd69uwZGzZsSDHjv2rVqgCsXr36jTElrsLYvXu3Xt+Dq6srAIcOHUpxLz8+Pp7Q0FC9riNETqeqsH07+PtrM+6/+y4p6Ts5waefah8IwsKgb9+sT/qQjsR/8uRJ3n333WRLlF5VsWJFunbtapR7lZkhKCjotdsUCu3D3Zo1a1Jd537+/Hnmz5+Poii6yWCJk8XS6sm+jo2NDSNHjuTYsWN88sknREdHpzjnwoULuiHpFy9esGPHjhTnPH78WPfcxA8ku3bt4lEqi1oTe8mpjUBkJkVRGDZsGKqqMmvWrGTHwsPDdffb/83T0xMg2RB6bGws3333nW4OxKt69+5NmTJlOHjwIJs3b05x/NV5BwEBAbi4uDBx4kR+/fVXXrx4kezchISEZO8XR0dHunXrRnx8PLNnz0527rJly7h//34a370QuUNsrNazr1ZNm5D36luwWTNYvRquXoVJk+CttzI3lrCwsNdX39V3uUGDBg1UPz+/157Ttm1btW7duvpeMsvo+22m48eRI40YMUJVFEUtVqyY2qZNG3Xo0KHqwIED1cqVK6uKoqgWFhbqe++9pzv/0aNHqoODg1qoUCG1c+fOanBwsPrFF1+oDx8+VFU19SVnr3r+/LnavHlzVVEU1dLSUm3UqJE6evRoNSAgQPXy8lIVRVFXrFihqqqq3r9/X7e0rlu3buro0aPVbt26qWXLllUVRVF79eqlu2779u1Va2trtU2bNuqQIUPUIUOGqHXr1lUtLS3VUqVKqVFRUXr9PN60nO/fy+8SpbYM78GDB7qfo5eXlzpy5Ei1c+fOqpWVlfree++ler2rV6+q1tbWqqIoqoeHh9q/f3/V3t5eLVWqlNqlS5dUf7ahoaGqnZ2dqiiK2rx5c3XkyJHqkCFD1MaNG6eIaffu3WqxYsVURVFUW1tb9d1331VHjBihvvPOO2rJkiVVKyurFD+P0qVLq4qiqE2bNlVHjRql+vn5qYUKFVIDAgJkOZ/IlR48UNX//EdVS5RIufxu0CBVPXHCdLGl9V7T+x24adMmNU+ePOq3336rPnr0KMXx5cuXq/nz59f9oTYnkvj1c+3aNXXWrFlqx44dVVdXV7Vw4cKqjY2N6ubmpnbo0EHdsmVLiudERESoPj4+qqOjo+7DQeLa/6CgINXCwiLNxJ/oxx9/VH19fVVnZ2e1QIECqrOzs9qiRQt1xowZ6t27d1VVVdW4uDj166+/Vlu3bq2WLVtWtbKyUj09PdVRo0apmzZtUuPi4nTX27Ztm9q3b1/Vw8NDtbW1VUuWLKm+++676vz581OtAZCWjCZ+FxeXVNffP3nyRB06dKjq6uqqOjg4qG3atFHXrVunhoWFpXm9Y8eOqb6+vmqxYsVUFxcXtVevXuqlS5de+7P9+++/1QEDBqg1atRQra2tVScnJ9XHx0edP39+inPv37+vfvzxx2r9+vVVOzs7tXDhwqq7u7saEBCgrl+/PsX5t27dUgMCAlQXFxfVyclJ7dixo7pr1y518eLFqoWFhSR+kWvcvKmqY8emXHdfsqT2QeCfP10mldZ7Lc1teXv16pXsHqKqqoSFhXH9+nXy5s1L/fr1qV27NufPn+fIkSNcuXKFKlWq0KFDhxQzpU1NtuUVwnzI+0xkZ9evw9dfazP0X53eVLkyjB4N3bvDv1b5mkxa77U0E7+Fhd63/1NISEjI8HMzgyR+IcyHvM9EdnTtGkyZAgsWaGV1EzVoAOPGaevvza1ifVrvtTSX8128eDFTAxJCCCHMXVQUTJ4MP/yQfKvbFi3gs8/A29v8Ev6bpNnjz0mkxy+E+ZD3mcgObt7Uevjz5mkz9hO1bg0TJkC9eqaLTV/p7vGn5fLly9y+fZvnz5/rLhgfH09cXBx37txh69atLFmyxPCIhRBCiCx27552Dz8kRKu4l6hVKwgKAj3qXZk9vXv8MTExtG3blvDw8NQnC7zyyULu8Qsh0iLvM2GOYmJgxgwt6T98mNTevDlMnKjdy89u0nqv6T2Db8KECYSFhVG0aFF69+6NjY0N9evXp1evXtSsWRNVVWnXrh2nTp0yauBCCCFEZomL08rqvvUWjB+flPQbNICdOyE0NHsm/dfRe6h/586dFC5cmKioKPLmzcv9+/extrbWDetPmTKFyZMn68q4CiGEEOZKVbVqeokldBNVq6ZV1zPHWfrGovdQf+HChfH19WXVqlWAVgJ30aJFuh3BAKpVq0a1atX48ccfMyfaDNJ3aNHe3l5KjwqRyezs7FLU+xciK+3aBR9/DK/uOVWuHHzxhbYO34DV7GbF4Ml9dnZ2ODg46B5XqlSJa9euERUVpdvpq1GjRmzfvt0I4ZqG/DESQoic6+xZGDMG1q1LanNwgM8/h0GDIH9+08WWlfT+XOPm5sauXbt0jxN3Avvjjz90bVFRUTx79syI4QkhhBCGuXsXPvxQq66XmPQLFNAK71y4oB3LLUkf0pH4e/bsyalTp2jWrBnnzp3D3d2dEiVKMGXKFE6dOsVPP/3Ejh07aNeuXWbGK4QQQujlxQttW9wKFWDmTHj5Urtv37u31vufPBlsbU0dZdbTe6i/V69ehIWFsXjxYvbt20fFihWZNGkS/fr1o3LlyoBW5vf//u//Mi1YIYQQ4k1UFTZuhI8+Sj5FyE8pAAAgAElEQVRxr2lT+PZb+GfH61wr3ZX7zp07h7W1NaVKlQJg8+bNrFixgpIlS/LBBx/g7OycKYEaQtYNCyFE7nD8OIwcqS3DS1SxIkydCm3b5tyZ+qlJ9yY9OYkkfiGEyNnu3dNK6c6ZA4k15IoUgcBAGDzYfHbMy0pGK9n77NkzNmzYwJkzZ7h9+zbOzs64urri5+dn0I5+QgghRHrFx2tb5H72mZb8QVuON2gQBAdD0aKmjc8cpSvx/+9//2P06NFER0enOObm5sbs2bPx8fExVmxvdOnSJSZNmsTDhw919QWEEELkDrt2wbBhcORIUluzZlrp3SpVTBeXudN7qP/333/H19eXIkWKMHToUGrVqkWRIkXYtWsXv/32G3v37iV//vzs378fDw+PzI47mS5durw28ctQvxBC5BzXr8Mnn8Dy5UltLi7axL2OHXPXffzXMbhW/9dff018fDy//vorgYGB+Pv706hRI8aNG0d4eDhbtmwhJiaGcePGGRRov379KF68uK5OQKKIiAjc3d2pWLEiISEhBr2GEEKI7OfFC20THVfXpKRvZaVtonPyJHTqJElfH3on/gMHDtC6dWu8vLxSPd68eXMaN27Mvn37DAqob9++/PbbbynaP/zwQ+bNm0doaCizZs3izp07Br2OEEKI7CM0VKujP2aMtpMeQOfOcOqUVnnPysq08WUneif+EiVKUPQNsyScnZ2xt7c3KKDGjRtjZ2eXrO3hP9sleXt74+zsTMuWLdm/fz/37t1j0KBBREZG8tVXXxn0ukIIIcxPVBT83//B22/DmTNam7u79kFg1SowwxXkZk/vxN+7d29Wr17NwYMHUz1+8uRJNm/eTNeuXY0WXKIDBw7g5uame+zh4cG+ffuwt7dn7ty5nDt3jjFjxhj9dYUQQphGXBx88w24ucHKlVpboUJa25Ej0Ly5aePLztKc1b9gwQKUV26W2Nvb4+joSL169ahVqxatW7emdu3anD9/nsjISDZu3EiZMmXw9vbOksDTKygoSPe1j49Plq4+EEIIob+ICG3t/YkTSW3dumlFeP6pHSdSERYWRlhY2BvPS3NWf0bX5CuKQnx8fIaem+jy5cu0bduWY8eOAdpQv4+PD4cPHwZg2LBhtGrVCj8/P71jkln9Qghh3qKjYfRoWLo0qc3NDWbN0pbpifRJdwGfhQsXZmpA6WH7zy4KERERlC1blu3btxMYGGjiqIQQQhhDQoJWhGfcOHjwQGuzstIq8Y0alTur7mUmsyvZ2717d8LDw7l79y7FihVj4sSJ9O3bl/DwcAYNGkRcXBzDhw9n+PDhel9TevxCCGGeIiO1Knv79ye1tW8P06dra/NFxhmtVv/z58/ZsGEDZ8+e5fbt21SpUgVPT0+qVq1KfjPd0FhRFAIDA+XevhBCmInHj7U6+jNmJNXWd3aGkBBtMx2RcYn3+oODgw1P/Nu2bWPgwIFcuXIlxTEnJydCQ0OzvGqfPqTHL4QQ5kFVYd06GD5cW6oHkCePtoXu559DwYKmjS8nMbjHf+HCBapXr05sbCz16tXD39+fhg0bcvv2bSIiIpg3bx42NjaEh4cnW3pnDiTxCyGE6V29CkOHwsaNSW0NG8LcuVJbPzMYnPi7d+/OihUrWL9+PW1TGYfZuHEj7du3Z9SoUUydOtXwiI1IEr8QQpjOy5faEP7nnydV3bO318rv9u2r7aYnjM/gxF+hQgXy58/PiVcXVr5CVVUqV66MlZUVf/31l2HRGpnc4xdCCNP46y94/304dCiprVcvbUMdR0fTxZWTGe0ef+HChenQoQNLX11g+S89e/Zk06ZNPEhcj2EmpMcvhBBZ6/FjrYcfEpI0ea9CBW1YX6ruZQ2Dd+dzdXVl1apV3Lp1K9Xjt27d4pdffjHLyX1CCCGyzqZNULly0oz9vHlh/Hg4elSSvjnQO/EHBAQQGxvL8OHDuXv3rq49Li6O0NBQBgwYQGxsbKbU6hdCCGH+bt7UNtRp2xauXdPaGjaEw4fhyy9lBz1zofdQf3x8PH5+fmzbtg1ra2tcXV2xt7fnzz//5PHjx4C2Ne+2bduS1fg3BzLUL4QQmUdVYcECrdxu4p3ewoW1yXsDBsjkPVMxeKjf0tKSLVu28P3331OxYkVOnTrFjh07eP78OR4eHsyePZutW7eaXdJPFBQUpNfmBUIIIfR35gw0baol+MSk/847cOoUDBwoSd8UwsLCkm1M92969/jXrl1LnTp1KPXP1kiqqnL79m2KFi2a4Q19sor0+IUQwrgSt82dOBFiY7W2UqW0DXXatzdtbEJj8HK+t956izJlymTLXrMkfiGEMJ4DB6B/f/hnA1UUBYYMgUmTtCF+YR7SvTvfvz169Ah3d3ejBiWEECL7iInRdsybPj1piZ6HB/zwA9Svb9rYhP70HqMfNGgQq1ev5o8//sjMeIQQQpih0FCoWhWmTUtaohcUpM3Yl6Sfvejd48+TJw9WVlY0btyYkiVLUq5cOYoWLZrquWvWrDFagMYSFBQklfuEECKd7t3TNtBZvDiprV49rZdfubLJwhKvkVi5Ly163+NPzwS+hMQxIDMh9/iFECJ9VBV++UXbVCexblvBgjBlCgweDJaWpo1PvJnB9/gvXrxo1ICEEEKYpxs3tMl6a9cmtbVqpZXbdXY2XVzCOPTu8Wdn0uMXQog3U1VtSH/UqKQ1+Q4O2mS+Hj202fsi+zC4x5/ozz//ZOPGjRw9epQrV67g4eFBrVq18Pf3x9XV1SjBCiGEyFqXL2sFd7ZtS2r7v/+DmTOhWDGThSUyQbp6/NOmTWPMmDHEx8cDkDdvXuLi4gAoWLAgS5YsoVOnTpkTqQGkxy+EEKlLSNCK7owbpy3XAyhRAubMkUI82Z3BJXsXL17Mxx9/TOXKlZk8eTJ//fUXz58/5/79+2zZsoVKlSrRtWtXNm7caNTAhRBCZI4zZ8DbG4YPT0r6/fvDyZOS9HMyvYf6165dS968eVm/fj3Or8zusLW1xdfXl4oVK+Lq6sry5ctp27ZtpgRrCFnOJ4QQmpcvYepUbR1+YrldFxeYPx9atDBlZMIYjLacz8HBgXbt2rFo0aI0z+nevTs7duwgOjo63YFmJhnqF0IIzdGj0K8f/PWX9lhRtB7/l19CoUKmjU0Yl8GT+6pXr87ff/+d5vGEhAQOHTpE+fLlMxahEEKITPPihbYGf9IkbYMdADc3bTvdBg1MG5vIWnrf4x89ejTh4eEEBwen2qOfO3cu586dY9SoUUYNUAghhGEOHQIvL21oPy5O2yp37Fit3K4k/dxH76H+zz//nN9//529e/diYWFBjRo18PHx4cmTJxw8eJBDhw5hb29Ps2bNUjx35cqVRg88PWSoXwiRG8XGatvmfvUV/LMYiypVYNEiqF3btLGJzGfwtrzpKdn7b6Yu4SuJXwiR2+zfD337wqlT2uM8eeDTT2H8eMiXz7SxiawhJXuFECIXePZM2zo3cRc9AE9PWLgQatQwbWzCPEjJXiGEyCF279Zm7J87pz3Ol0/7EPDJJ9o2uiJ3MVrJ3uxK1vELIXKqmBhtCH/mTK3ePkCdOlovX7bOzX2Mto4/O5MevxAip4qI0Hr5Fy5oj/Pnhy++gJEjtfv6IvfK9T1+IYTISWJitMl6M2cmtTVooPXyZb808TqS+IUQIpv5dy+/QAGYPFmrwGdpadrYhPmTxC+EENlETIy2i15ISFJbgwbauvxKlUwXl8heJPELIUQ2EB6u9fITV1ZLL19kVLoS/8WLF1m6dClXrlzh8ePHaRbmWbNmjVGCE0KI3C61Xn7Dhlovv2JF08Ulsi+9E//Ro0epX78+z549y8x4hBBC/OPfvXwrK62XP2yY9PJFxumd+MeNG8fz588ZM2YM/v7+lChRwqAyvkIIIVIXE6NtovP990lt0ssXxqL3On5HR0fq1avHxo0bMzsmo5N1/EKI7CIsDPr3T97LnzIFhg6VXr5IH4PX8dvZ2VGsWDGjBpWVpHKfEMKcpdbLb9RIW5cvvXyRHkar3Pf++++zYsUKbty4gbW1tbHiyxLS4xdCmLNdu6BPn5S9/GHDQO6oiowyeFveR48e0bhxY5ycnBg7dixvvfUWRYoUSfXcwoULGxatkUniF0KYo2fPtBr706cn1dhv1Ei7l1+hgmljE9mfwYm/XLlyxMTEcOfOnWQXfZWqqiiKQnx8vIHhGpckfiGEudm7V+vlnz2rPZZ1+cLYDL7H7+zsrFcC/feHASGEEEmeP4fAQJg6FRJLodSrB4sXS419kTVkdz4hhMgiBw5A795w6pT2OF8+bSe9jz6SXr4wvrRyX4anjSQkJHD//n2DghJCiNwgNhY++wzq109K+rVrw+HD8MknkvRF1kpX4ldVlTlz5uDh4YG1tTVFixalVKlS+Pv7M2PGjMyKUQghsq3Dh8HLCyZNgvh4yJtX+3rvXvDwMHV0IjdK11B/q1at2LZtGwCFChWiTp063L59m7NnzxIbG8sHH3zArFmzMi3YjJKhfiFEVouL0ybrffklvHyptXl6avfyq1UzaWgilzB4qD8kJIRt27bh7+/P9u3buXfvHqGhoRw5coTLly/TqVMn5syZw/z5840auBBCZDdHj0KdOhAUpCX9PHm0r/fvl6QvTE/vHn+jRo04ePAgly9fxsnJKcXxmzdv4uLigp+fH7/88ovRAzWE9PiFEFnh5Uv46isIDtZ6/ABVq2q9/Jo1TRqayIUM7vEfP36crl27ppr0AZycnOjcuTO7du3KeJRCCJFNnTypTd777DMt6VtaasV5DhyQpC/Mi97r+IsUKcKhQ4dee87hw4fNrmqfEEJkpvh4+PZb+PxzePFCa3N3hyVLtEl9QpgbvXv8devW5eTJk2zevDnV4xs3buTUqVPUqlXLaMEJIYQ5O3NGK7E7ZoyW9C0stOV5hw5J0hfmS+97/GfOnKFq1arky5ePIUOG0KhRI+zt7YmIiGDz5s3s37+ffPnyERkZSUUz20pK7vELIYwpIQFmzIBPP9Uq8QFUqqTdy69f36ShCaFjcK1+gIiICPr06cPly5dTHHN2dmbOnDm0atXKoEAzg6IoBAYGyra8QgiDXbwIfftCRIT2WFFg5Eht2Z6VlWljEwKStuUNDg42PPEDxMTEEBoayqlTp7h69SolS5bEzc0Nf39/ChQoYLTAjUl6/EIIQ6kqzJsHH38MMTFaW/nyWi+/cWOThiZEqozS48+uJPELIQxx7Rr07w/btye1DRmiLd0rWNB0cQnxOunenW/mzJnUq1ePOnXqADBjxgy9d94bPnx4BsMUQgjzoaqwdKm2Ve6jR1pbmTKwaBE0b27a2ITIqDR7/BYWFgQFBTFhwgTdY70uqCjEx8cbL0IjkB6/ECK9bt6E99+HjRuT2vr1g2nTwNbWdHEJoa909/gXLlyIp6dnssdCCJEbrFwJH3wA9+5pj52cYP588Pc3bVxCGIPR7/E/ffoUa2trY17SYNLjF0Lo484d7d79ypVJbd27Q0gIODiYLi4hMsLgkr3lypVj5syZrz1n4sSJuLi4pDs4IYQwtQ0boEqVpKRftCisWgXLl0vSFzlLmkP9ly5d4vHjxwCoqsqVK1c4ffo0R48eTfX8xGV+5nZ/XwghXufBAxgxQiuxm6hDB5g7F4oXN11cQmSWNIf6f/rpJ3r06JHuC3bq1InVq1cbHJgxyVC/ECI127Zpy/SiorTHtrbasH7PnlphHiGyswyt4x8zZgy3bt0CYOnSpVSvXp3q1aunevF8+fLh7OzMhx9+SEEzW9gqiV8I8aonT2D0aK1Xn8jXF374AUqXNl1cQhiTwQV8XFxcGDlyJB9++KHRg8tskviFEIkiIqBPH7h0SXtcqJC2RO+996SXL3IWqdyX879NIcRrPHsG48fD9OlaYR4AHx+tGI/MSRY5UbrX8acmISGBiIgIbt++zfPnz3UXjI+PJy4ujjt37rB161bCw8ONE7UQQhjB/v3Qu7e2jS5AgQJaud2hQ7WtdIXITfRO/Hfu3KF+/fpcuHDhtedZWloaHJQQQhhDbCxMnAj/+Y+2lS5AvXraxjquriYNTQiT0fuz7rhx47hw4QKenp4EBgbi4OCAr68vn3/+OZ06dUJRFLp06cKDBw8yM14hhNBLZCTUqQOTJ2tJP18+7QPA7t2S9EXupvc9/qpVq3Lr1i1u3bqFoih069aNuLg4fvnlFwCWLVvGe++9xx9//JGs1K85kHv8QuQeL19qCT44WPsawNNT22ynShXTxiZEVjK4ct+lS5do06aNboe+qlWrsmfPHt3xHj16ULVqVb788ksjhCuEEOl38iTUrw+ff64lfUtLCAzU7vFL0hdCo3fid3JySrYtb6VKlYiOjk52z79evXocPHjQuBEKIcQbxMfDt99CzZqQ+CeocmUt4QcFQd68Jg1PCLOid+J3c3MjIiKCl/+MnVWtWhUgWa//1KlT5MmTroUCQghhkPPnoUkT+PhjbTKfosAnn2gfAGrVMnV0QpgfvbP0kCFD8PPzo3LlyixfvhxPT08qVKhAYGAgjo6OREZGEhERwbBhwzIz3mRiY2MZN24cz549o3379rRq1SrLXlsIYVoJCTBnjpbknz7V2ipU0GruN2hg2tiEMGd69/hbt25NUFAQ169f59y5c1hYWPDdd9/x999/4+fnx/jx47GysuLdd9/NzHiT2bNnD15eXsyZM4c1a9Zk2esKIUzr6lVo2VJbh5+Y9IcN02byS9IX4vXSVbpiwoQJXL9+HV9fXwD8/PzYt28fn332GbNnz+b69evUrFnToID69etH8eLFdbcSEkVERODu7k7FihUJCQkB4NixY7z11lsAPHv2zKDXFUKYP1WFhQu1iXo7dmhtzs7a1zNngpltEyKEWdJ7Od+LFy/Ily/fG887ceIElStXznBAu3btolChQgQEBHDs2DFdu6enJzNmzMDZ2RlfX192797NsWPHuHXrFt26dWPgwIHMmzcv1WvKcj4hsr8bN2DAANi8Oantvfe0SX2FC5suLiHMlcHL+by8vJIl4n+Lj4/nyy+/pHbt2hmL8B+NGzfGzs4uWdvDhw8B8Pb2xtnZmZYtW7J//34aNGjAwYMHGTZsGJ06dTLodYUQ5ikuDmbMAHf3pKRfogT8+ivMny9JX4j00nty3/Hjx6lTpw7BwcF88sknyY4dPXqUvn37cvjwYRwdHY0e5IEDB3Bzc9M99vDwYN++ffj5+TF16lS9rhEUFKT72sfHBx8fHyNHKYQwtp07tXv3J04ktfXooQ3r29ubLi4hzFFYWBhhYWFvPE/vxB8eHk6fPn0YO3YsmzZtYunSpZQuXZpJkyYxefJkXr58Sb9+/fjmm28MiTvTvJr4hRDm7epVbXneqlVJbRUqaDvr+fmZLi4hzNm/O7XBwcGpnqf3UH+jRo04cuQIQ4YMYc+ePVSvXp0aNWoQHBxMhQoVCAsL44cffkgxTG8MXl5enD59Wvf4xIkT1KtXz+ivI4QwrefP4YsvwM0tKekXLAhTpsDx45L0hTCGdM3qL1iwICEhIQwYMIDHjx9z8uRJHBwcWLduHY0bN86sGLG1tQW0mf2XL19m+/bt1K1bN9NeTwiRtVQV1q8HDw+YMAESF+l07w6nT8PYsZA/v2ljFCKnSFfiP3LkCPXr1+e///0vJUuWpGfPnty9exdPT0++/vpr4uPjDQ6oe/fuNGjQgLNnz1KmTBkWLVoEwPTp0xk4cCAtWrRg8ODBFC1aNF3XDQoK0uvehxAia50+Da1bQ4cOcOmS1latGoSHw/LlULq0aeMTIrsJCwt77e1tvZfzjRo1ipCQEOLj4+nTpw/fffcdtra27Ny5k/79+3P58mWqVq3Kf//7X7PrjctyPiHMz6NH2rD+9OlJu+jZ2cGXX8L774NU/xbCMGnlPr0Tv4WFBaVLl2b+/Pm6Aj6JYmJiGDNmDLNnz8bCwkJXz99cSOIXwnwkJMCPP8KYMXDzptamKFqy//JLSOdgnhAiDQYn/gEDBjBt2jRsbGzSPCc8PJz+/ftz/vz5jEeaCSTxC2EeDh3Syuzu3ZvU1qABhIRoO+sJIYzH4MSvr2fPnmFlZWXMSxpMEr8QpnXnDowfrxXcSXwrligBX3+trct/ZcdvIYSRpJX70ryLtmHDBtzc3KhUqZLusb7atWuXgRAzV1BQkBTuESKLvXwJ8+bB55/D/ftaW968MGKE1vaaAUQhRAa9qZBPmj1+CwsLgoKCmDBhgu6xPhRFMcrsfmOSHr8QWS88HIYPh6NHk9p8fbXyu66upotLiNwi3T3+CRMm0KRJk2SP9X0hIUTuFRUFo0fDzz8ntZUvD999B23byrC+EKaWZuKPjo7m0aNHusdS8lYI8TqxsTBtmjYz/+lTrc3KCj79VCu/W6CAaeMTQmjSHL9funQpe/bsSTrRwoKJEydmSVCZQQr4CJF5Nm2CypW1JJ+Y9Lt21YrzfPaZJH0hslKGC/iUK1eOYsWKsWnTJhwdHVPc889O5B6/EJnj3Dltot6vvya1Vami7Z7XtKnp4hJCZGA5X58+fVi6dCkWFhYULlyYBw8ekD9/fr2W6t27d8/wiI1IEr8QxvXkiTakP20axMVpbba2MHEiDB4sVfeEMAfpntw3a9Ys8uTJw4EDB3j48CEPHjygQIECFC5c+I0vJITImVQVfvpJm7z3999am6JA//4waRIUK2ba+IQQb5aukr2BgYEEBgZmdkxGJz1+IQx35AgMGwa7diW11a2rVd3z8jJdXEKI1KW7x/9vCxcuxNPT06hBCSHM3927WrGdefO0Ovug9ey/+goCAkDPEh9CCDOhd+Lv06dPJoaR+aRynxDpEx+vldgdPx4Sp+3kyaMV5ZkwQbunL4QwPxmu3JeTyFC/EOmze7c2rB8ZmdTWooU2W9/d3XRxCSH0l1buk0E6IYTO339Dz57QuHFS0nd2hl9+gW3bJOkLkRPIohshBC9ewPTp8MUX2lI90IrujB0Ln3yiVeATQuQMkviFyOW2bNGK8Jw9m9TWqRN8+y24uJgsLCFEJpHEL0QudeECjBwJGzcmtbm7a/fxW7QwXVxCiMyVZuIPDg7OcDGe7FjWV4jcIiYGJk+GqVO1IX6AwoUhKAiGDoW8eU0anhAik6U5q9/CgMW5CYmLfc2EoigEBgbKcj6Rq6kqrFyp7ZQXFZXU3qcPTJkCTk4mC00IYUSJy/mCg4PTV6s/NDQ02eOXL1/ywQcf8PTpU0aMGEG9evUoUaIE9+7d46+//uKbb77B3t6epUuXUq1atcz5bjJIlvOJ3O7YMW39/atLe728tKp7deuaLCwhRCZK9yY9//bpp5/yn//8hz179lC/fv0Ux0+cOEG1atUYPHgwISEhhkdsRJL4RW51/z4EBsLs2VpBHgBHR62H37evVN0TIiczOPG7u7tTtmxZtm7dmuY5HTp04NixY1y4cCHjkWYCSfwit4mPh4UL4dNP4c4drc3SEoYMgeBgKFLEtPEJITKfwbX6Y2JiePr06WvPiYqKkt35hDCxffu0SXp//ZXU1rSpNlu/ShXTxSWEMA96D/T5+fmxZ8+eFPf+E61bt45Dhw7Rtm1bowUnhNDfzZvaRL369ZOSfpky2oS+HTsk6QshNHoP9R88eJC3336b58+f06NHD2rVqkXRokW5desWe/fuZeXKlRQrVozff/8dV1fXzI47XWSoX+RkL15ok/SCg+HxY60tf36t4t6YMVCwoGnjE0KYhsH3+AEuXLhAp06dOHbsWIpjXl5erF27lpIlSxoWaSaQxC9yqu3btdn6p08ntbVvD9OmQfnypotLCGF6Bt/jB3jrrbeIjIzk4sWLHDlyhIsXL1KpUiVq1qxJ6dKljRZsZpBteUVOcukSfPQRrF2b1FapEsyYAa1amS4uIYTpZeq2vE+fPsXa2jqjT88y0uMXOcXTp/DVV/D11/D8udZWqJC2ZG/4cMiXz7TxCSHMh9G25V29ejWNGzemePHi2NjYADBv3jxmzpxpeJRCiFSpqrY1rrs7TJyYlPR79dI21/n4Y0n6Qgj9pCvxd+nSha5du7Jnzx6eJ/7lAc6fP8+IESOoX78+Dx48MHqQQuRmJ07A229D585w9arW5ukJu3fD0qVQooRp4xNCZC96J/5Zs2bxyy+/MGDAAM6ePcvIkSN1QwjBwcEMHDiQ/fv3s27dukwLVojc5OFDbfe86tW15XgADg4wbx4cOAANG5o2PiFE9qR34l++fDm1atVi7ty5VKhQIdkxa2tr5syZg4eHBxtf3eNTCJFuCQmwaJE2WW/6dK0Kn4WFVnXv7Fl4/32tCp8QQmSE3on/+PHjNGrU6LWV+by9vV87k1AI8Xp//qkV4OnXD6KjtTZvbzh0CL7/HuztTRufECL70zvxlyxZkp07d772nNDQUJxkb08h0i06Gvr313bK+/NPra1UKfjpJ21HverVTRqeECIH0TvxN2zYkKNHj7Jt27ZUj69du5bz589Tr149owUnRE4XF6etva9USdtUB7TZ+ePGaUV5unUD2f5CCGFMeq/jj46Oplq1aty+fZt69epRoEABdu7cyaRJk1ixYgVHjx7Fzs6O48ePU8LMphnLOn5hjn7/XVt7f+JEUpu/P3z3HfxrGo0QQqSbUUr2Hj9+nOHDh6d6H7927drMnj2b2rVrGxRoZlAUhcDAQKncJ8zC1ata1b3Vq5PaKlTQev5t2pguLiFEzpBYuS84ONjwxJ8oMjKS06dPc/XqVZycnHB1daVu3bpGCTgzSI9fmINnz+Cbb+A//9G+Bm0Dnc8+05bt5c9v2viEEDmLwT3+JUuW4OnpSbVq1dI8Z8+ePezcuZPPPvss45FmAkn8wpRUFdav15L75ctJ7e++q5XeLVXKZKEJIXIwg0v29u3b943FedasWcOUKcDtQcQAACAASURBVFPSH50QOdTp09qmOR07JiX96tUhIgKWLZOkL4TIemnuzrd48WI2bNiQrO3nn38mMjIy1fOfPn1KREQE5WUvUCF49EirqT9jBrx8qbXZ2cGXX2oFePKka19MIYQwnjSH+m/cuIGrqytPnjzR+2JWVlYsXryYLl26GC1AY5ChfpFVEhLgxx9hzBi4eVNrUxQt2X/5JRQtatr4hBC5R4bu8UdHR/P06VMAypcvz4cffsiHH36Y6sXz5cuHo6MjecywKyOJX2SFv/6CYcNg796ktoYNISRE21RHCCGyksGT+xYvXoynpyfVs2EJMUn8IjPdvg3jx8MPP2gT+UDbMe/rr6FHDynAI4QwDaOs409ISGDBggUULVqUjh076tobNmzIxx9/nKzNnEjiF5nh5UuYOxc+/xwSd6POm1ebvf/ZZ2BjY9r4hBC5m8Gz+m/cuIGnpycDBw7kz8Ri4kBMTAxnzpzhnXfeoVatWty9e9c4EQthxsLDoWZNbWg/Mem3agXHjsFXX0nSF0KYL70T/6pVqzh+/DjffvstwcHBuvaCBQty9epVpk2bxuHDh/n8888zJVAhzEFUlFY/38dHS/IA5ctr6/R//RVcXU0anhBCvJHeQ/0+Pj4oivLaHfq8vLy4e/cuFy9eNFqAxiBD/cJQz5/DtGkwaRL8M98VKyvt3v5HH0GBAqaNTwgh/s3gof4TJ05Q6g3VRipXrixD/SJHUVXYuBGqVNGSfGLS79oVzpzR2iTpCyGyE70Tf+PGjVm9ejU3btxI9fidO3dYtWoVlStXNlpwQpjS2bPg5wft2sGFC1pblSrarnorVkCZMqaNTwghMkLvxN+6dWtevHjB+++/z6VLl5Idu3r1KoMGDeLZs2e8++67Rg9SiKz0+DGMHasl+S1btLYiRWDmTDh8GJo2NW18QghhCL2r7QwYMICrV68yadIkNm/ejIODA8WKFeP27dvcuXMHgA4dOjB06NBMC9YQQUFBsi2veC1VheXL4ZNP4O+/tTZFgf79YfJkcHQ0bXxCCKGPxG1505LubXlXrVrF5s2bOXLkCGfPnqV48eJUqlSJgQMHyjp+kW1FRmpL83bvTmqrWxe+/x5q1zZdXEIIkVFGKeCTXUniF2m5e1crwDNvnlZnH6B4cW0tfq9eYKH3zTAhhDAvBs/qf9XFixf57bffmDNnDgDXr1+XxCqylfh4mDMHKlXS/puQoO2Y99FH2mz93r0l6QshcqZ0/Wk7d+4c/v7+VKhQgTZt2uju5y9YsIC6dety9OjRTAlSCGPavVsbvh88GO7d09refhuOHoWpU8HW1rTxCSFEZtI78d+5c4cmTZqwZcsWGjRoQOPGjXW9/NKlS3Po0CG8vLw4fvx4pgUrhCGuX4eePaFxY+2ePoCLC6xZA1u3gru7ScMTQogsoXfiHzt2LHfv3iUsLIzdu3fT9JU1Tf369SMiIgILCwvWrl2bKYEKkVGxsdo9e1dXWLZMaytQAIKC4ORJ6NhRdtATQuQeeif+3bt3065dOxo3bpzq8QYNGuDj48PGjRuNFpwQhtqyBapW1dblx8Robe+8A6dOQWCgVnZXCCFyE70T/82bN3FwcHjtOcWLF+f8+fMGByWEoc6fh7ZtoU0bOHdOa3N3h+3bYfVqbYhfCCFyI70Tf5UqVVi1ahWxsbGpHn/06BGrV6/Gw8PDaMEJkV4xMVr9/MqVYdMmra1wYW2DnSNHoEUL08YnhBCmpnfi79atG/fv32fIkCGcS+xC/SMyMpKhQ4fy9OlTOnfubPQghXgTVdXq57u5aVX2XrzQ2vv21WrujxwJefOaNkYhhDAHehfwUVWVdu3asXnzZhRFoUiRIty/f59KlSpx9uxZQNu6d8eOHShmNlNKCvjkbEePwvDhEB6e1OblBSEhWvU9IYTIjQwu4KMoChs2bGDRokVUrVqVZ8+eAVoxH1dXV2bOnMn27dvNLumLnOv+fa3MrqdnUtJ3dIQffoB9+yTpCyFEajJcsldVVW7fvo2DgwOWlpbGjsuopMefs8THw8KF8Omn8M/+UFhawtCh2hK9IkVMGp4QQpiFtHKf3rvzverFixecOHGCK1eu4OHhQaVKlQwOUAh97N2r9fL/+iuprWlTbcvcKlVMF5cQQmQX6SrZe+/ePdq1a4eNjQ21atWiU6dOuLm5YWtry3vvvceLxBlVQhjZzZta/fwGDZKSfpkysHIl7NghSV8IIfSl91D/+fPnefvtt7ny/+3de1xU1doH8N8eERVvgOIFQVRUQElBHTVQmbxHWHlMy3MylVCUkMhEUjsCXspKC0+moqmVb6dOUaaFnRQV4VjiJfUljuIVUcpESARRruv9Y78MToAMc2EG5vf9fPjorL1n72fPRp/Za6/17KtX0bp1a4wePRpDhw7FrVu3cPToUaSmpmLo0KH49ttv4WBmDy5nV3/jVVIiX82vWAEUFMhtLVoAixfLRXlsbEwbHxGRudK7q3/Lli24evUqYmNjERISAisrzbdu2LABYWFh2LBhA2JiYvSPmCzevn3yaP2MjKq2p56S5+T36mW6uIiIGjOtr/jd3d1hZWWFtLS0Gkful5eXw93dHW3btsXPP/9s8ED1wSv+xuXKFWDhQuCbb6ra3NyA9euBCRNMFxcRUWOi93S+4uJi+Pn51Tpdr1mzZlAqlbhx44buUZJFKyoCli+XS+tWJv02bYB33pHn6jPpExHpT+vE//jjj+Prr7/Gb7/9VuPyq1evIj4+HuPGjTNYcHW5cuUKgoKCMHXq1AbbJxmeEHL9fA8PYOVK+Wl6ADBjhlx1b9EiwNratDESETUVWnf1FxQUYNKkSbh48SKeeuopPP7441CpVCgsLMSJEycQFRWFrKws7Nq1C/b29hrvNXb9/qlTp+LLL7+sdTm7+s1Xerp8H//gwaq2QYPkqns+PqaLi4iosast92md+BWKes3809hxeXn5Q9cJDAxEQkICOnXqhLS0NHV7cnIygoODUVZWhrCwMCxYsKDG9zPxNz63b8vFdjZskAvyAECHDnKd/RdflAvyEBGR7vQe1f/CCy/ovOO6zJ49GwsWLKi2j5dffhlxcXFwcXHBhAkTMH36dHz//ff4+eefERERAUdHR51iItOpqAA++ghYsgS4eVNuUyiA+fPlKXt/6iwiIiID07lkr6FlZmZi0qRJ6iv+/Px8qFQqnDp1CgAQFhaGCRMm4IknnlC/Jy8vD0uXLsWBAwcQFBSEyMjIGrfNK37zcOyYXFb3+PGqtlGj5G79AQNMFxcRUVOk9xX/kSNH4Ovr+9B1SkpKEBMTg9WrV9c/wj85fvw43N3d1a/79euHo0ePaiR+e3t7bN68WavtRUdHq/+uUqmgUqn0jpG08/vv8hX+jh1Vbd26AWvXAs8+C/C5TkRE+ktKSkJSUlKd62md+P38/BAREYGVK1dWK94DyIl69uzZOHv2rEESv6E9mPipYZSWAh98AERFAXfuyG3W1vIo/SVL5Kl6RERkGH++qK2tmJ7WI/Y8PDzw1ltvQalU4pdfflG3FxcXIzIyEj4+Pjh79iwCAwN1j/oBSqUS586dU79OT0/H8OHDDbJtMr4DBwAvL+CVV6qSfkCAPIp/9WomfSIiU9E68Z88eRKRkZFIS0uDUqnE2rVrceTIEXh5eeGdd95B3759kZSUhK1btxoksPbt2wOQR/ZnZmZi//79GMYHrJu9q1eBZ54Bxo4F/vtfua13byAhAfj2W/nvRERkQqKeUlNTRf/+/YUkSUKhUAgbGxuxatUqUVJSUt9NqT333HOia9euwtraWjg5OYnt27cLIYRISkoS7u7uwtXVVaxfv17n7QMQUVFR4tChQzpvgx6uqEiImBghWrUSQi7JI0Tr1kKsWSPE/fumjo6IyHIcOnRIREVFidpSfL1H9aelpSE0NBQpKSkAgFatWiEqKgqvvvoqmpnp5GuO6jceIeTyugsXApmZVe1//Svw9tvyID4iImp4etfqv3v3LhYtWoTBgwfjP//5D0JCQpCYmIju3bvjtddew6BBg5CammrQoMm8nTsHTJwI/OUvVUl/4EAgORn49FMmfSIic6T1Fb+LiwuuXbuGXr16Ydu2bfDz8wMA3L9/H8uXL8e7774LAJg7dy42btxovIh1wCt+w7pzRy62s349UFYmt9nbA6tWAXPnsuoeEZE5MEjJ3gULFuDNN9+EjY1NteWpqamYPXs2MjIy6izR29AkSUJUVBTn7+upogLYuROIjJTn5gPyHPzgYDnpd+hg2viIiKhqPn9MTIx+iT8lJQUjR4586DrFxcWIjo7Gm2++qVu0RsIrfv2dPAksWAD89FNVm6+vXHXP29t0cRERUc30vuL/s6KiIly9ehUeHh4oLy8324F9ABO/PnJygGXLgA8/lAfyAUDXrsA778gD+Fh1j4jIPOk9uA8ASktLsXbtWjg7O6NNmzbw9PQEAMTGxmLhwoW4d++eYaIlkysrk6/m+/YFtm6Vk37z5sDixUBGBvC3vzHpExE1Rlon/vLycqhUKixevBi5ublwdnZWf5PIz89HbGws+vfvj99++81owVLDSEoCBg0CwsLkx+cC8uj9tDTgrbeAtm1NGh4REelB68S/evVq/PTTT1i5ciV+//13zJ49W72s8r7+1atXsWvXLqMEqq/o6GitHl5gya5dkx+a89hjcpIHgF69gD17gL17ATc308ZHRER1S0pKeujzabS+x69UKtG6dWt18oyOjsaKFStQUVGhsU7Hjh3x/fff6xW0ofEe/8Pdvw+sWwe88QZQVCS32dgAS5cCr74KtGxp2viIiKj+9L7Hn5GRAS8vr4euo1Qq8dODw77JrAkh18/v3x94/fWqpP/ss3JxnmXLmPSJiJoarRN/z549kZCQUOvy8vJy7NmzBz179jRIYGRc588D/v7Ak08Cly/LbZ6ewKFDwOefA87Opo2PiIiMQ+vEP2bMGFy6dAkffvihRvc+ICf9jRs34tdff1VX9CPzVFAgF+Dx9AT+/W+5zdYW+Mc/gFOnANY3IiJq2rS+x19YWAhvb29cunQJzs7O6NixI06dOoU5c+bg66+/Rm5uLpycnPDLL7+gXbt2xo67XniPX+7W/+c/gYgIoHLihSQBQUHA6tWAg4Np4yMiIsPS+x5/mzZtkJycjJkzZ+L69es4deoUAGDr1q3Izc3FX/7yF6SkpJhd0q9kyaP6T50CRo4Enn++KukPHw4cOwZs2cKkT0TUlBhsVP+D8vLycP78eWRlZaFLly5wc3ND586d9YnTqCz1ij83Vx60t2WLXGcfADp3lufiz5gBKOpVvomIiBoTg5fsbUwsLfGXlwNxcXLS/+MPuc3KCnj5ZWD5csBMO2WIiMiAast9ViaIhYwoJUV+mM6ZM1Vt48bJj9D18DBdXEREZB7Y2dtEZGfL9fNHjapK+j16ALt2AT/8wKRPREQyXvE3csXFwHvvAatWAXfvym0tWwJLlsgj+Fu1Mm18RERkXiwm8UdHR0OlUkHVhCaq790LhIcDFy5UtU2ZIpffdXExXVxERGQ6SUlJD53FxsF9jdDFi8ArrwDffVfV1q+fXIRnzBjTxUVEROZD73n8ZHp378oPzunfvyrpt2snd/WfPs2kT0REddO6q1+hUECSpIdvzMoK7du3h6OjI8aNG4eVK1eiJZ/yojchgH/9C1i0SB7EV2n2bODNN+W5+URERNrQ+oo/MDAQrq6uEEJACIFOnTph8uTJ8PPzQ4cOHSCEQNu2bdGjRw/k5uZi3bp1GD9+PAoKCowZf5P3v/8r18+fPr0q6SuVwNGjwPbtTPpERFQ/Wif+GTNm4OrVqwgODsapU6fw22+/IT4+HgcPHkRWVhbCw8Nx9+5dbNiwAVlZWVi3bh1+/PFHrFu3zpjxN1l5eUBoKODtDSQny20ODsC2bXLSHzbMtPEREVHjpPXgvrFjx+LevXs4cuRIjcuLiorQo0cPDBgwAImJiQCAIUOGwM7ODvv37zdcxDpoTIP7ysvl5L50qVxyFwCaNZOL8kRFyU/SIyIiqoveg/tOnjwJLy+vWpfb2NggICAAJ06cULf5+Pjg5MmT9QzVcv34IzB0KBAcXJX0R4+WC/K89x6TPhER6U/rxD948GB8/vnnKCwsrHF5YWEhvvnmG7g8MIH8ypUrcHNz0z9KAzDnp/P99hvwwguAry/w889yW/fuwJdfAomJ8ih+IiIibdT1dD6tE39AQAD++OMPhISE4NixYxrdBwUFBYiIiMDt27cxYcIEAHIPQXJyMsaNG6d79AZUWcDHnJSUAGvXAm5uwM6dcluLFvKDdM6eBZ55BqhjIgUREZEGlUplmMfyFhUVITg4GJ9++ikAwN7eHkOGDEFubi4yMjJQWFiIESNG4MCBAygpKUG7du3QrFkz/PjjjxgyZIhBDkZX5niP/4cf5KflZWRUtT39NPDuu0DPnqaLi4iImga97/Hb2Nhg586d2LJlCx577DEAwL59+3DmzBm4uLhg06ZNOHDgAJo3b46cnBxMmzYN+/btM3nSNzeXL8sJfuLEqqTv5iZ/Edi1i0mfiIiMS6+Svbdu3YKdnR2aNWtmyJgMzhyu+IuKgDVrgLfflh+sAwBt2sgj9cPCAGtrk4ZHRERNTG25T6eH9Bw/fhwZGRnIycmBp6cnvL290bFjR72DbIqEAOLjgVdfBa5dq2p/4QX5i0DXrqaLjYiILE+9Ev+ZM2cwb948pKamVls2cOBA7N27F12ZydTS0+Wr+YMHq9oGDQLefx/w8TFdXEREZLm07uq/efMmPD09cevWLXTr1g0BAQHw9fVFTk4OkpOTsXv3bvTu3RuHDh1Ct27djB13vTR0V//t20B0NLBhg1yQBwA6dJDr6gcGygV5iIiIjKm23Kd14g8KCsL27duxefNmzJ07t9ryHTt24MUXX8TSpUuxatUq/SM2oIZK/BUVwI4dwJIlQE6O3KZQACEhwIoVgJ2d0UMgIiICYIDE7+HhgXv37uHSpUs1DuYrKyuDq6srnJycai3rayoNkfhTU+WyusePV7X5+QH/+AcwYIBRd01ERFSN3tP5rl+/jjFjxtQ6gt/KygpjxoxBenq67lE2Qr//LnffDx9elfSdnIDPPwcOHWLSJyIi86J14nd1dUV8fDzu3LlT4/L8/HzEx8ejT58+BgvOkAxdsre0VK6f37ev3L0PyFPyli4Fzp0Dnn2WVfeIiKjhGaxk7+TJk1FQUIDXX38dpaWlGssuXryIiIgIFBYWwt/fX+dgjcmQJXsPHAC8vICFC4HK70EBAfIo/tWrgdatDbIbIiKiejNYyd579+5h+PDhSEtLg5OTE5RKJezt7ZGSkoILFy5ACIFHHnkEx48fh7WZVaMx1D3+q1flZP/111VtffoAsbGAmX7fISIiC6X34D4AKC4uxt///nds3boV+fn56nYbGxuEhobi9ddfR5s2bQwTsQHpm/jv3ZMr7q1ZA9y/L7e1bg38/e9AeLj8YB0iIiJzYpDE/6AbN24gKysL3bp1g6OjIyQzvqGta+IXAvjmG/kqPzOzqv2vf5W/CJhZuQIiIiI1gyf+mnz11VfIzs5GWFiYoTZpELok/rNn5ap7iYlVbV5ectW9ESMMHCAREZGBNUjiV6lUSElJQXlluTozUZ/Ef+cOEBMjz78vK5Pb7O2BVauAuXNZdY+IiBoHgz6k52FM/RQ8XVVUAJ98Arz2mjw3H5Cr7gUHAytXyiV3iYiIGjuDJ35zvtdfmxMn5Kp7R49WtY0YIV/1e3ubLi4iIiJD03oef1OUkwPMmQMMHVqV9Lt2Bf7nf4DkZCZ9IiJqegx+xd8YlJUBGzcCy5cDlbMSmzeXR+8vWwa0bWva+IiIiIzF4hJ/UpLcrf/LL1Vtjz8uF+Hp29dkYRERETWIWhP/xx9/XK/79UII/F45Ks4MXbsGLFoEfPFFVVuvXnLCDwhgXX0iIrIMtU7nUyh0v/1fUVGh83uNQZIktGolcO+e/NrGRu7SX7gQaNnStLEREREZQ72n8y1fvlznHZmjyqT/rMNBvNNrE5z35QD7TBsTERFRQzNoAR9zJUkSOmEeluAnhOOMqcMhIiIymqT//4lBzbV1LCbxl44aDSvJvCoKEhERGYt0+LBlJ34LOEwiIiK12nKfRRfwISIisjRM/ERERBaEiZ+IiMiCMPETERFZECZ+IiIiC8LET0REZEGY+ImIiCwIEz8REZEFYeInIiKyIEz8REREFoSJn4iIyIIw8RMREVkQJn4iIiILwsRPRERkQZj4iYiILAgTPxERkQWxMnUA+tq9ezcSEhJQVlaGefPmYejQoaYOiYiIyGxJQghh6iAM4ebNm4iKisKmTZuqLZMkCU3kMImIiLRSW+4zm67+wMBAdO7cGY888ohGe3JyMjw8PNCnTx+8//77tb7/rbfeQnBwsLHDJDOVlJRk6hDIyHiOmzae34ZjNol/9uzZ+Pe//12t/eWXX0ZcXBwSExPxwQcf4NatW9i5cydeeeUV/PrrrxBCYPHixfD394eXl5cJIidzwP80mj6e46aN57fhmE3iHzlyJOzs7DTa8vPzAQCjRo2Ci4sLxo8fj9TUVMyYMQPvvfceHB0d8f777+PgwYOIj49HXFycKULXiTF+yfXZZn3fq836da3zsOW1LWss/zmY2/mt7/u1XZfn2Hy2aYp/w3Wtw3Ns2G0aKh6zSfw1OX78ONzd3dWv+/Xrh6NHj2qsExYWhhMnTmDTpk2Nqqu/sf9CMfE/nLmd3/q+n4m/buZ2jpn4Da+xn+PamNXgvszMTEyaNAlpaWkAgMTERGzbtg2fffYZAGDz5s3Izs7GypUr67VdSZIMHisREZG5qynFm/V0PqVSiYiICPXr9PR0TJw4sd7bMaPvNkRERCZl1l397du3ByCP7M/MzMT+/fsxbNgwE0dFRETUeJlN4p8+fTp8fHxw/vx5ODs7Y8eOHQCA2NhYBAcHY+zYsQgJCUHHjh1NHCkREVHjZVb3+ImIiMi4zOaKn4iIiIzPohP/3bt3oVQqkZCQYOpQyMDOnTuH+fPn48UXX8TXX39t6nDISHbv3o25c+ciMDAQx44dM3U4ZGBXrlxBUFAQpk6daupQmhSL7uqPiopC27Zt4eHhgSeeeMLU4ZARlJSUYObMmeopodQ0PexZHdT4TZ06FV9++aWpw2gyGv0Vv641/vfv349+/frBwcGhoUIlHejzDIc9e/bgsccew7Rp0xoiVNIDn9XRtOl7fsnARCOXnJwsfv75Z+Hp6anR7uXlJQ4fPiwyMzOFm5ubyMnJEZ988okIDw8X2dnZYtmyZSI8PFyMHz9ePPXUU6KiosJER0APo+v5fdCkSZMaMmTSga7nuaKiQkRERIjExEQTRU7a0Pff8TPPPNPQITdpjT7xCyHElStXNH6hbt++Lby8vNSvFyxYIL777rsa3/vRRx+JhIQEo8dIutPl/CYlJYmwsDCxYMEC8cknnzRYrKQ7Xc7z+vXrxeDBg8W8efPE5s2bGyxWqj9dzm9ubq4IDg4WvXv3FmvWrGmwWJs6s67cp6vaavzXdB9/5syZDRkaGYA259fPzw9+fn6mCI8MRJvzHBYWhrCwMFOER3rS5vza29tj8+bNpgivSWv09/iJiIhIe00y8SuVSpw7d079Oj09HcOHDzdhRGRIPL+Wgee5aeP5NZ0mmfhZ479p4/m1DDzPTRvPrwmZepCBvp577jnRtWtXYW1tLZycnMT27duFEPLgLnd3d+Hq6irWr19v4ihJVzy/loHnuWnj+TUvFl3Ah4iIyNI0ya5+IiIiqhkTPxERkQVh4iciIrIgTPxEREQWhImfiIjIgjDxExERWRAmfiIiIgvCxE9UD9HR0VAoFPj4449NHYpZ+Oyzz3DlyhWd35+fn48PPvhAo02lUkGhUODOnTv6hmdy+/btw4kTJ0wdBpEGJn4iHUiSZOoQTC4yMhJ/+9vfUFBQoPM2+vbti23btmm0zZ49G9HR0WjRooW+IZrUpk2bMHHiRPz666+mDoVIQ5N8LC8RGd/vv/+u9zZycnLQrVs3jbam8qhsQ3w+RMbAK34i0gurfj8cPx8yN0z8REZ07949xMTEwMvLC23btoWHhweCgoJw8+bNausWFRUhNjYWY8eOhZ2dHcaOHYvDhw8jKCgICkXd/1RVKhX69OmD3NxcBAUFoWfPnnB1dcX8+fNRVFSE4uJiLFy4EO7u7vDw8MCaNWs0rkozMzOhUCgwefLkatuuHNuwZ88eAECPHj3wySefAAC8vb3Rs2dP9brFxcWIjo7GyJEj4eDgAAcHB4wcORIbN25Ur5OUlKQ+ptOnT0OhUGDFihXq46jpHv8///lP+Pr6ws7ODt27d8dTTz2FkydPaqxTeQwxMTE4fPgw/P390bFjR7i7uyM8PBz379+v83OcNWsWFAoFzp8/D6VSCVtbW0yYMEG9/NixY5gyZQo8PDzQpk0beHh4YPr06RpjHVQqlfp4Jk+eXO38JSYmYuLEiejcuTOcnJzw5JNP4vTp03XGRmQQpn1GEFHjEhUVJSRJEh9//HGd696/f18MGDBASJIk2rVrJwIDA4WLi4uQJEk4ODiI06dPa6z//PPPC0mShL29vQgJCRE+Pj7C2tpa9OnTRygUijr3p1KpRKdOnYSHh4fw9PQUISEholu3bkKSJDFt2jQxbtw40bZtWxEUFCRGjhwpJEkS06dPV7//ypUrQpIkMXny5FqPe/fu3UIIIWJjY4WXl5eQJEnMnz9f/WS1oqIi4enpKaysrISPj48IDw8Xjz32mGjevLmQJEnExMQIIYTIzMwU0dHRQpIk0aVLFxETEyMOHz4shBDCz89PKBQKkZ+fr97/3LlzhSRJwsrKSkyZMkUMGzZMSJIkmjdvLj766KNqx+Dr6ytatmwp4FN+ZAAACU5JREFU3N3dRWhoqPDw8BCSJIkJEybU+TnOnDlTSJIknJ2dxejRo0VQUJBYsmSJEEKI7du3i2bNmglHR0fx3HPPiblz5wpnZ2chSZKwtbVVx/zRRx8JlUql/owrj1sIId566y0hSZJo0aKFeOaZZ0RgYKBwcHAQLVq0EPHx8XXGR6QvJn6ieqhP4o+IiBCSJIkFCxaoE0JZWZmIi4sTkiSJ4cOHq9fdunWrkCRJzJgxQxQUFKjb582bJyRJ0irx+/n5CUmSxKhRo0RFRYUQQoji4mLRrl07IUmS6N+/v3rbFRUVYvjw4cLW1laUlpYKIeqX+IWoSpBnzpypdhzR0dEa7z916pSQJEn06NFDo12SJOHt7V3tOB5M/AkJCUKSJKFSqcTly5fV6yUnJwt7e3vRvn17cePGDY1jkCRJbNmyRb1uYWGh6NOnj5AkSWMbNak8rvHjx2u0l5WVie7du4sOHTqIP/74Q2PZ008/LSRJEjt27HjoZ3bhwgVhbW0tvL29xc2bN9Xt2dnZwsXFRXTt2lXj/BMZA7v6iYxk69atcHJywrp169CuXTsAQLNmzTB37lx069YNqampOH78OAB5WhwAhIaGok2bNuptzJs3r977Xbp0qXrWgbW1NYYNGwYAePLJJ9XbliQJQ4YMQX5+Po4cOaL7Qf6JUqlEXFwcIiMjNdq9vLzg4uJS4y2OumzduhUAsHHjRo1bCiNHjoS/vz/u3LlTbXpl9+7dMWfOHPXr1q1bY9SoUQCArKwsrfY7bdo0jdclJSVYu3Yt4uPjYWtrq7Hs6aefBiAPVnyYDRs2oLS0FPPnz4eDg4O63dHRETNmzMCNGzfwr3/9S6v4iHTFUf1ERnDjxg3k5+dj9OjRaN68ebXlAQEBiIuLQ0ZGBpRKJc6cOQN7e3solUqN9QYOHIjOnTvXK2G6uLhovHZ0dAQAjfvUANChQwcA8lx6Qxk4cCAGDhyIu3fv4qeffkJ6ejouXLiAo0ePIjs7G+Xl5fXe5tmzZ2FnZwcPD49qywICAvDpp5/i/PnzGu29evWqtm7l56Dt9MMHv2QAQKtWrTB16lQAwOXLl5GWloaMjAykp6fjwIEDAFDnGIJz586p/4yOjtZYVvmF5M/HQmRoTPxERlD5n7i9vX2Ny319fREXF4ecnBzcunULeXl5GD9+fI31AXx9fbFr1y6t9itJErp06VLjMjs7Oy2j1115eTkiIyOxadMm3Lt3D5IkoV+/fhgxYgQuXryIGzdu1HubWVlZ1ab8VfL19QVQ/Ur7z1fkANQD7CoqKrTab8eOHau1HT16FC+99BJOnTql3s+jjz4KHx8fxMfH1zmCv/L34r333qtxuSRJyMzM1Co+Il2xq5/ICCoTVUpKSo3LKxOVp6cn7OzsYGVlhdzc3BrXzcvLq9e+tZkBUJPKLx0lJSXVlmmbsJcsWYJ3330XTzzxBL7//nvk5eUhLS0NmzZtgpWVbtcZjo6OuHTpUo2FcB78HI0tOzsb/v7+yMrKwsaNG5GWloa8vDwkJCTg8ccf12obXbp0gUKhwPXr11FRUVHtp7y8nF39ZHRM/ERG4OjoCBsbG1y4cAEXL16stjw5ORmAPBWuWbNmcHNzQ0ZGRrVu6Pv37+OXX35pkJjbtm0LACgsLKy2rKayvDX1Tnz++efo1KkTvvjiC0yYMAHt27cHIHevX7t2DUD957W7u7sDAPbu3Vtt2YOfo7H98MMPuH37NlasWIF58+ahf//+6mXp6ekAoHEro6bPx83NDRUVFfjiiy+qLUtOTsbSpUtx9OhRI0RPVIWJn0gHdSUvSZIQGhoKIQTefvtt9X30srIy7NixA7t378bAgQPV3cmhoaEoLCzE4sWL1Ym3qKgIS5cuxa1bt4x7MP/P1tYWtra2SE1N1fiysm/fPhw8eLDa+tbW1gCAu3fvqtscHR2Rl5enTvIAUFpaiunTp2u8rtS8eXMUFRU9NK7Q0FAAwLZt23D58mV1e0pKCtasWYM2bdrg0Ucf1fYwdVY5RuDP8+0PHjyoft7Ag8dW0+czb948KBQK7NixQ6NL/48//sD06dOxceNGODs7G+sQiAAw8RPpZM2aNVCpVDX+fPXVVwCA119/HY888gg+/PBDODs7IzAwEK6urnjxxRfRu3dvjSvYwMBAjBgxAnFxcejevTsCAwPRo0cPbNq0Cfb29lp3k9f3avpBCoUCwcHBKC4uxsiRIxEcHIyAgABMnjwZEydOrLZ+5SDCyMhIdbGal156CWVlZRgyZAhmzZqFGTNmwNXVFf/973/x6KOPQgih8UXGxcUFFy5cQEhICL777rsaj2PixImYNWsWUlNT0bdvX0yZMgXDhw+Hn58fCgoK8O2339Y6BsCQJk6cCFdXV2zbtg2+vr4IDw/HqFGj4O/vry569OdjA+Tflddeew0lJSUYOHAglixZgrS0NPTu3RsBAQF4/vnn0bt3b9y4cQNvvPFGgxwLWTgTTiUkanQqi84oFIpqP5XtlcVshJDn0S9fvlwMGTJEtG/fXvj4+Ihly5aJ69evV9t2SUmJiIiIEAMGDBDt27cXY8aMEampqUKpVAoHB4c6Y1OpVNUK3wghxKxZs4RCodCYb195LAqFQmOeuRBCvPPOO8LLy0sdw1dffSW++eabausWFhaKKVOmCHt7e+Hg4CCKiopEaWmp+Oyzz8TUqVOFnZ2d8Pb2FosWLRKFhYVi8+bNQqFQiO3bt6u3cfjwYTFo0CDRunVrMWfOnIcex86dO4Wfn5+wt7cX/fr1Ey+99JJITU3VWOdhtQhqO94/q+3zEkKIjIwMsXz5ctG/f3/RpUsX4e/vLxITE4UQQnTp0kWjTkFZWZmYM2eO6NKli7C1tRXnz59XL9u7d68YP3686Nq1q+jVq5d4+eWX1dshMjZJCBaSJjK1zMxMODg4oHXr1hrtQgh0794dHTp0YElXIjIIdvUTmYElS5agXbt21WrPx8bGIjs7G+PGjTNRZETU1PCKn8gMJCUlYfz48WjVqhVGjRqFnj174scff8Tp06fh4+ODffv2oWXLlqYOk4iaACZ+IjNx4sQJ7NmzB/v370dGRgYGDx4MX19fvPrqq+qpdkRE+mLiJyIisiC8x09ERGRBmPiJiIgsCBM/ERGRBWHiJyIisiBM/ERERBaEiZ+IiMiC/B+3gRostBwyIA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8870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445" y="2132856"/>
            <a:ext cx="5961159" cy="455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adaptation time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dirty="0" smtClean="0"/>
              <a:t>= Waiting time / fixation probability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25</a:t>
            </a:fld>
            <a:endParaRPr lang="he-IL" dirty="0"/>
          </a:p>
        </p:txBody>
      </p:sp>
      <p:sp>
        <p:nvSpPr>
          <p:cNvPr id="7" name="AutoShape 2" descr="data:image/png;base64,iVBORw0KGgoAAAANSUhEUgAAAgUAAAGLCAYAAABXzuE4AAAABHNCSVQICAgIfAhkiAAAAAlwSFlzAAALEgAACxIB0t1+/AAAIABJREFUeJzs3XdYFFf3B/DvgKAoiKCColKMBrBiIVgQFjWCFFvUWFFIiB1F04uAJq/5xahBrInd2BJj76IuiL3XABawRUEsoALS7u+P6y6ugO4u2zmf5+F5c2dmZ8/yjsPZO/eeKzDGGAghhBBS6RlpOwBCCCGE6AZKCgghhBACgJICQgghhLxCSQEhhBBCAFBSQAghhJBXKCkghBBCCABKCgghhBDyCiUFhBBCCAEAVNF2AIpKTEzEmjVrUFhYiKtXr+LIkSPaDokQQggxCIK+VjTcunUrMjIyEBYWpu1QCCGEEIOgE48PQkNDYWtri5YtW8psT0hIgKurK5o2bYrY2FiZfWvXrsWQIUM0GSYhhBBi0HQiKQgJCcGePXtKbZ84cSIWL16MuLg4zJ8/H5mZmQCA27dvw9LSEjVq1NB0qIQQQojB0omkoEuXLrCyspLZlpWVBQDw8vKCg4MDevTogRMnTgAAli1bhtDQUI3HSQghhBgynR1oeOrUKbi4uEjbzZo1w/HjxxEQEICoqKh3vl4QBDVGRwghhOimigwV1ImeAnVhjOnVT2RkpN69j7LnUvR18h4vz3FvO0bZfer4UcU1TNdUxY9/13EV2a/pa0rX/r/WxPtU5Dz6eE1VlM4mBe7u7khKSpK2r1y5gg4dOmgxIvUTiUR69z7KnkvR18l7vDzHve0YTf1/oCl0TVX8+HcdV9H9+kbfrqmKnKcyXlM6MyUxLS0NQUFBuHTpknRbmzZtEBMTA3t7e/j5+SExMRF16tSR63yCICAyMhIikcjg/lES7YiKipLr0ZWqCIKgksyf6C5NX1PEcInFYojFYkRHR1fovqETScHgwYMRHx+PR48ewcbGBtOmTUNISAji4+MxevRoFBQUIDw8HOHh4XKfk26oRNXEYrFGE0y6hg2fpq8pYvgqet/QiaRAHeiGSvQdXcOEEEVV9L6hs2MKVCEqKgpisVjbYRBCCCFqJRaLVfIoinoKCNFRdA0TQhRFPQWEEEIIUQnDTgoeP9Z2BIQQQoje0NmKhqoQ5eIC0bx5EA0cqO1QCDFY1tbWePLkibbDIMSgWVlZ4fFbvuhKpiRWlGGPKQCABg2APXuAFi20HRIhCtGXMQX6Eich+kzef2c0puBd7t0DunQBEhK0HQkhhBCi0ww7Kfj5Z/6/T58CPXoAmzZpNx5CCCFEhxl2UvDVV8DKlUCVKsDLl0D//sCCBdqOihBCCNFJBp0UREVFQWxvD2zfDtSoATAGjBsHfP89/29CCCHEAFDxoncoNdji1CkgIAB4+JC3Q0OBRYsAExPtBEjIO+jLAD59iZMQfaapgYaVJykAgOvXAV9f4OZN3vb3B/76i/ciEKJj9OWPrb7ESYg+o9kH6tCkCXD0KNC2LW/v2gV07QpkZmo3LkIIIUQHVK6kAABsbQGxmM9GAICTJ4HOnYHUVK2GRQjRb/fv38cXX3wBX19fODg4wMLCAi1btkS/fv2wZcsWne1NEYlEMDLS7p8CXYiBcAb9/0K5qyRaWPDBh0OH8nZKCtCpE3DunEbjI4QYhgULFsDV1RWzZs1CZmYmvL29MWbMGDg5OeHMmTPo168fOnXqpO0wyyUIgrZD0IkY9BkNNHwHuZ6rFBcDX38NzJzJ2xYWwObNQLdu6g+QkHfQl2f1+hKnuqxcuRIhISGws7PD4sWLERAQUOqYVatWYeHChTh27JgWInw7kUiEw4cPo6ioqFLHoOs0NaYAzEAp9NHmzGGMT1JkzMSEsXXr1BcYIXLSl3+e+hKnOqSnpzNra2tmZGTEjh49+tZj8/LyZNpxcXGsZ8+erFGjRsza2pp5eXmxefPmlflaBwcH5ujoyIqKilhkZCT74IMPmLm5OWvTpg1bvHhxma9JSEhg3377LfPw8GBmZmbMzs6OeXt7swULFjDGGEtNTWWCIJT5IxKJpOc5ePAgCwsLY66urqxmzZqsdu3arGPHjiwmJoYVFRWVet/IyEgmCAITi8Vsz549LCgoiNWpU4c5ODiwkJAQ9uTJE+mx8sZA5P93VtF/j5W7p+B169cDwcFAQQFvz54NRESoJzhC5KAv38D1JU51+OWXX/D111+jb9+++Oeff+R+3YwZM/Ddd9/B2toaAQEBsLS0xN69e3Ht2jX07NkTO3bskOlOd3JyQkFBAT744ANs27YNvr6+qFq1KrZv346ioiLMmjULEa/dr9auXYthw4ahdu3a6NixI5o1a4bHjx/jwoULAIATJ04gKysLv/32G1asWIFbt27JdD07OjoiODgYANCzZ08kJyejU6dOaNCgAW7evIlDhw7h8ePHCAwMxLZt22Q+W1RUFKZNm4ZRo0Zh6dKlcHR0RNeuXbFp0yZkZmaidevWOPfqUa28MRDqKagwpT7agQOMWViU9Bp8/jljZWTChGiCvvzz1Jc41WH48OFMEAT266+/yv2aq1evsipVqrD69euztLQ06fbc3FzWvXt3JggC++OPP2Re4+DgwARBYF5eXuz27dvS7Tdu3GBVqlRhdevWlfnW7uXlxYyNjdm5c+dKvf+jR49k2t7e3szIyKjceG/evFlqW3FxMRs8eDATBIHt2LFDZp+kp6BKlSosLi5Ouv3ly5fMz8+PCYLAtm7dqlAMRHM9BQa9dLLCunblCyf17Ak8eAD8+itw/z6wbBlgaqrt6AgxHJMmAefPa/593dyA335T2en+/fdfAECTJk3kfs38+fNRVFSEvn37wsHBQbq9WrVqGD16NA4cOIA5c+bg008/LfXaMWPGoFGjRtJ248aN0a5dO5w6dQp3796Fvb09AMDCwgLGxsaoXbt2qXNYW1vLHSvAeyneJAgCvvvuO6xfvx6HDh0qcxxFt27d0O218Vmmpqbo3bs39u7diwsXLqBXr14KxUE0g5KCN7m5AceO8SJHKSnAmjVAejpfTMnCQtvREWIYzp8H4uO1HYVWJCcnAwD8/f1L7evRoweMjY1x48YNFBcXy0zTMzMzK/MPqZeXF06ePIl79+5Jk4JPPvkEu3btQps2bdCnTx8EBQXBy8sLVlZWCsebm5uL5cuX488//8StW7eQkZEhMyDw+vXrZb5u4MCBZcYKAHfv3lU4DqIZBp0UREVFQSQSQSQSKfZCR0fgyBEgMBA4cQKIiwNEImDnTqBePTVESkgl4+ZmEO/r6uqKM2fO4Nq1a3K/5u7duxAEAR4eHqX2WVhYwNXVFVeuXEFGRgbqvXa/sbW1RfXq1Uu9RrKtQDIeCkDfvn0hFosRExODlStXYtmyZTA2NkbXrl3x66+/omXLlnLFWlRUhN69eyMuLg5NmzaFv78/rK2tUaNGDTDGEB0djezs7DJfW1bvSVmxEtUQi8VlT8FXkMEnBUqrUwc4cAD4+GOeDJw9y2sZ7N0LNG2qshgJqZRU2IWvTZI/rkePHpX7NQ0bNkRycjJOnDhRqts9Ozsb//77L0xMTGBra1uh2Ly8vODl5YWsrCwkJCRg8+bNWLlyJT7++GNcvXpVrnPExcUhLi4Obm5uOHv2rMy+48ePIzo6ukIxEtWRfAGu6P8nBl28qMJq1AC2bOGLJwG86mGnTnxxJUJIpTdy5EhYW1tjy5Yt76xB8PLlSwCAi4sLAGDPnj2ljtm/fz+KiorQpEkTlRXzsbS0RFBQEJYtW4aAgAAkJSXh8OHD0v0mrxaFy8/PL/XapKQkAMCkSZNK7Vu3bp1K4ntXDESzKCl4lypVgCVL+HLLAF8nQSQCdu/WaliEEO2rW7cuZs+eDYA/Q99dzn1h1apV8Pb2BgCMGzcOVapUwebNm3Hnzh3pMXl5eVi8eDGAsv8IK2LPnj2lCgEVFRUhLS0NgiDA2NhYut3Ozg6MMZw+fbrUefz9/SEIAnbs2CGzPT4+Hhs2bKhQjK97WwxEswz68YHKCAIwfTpgZweMGwfk5ABBQcDSpcCIEdqOjhCiRcHBwXjx4gW++eYbBAQEoE2bNmjWrBnq1auH5ORknD9/Hnfv3pWWOXZxcUFkZCSmTp2Ktm3bIiAgABYWFti3bx+uXbsGX1/fMmceKGLQoEEwMzODp6cnHBwckJmZiePHjyMlJQU+Pj4y4xl69OiB1atXY8SIEfD19UW9evXg6OiIYcOGoWnTpvDx8cHGjRvRokULeHl54eDBg0hJScHkyZOlCVFFvS0GomEVmtCow9T20TZtYqxq1ZJaBjNmMFZcrJ73IpWavvzz1Jc41e3+/fvs888/Zz169GD29vasRo0arFmzZqx3795s8+bNpY7fv38/69mzJ2vYsKG0omFsbGyZ53Z0dGROTk5l7ouKimJGRkYsPj5eum3RokWsb9++rHHjxqx69erM1dWVjR07lm3cuJHl5OTIvL64uJjNmDGDubq6MnNzcyYIAvPx8ZHuf/jwIZs3bx7z9PRktWvXZr6+vmzRokWMMVbq2PLikZBUMAwJCVEoBkIVDStMrVXWEhN5T8HTp7w9fjwfOPValxwhFaUvlQL1JU5C9JmmKhpSUqCsK1cAPz9AMt+2f39g9WqgWjX1vSepVPTlj62+xEmIPtNUUmDQAw3LXTpZFZo3B44e5f8LABs38iRB0ntACCGEaAgtnfwOGvv28uQJ0Ls3IJni07Iln5nQoIH635sYNH35Bq4vcRKiz6inQF9YWfGCRn378valS0DHjsCrmuiEEEKIvqCkQBXMzIC//wbGjuXtO3eAzp354wVCCCFET1BSoCrGxsC8ecCPP/L2kydAt27AG2uNE0IIIbqKkgJVEgTgu+94USNjYyAvjz9W+P13bUdGCCGEvBMlBeoQGgps3cofKxQXA6NGAdHRvNwRIYQQoqNo9oE6nTgBBAQAjx7xdlgYsGABX0+BkHfQiWtYDvoSJyH6jIoXVZDO3KiSk3n9grQ03u7VC1i3DihjXXRCXqcz1/A76EuchOgzmpJoKJyd+SyE1q15e9s2oHv3kt4DQgghREdQUqAJ9esDCQlA1668fewY4OkJ3Lql3bgIIYSQ11BSoCk1awK7dgGDBvF2UhLQqRMvdkQIIYToAINOCtS69oEyqlYF1qwBIiJ4+7//eI+BLsVICCE6TiwWw8jICNHR0doORWkrVqyAkZERVq5cqZLzqWrtA4NPCkQikbbDkGVkBMyeDfz6K29nZwO+vrwiIiFE7xQXF2Pjxo348MMP4ejoiGrVqsHW1hatW7dGWFgYtm/fLj1W1X8IdE1aWhqMjIzg5OSkkfcTBEEj76NOqvoMIpFIJUkBzY3TlilTgHr1gJEjgfx84OOPgQcPgAkTtB0ZIUQBw4YNw/r162Fqago3Nzf07dsXubm5uHbtGlavXo3k5GQEBQXJvMYQ/pi9jaF/PkNGSYE2DR0K2NgA/foBz58D4eH8kcL//serIxJCdNrmzZuxfv16WFpaIiUlBXXr1pXZ//TpU5w9e7bU62gKJ9FVBv34QC98+CEQH8+TAwD4+WdgxAigoEC7cRFC3unoq0XPxo4dWyohAIBatWqh66tZRyKRCKGhoQCAkJAQGBkZSX9u374NgD/yNDIyQnx8PHbs2IHevXujfv36Mt3xxcXFiI2NRdeuXWFjY4P69eujR48e2LdvX5kx7t69G5MnT0br1q1RvXp12Nvbw8/PD3/99ZfMcSkpKfj111/h5+cHCwsL2NjYoF27doiIiEBhYWGFfk+vjwG4fv06hg0bBicnJ9StWxc9e/bE1atXy3zd8+fPMX78eLi4uKBOnToICAjAli1byn0fR0fHch9dSH63CQkJpfalp6dj7NixaN++PWrWrAlbW1t4eXlh0aJFpY598OABRo0ahTZt2sDCwgKurq4IDQ1Fenp6me+bkZGB4OBgODk5oX79+ujXrx8OHz5c7mfQNuop0AVt2/Jpir6+wPXrwOrVQHo6sHEjYGGh7egIIeVo/ar+yMWLF995bEhICKysrLB161b06dMHbm5u0n2WlpYyx65atQqrVq1Co0aNMHToUOTm5gIAXrx4AT8/Pxw5cgTm5ubo2bMnCgoKsHPnTsTFxWHGjBn46quvpOeZMWMGvvvuOzRo0AAeHh7w9/dHeno6Tp06hY0bN2LgwIEAgOTkZHzwwQcoKCiAh4cHwsLCUFBQgGvXrmHhwoX46aefUEUFlVgvX76MLl26oKCgAP369UNiYiL27t2Lw4cPIzk5GQ0aNJAe+/TpU3Tu3Bn//vsv3N3dERAQgDt37mDIkCEYOnRoue+h6KOLAwcOYMCAAXj69Cm6du2KsLAw5OXl4fz585g5cyZGjx4tPfbQoUPo378/njx5AicnJwQHB+Pw4cNYsWIFtm/fjvj4eDRr1kx6fGpqKry8vHDv3j34+Pigbdu2SEpKgr+/P/r166dQnBrDlHD9+nW2a9cutmDBAsYYY3fv3mXFxcXKnEptlPxo2pWRwZi7O2N8lQTG2rVj7MEDbUdFtERfrmF9iVMd8vLyWJ06dZiRkREbNGgQ27BhA7t161a5xy9fvpwJgsBWrlxZ5v7IyEgmCAKrUqUK2759e6n9X3zxBRMEgU2ZMoXl5eVJtz98+JB5eHiwqlWrsmvXrkm329vbM3Nzc3b//v1S58rMzJT+99SpU5kgCCwmJqbUcU+fPpX7/p6amsoEQWBOTk4y2w8dOsQEQWCCILAZM2awly9fSvdFR0czQRBYRESEzGu+/vprJggCCwsLk9keHx8vPVd0dLTMPgcHh1LvLSH53cbHx0u3PXv2jDVq1IgZGRmxnTt3lnrNvXv3pP+dk5PDHB0dmampKTty5EipmIyMjFi3bt1ktg8aNIgJgsCmT58us33VqlXSz1DetfAmef+dVfTfo0Kp37Vr1xAREYFdu3YB4BnZmDFjsHTpUuzYsQNLlixBq1atVJ23VB516wKHDgEDB/KaBmfO8FoGe/YATZtqOzpCVGbSJOD8ec2/r5sb8Ntvqjtf1apVsXz5cowfPx4bNmzAhg0bAAB169bFhx9+iJEjR6J79+4Kn7djx44IDAyU2fbs2TP89ttvqFWrFiIjI1G1alXpvjp16mD06NEIDQ3FmjVrEBkZCQCwsLBATk4OLMrocaxdu7b0vyX7bW1tSx33Zi9GRdSsWROTJ0+GqampdNvAgQMRFRWFCxcuSLcxxjBv3jwIgoBx48bJnMPLywutWrWSq3fmXVauXIm7d+/C3d0d/v7+pfbb2dnJHHvr1i2EhISgU6dOpWLy9PTEwYMHcevWLTg4OCAjIwMbNmyAsbFxqc8wdOhQRERE4PHjxxX+DKomd1KQmZkJb29vpKeno1OnTjA2NpY+F2nYsCHOnj0Ld3d3nDlzBi1atFBbwAavRg1gyxZg9Ghg2TLg5k2eGOzcCXzwgbajI0Qlzp/nQ2kMQWBgIPz8/HD8+HEcOHAAp0+fxsGDB7F27VqsXbsW48aNQ2xsrELnLOsPVFJSEgoLC2Fvb49Zs2aV2v/8+XMAfGyAxCeffIIpU6bA2dkZH330Efz9/eHp6YkaNWrIvDY4OBjfffcdRo4cibVr16Jv374QiURwdHSUOe78+fOlnulbWVlh4sSJcn2uXr16ySQEAKTjBe7evSvddvfuXbx48UI6tfNNfn5+KkkKLl++DADo37//O4+99KrQXFFRUZlT/0xMTADw37+DgwOSk5MBAO3atYOVlZXMsUZGRujevXupcR26QO6k4Ouvv8ajR48gFovRpUsXREVFSZOC0NBQuLi4oFu3bti8eTMlBRVlYgIsWQLY2QE//ghkZgI+PnyMQc+e2o6OkAp77XG6QbxvlSpV4OnpCU9PTwBAVlYW1qxZg0mTJmH+/PkICgpCjx495D6fh4dHqW1prxZVu3jxYrl/EAVBwIMHD6TtSZMmoWnTppg7dy5iY2MRGxuLqlWrIjAwEL/++iscHBwAADY2Nrhy5QpiY2Olz8cBoHnz5pg+fTr69OkDALhw4QKmTZsm856Ojo5yJwVNmjQpc3v16tVR8Nrg6v/++w8A0L59+zKP/0BFX5BuvSo17+3t/c5jJb//VatWlXvM679/yWdwd3cv89gPPvhAv5OCxMRE9OrVC126dClzf6dOnSASibB9+3b88MMPKguw0hIEYPp0oEEDYNw4ICcHCAoC/vgDCAnRdnSEVIgqu/B1kaWlJcaOHYvExESsX78eYrFYoaTA2Ni41LZGjRoBAEaNGoWFCxfKdR5BEBAYGIjAwEA8fPgQYrEY69atwz///IPnz59j9+7d0mObNGmCmJgYzJw5E6dOncKuXbswf/58DBgwALdu3YKdnR1GjBiBESNGyP05lCUZcHj69Oky9584caLM7SYmJnj27FmZ+65fv15qmyQpEovF70w0GjZsCAA4duxYmUnbmySf4eTJk2XuL+8zaJvcUxIfPHgg8wyqLLa2tmX+4kkFjB4N/PMPUK0aUFQEhIby3gOa50yIzrO2tgZQ8kde0sWcl5en8LmaN28OY2NjHD16VKk6B3Xr1sWAAQOwadMmtGzZEvv27cOdO3dKHWdqaorOnTvjp59+QmRkJIqKirB06VKF368iGjRogBo1aiAjIwPnyxh8smfPnnJfl5GRIe26l8jNzcW2bdtKzUxo2bIlAGDjxo3vjEkyWyQxMVGuz+Ds7AwAOHv2bKmxA0VFRYiLi5PrPJomd1LQokUL/P3333j58mWZ+7Ozs7Fx40aZ6RhERfr0AeLiAMlzqR9+4L0HRUXajYuQSm7NmjXYtGlTmfP4r1+/jj/++AOCIEgHpkkGrpX3DfhtLCwsEBERgUuXLuHLL79ERkZGqWNu3Lgh7ebOz8/HgQMHSh3z7Nkz6Wslycrhw4eRnZ1d5md4/ThNEQQBEyZMAGMM8+fPl9kXHx8vfb7/pjZt2gCATLf8y5cvMWfOHOmYi9eNGDECjRo1wunTp7Fz585S+18f5xAcHAxHR0dMmzYNu3btQn5+vsyxxcXFMmvt1K1bF4MGDUJRUREWLFggc+yaNWvw5MmTcj69lsk7TSE2NpYJgsA++eQTlpKSIp3ewRhj586dY8OHD2eCILA5c+ZUaDqEqijw0fTH1auM2duXTFns04exnBxtR0XURF+uYX2JUx0mTZrEBEFgNjY2zN/fn40fP56NGjWKNW/enAmCwIyMjNinn34qPT47O5vVrl2bmZubs/79+7Po6Gg2ffp0lpWVxRgre9rc6/Ly8li3bt2YIAjM2NiYeXp6si+++IIFBwczd3d3JggC27BhA2OMsSdPnkinBw4aNIh98cUXbNCgQcze3p4JgsCGDx8uPW/v3r1Z9erVmb+/Pxs3bhwbN24c8/DwYMbGxqxBgwbs7t27cv0+3jUl8c0phBJlTSV8+vSp9Pfo7u7OIiIiWP/+/ZmZmRn79NNPyzzf7du3WfXq1ZkgCKxZs2bsk08+YdbW1qxBgwZswIABZf5u4+LimJWVFRMEgXXr1o1FRESwcePGsS5dupSKKTExkdnY2DBBEJilpSUbMmQImzRpEvvoo4+YnZ0dMzMzK/X7aNiwIRMEgfn4+LDJkyezgIAAZm5uzoKDg3VySqLcry4uLmaBgYHSC93a2poJgsCcnZ2l8y19fHx0pl6Bwd6o7t5lrFWrksSgc2fGHj3SdlREDfTlGtaXONXhzp07bP78+axv377M2dmZ1axZk1lYWDAXFxfWp08ftnv37lKvSUhIYCKRiNWtW1d6P5XUNoiKimJGRkblJgUSf/75J/P19WUODg6sWrVqzMHBgXXv3p3FxMSwR6/uBwUFBeyXX35hPXv2ZPb29szMzIy1adOGTZ48me3YsYMVFBRIz7dv3z4WEhLCmjVrxiwtLZmdnR0bMmQI++OPP8qscVAeZZMCR0fHMusLPH/+nI0fP545Ozuz2rVrM39/f7ZlyxYmFovLPd+lS5eYr68vs7GxYY6Ojmz48OEsNTX1rb/b//77j4WFhTE3NzdWvXp1Vq9ePSYSidgff/xR6tgnT56wzz//nHXs2JFZWVmxmjVrMldXVxYcHMy2bt1a6vj09HQWHBzMHB0dWb169Vjfvn3Z4cOH2YoVK5iRkZHOJQXCq5PI26uAVatWYc6cOUhJSUFeXh6qVKmC9957D+PGjcOYMWM00s00b9483Lx5E25ubggODi7zGEEQDLe+eFYWf6Qg6apydeW1DOzttRoWUS19uYb1JU5C9Jm8/84q+u9RoaTgdYwxPHz4ELVr19bo86Zz585h6tSpcHFxwcCBA8ud7mHwN6qXL4HgYEDy7MzOjicGrwbOEP2nL9ewvsRJiD7TVFKg9IJIgiDAxsZGJQlBaGgobG1tpSNBJRISEuDq6oqmTZtKi38kJibCx8cHv/zyS6nBG5VK1arAunW8NBzAV1f09CzpPSCEEEIUpFCZ45SUFGzduhW7d+/G06dPyz2urKVC3yYkJAQTJkwo9Shg4sSJWLx4MRwcHODr64vBgwejVatWSE1NhSAIKKrso++NjIA5c4CGDYHPPweys/miSqtX81LJhBBCiALkTgr27t2LnmqqptelSxfpNBqJrKwsALymNAD06NEDJ06cwIcffoj9+/dj8uTJCAgIUEs8emfKFKBePV7UKD8fGDQIuH8fkLPKGCGEEAIokBQsX74cVlZWWL16NTw8PN5ZyKiiTp06BRcXF2m7WbNmOH78OAICAvDjjz/KdY7X61OLRCKIRCIVR6lDhg4FbG2Bfv2AZ8/4Y4V794Cff+Y9CoQQQgyOWCyWqY9QUXInBZI1p8taqENXlbVohUHr3h1ISODrIzx4AMycyccaLFsGvLEICSGEEP335hfe6OjoCp1P7q+Q7du3x7lz5yr0Zopwd3dHUlKStH3lyhV06NBBY++vt9zcgKNHgfff5+01a4CAAN57QAghhLyF3EnBF198gYsXL2Lp0qV48eKFOmMCULKGd0JCAtLS0rB//365FqF4XVRUlEq7VfSGkxNw5Agg+X2iNtGCAAAgAElEQVTFxQHe3rz3gBAVs7KygiAI9EM/9KPGnzeXX36TWCxWSe+4QnUKfvnlF3z99dcwNTVFx44dyw1y06ZNCgUxePBgxMfH49GjR7CxscG0adMQEhKC+Ph4jB49GgUFBQgPD0d4eLjc5xQEmjuNnBzg44+BHTt429ER2Lu3pBeB6DS6hgkhiqrofUPupGD79u0YNGgQcnNz33lscXGx0gGpCt1QXyksBMaMAZYs4e3atYGdO0t6EYjOomuYEKKoit435B5oOHfuXOTl5eGnn36Ct7e3dLUvXRYVFWX4sw7epUoV4PffgQYNgOho4NEjwMeHV0IMDNR2dIQQQlRAVbMQ5O4psLKygpeXF7Zu3VrhN9UE+pZVhj/+AEaPBoqLAWNjYNEi4NNPtR0VKQddw4QQRVX0viH3QEM3NzdUrVpV6TciOiAsDNiyBTAzA4qKeHvaNL7eIiGEkEpP7qTgs88+w+7du7Fv3z51xkPULSgIOHAAsLbm7chI3ntQWKjduAghhGid3GMKiouL0bZtW/j7+8Pd3R0ODg6oV68ejMqoljd79myVBqksGlNQjo4deS0DX1/g1i0+5uDBA77AUvXq2o6OEEKIgjQ+pqCsP/7lodkHeuL+fV798MIF3u7YEdi+nc9QIFpH1zAhRFEam5KoSAaiC9/M6YYqp+xsvl7CgQO87ewM7NnDaxoQraJrmBCiKI0lBfqGbqgKyM8HRo7kjw8AoH59YPduoHVrrYZV2dE1TAhRlNqSguzsbFStWlU64yA7O1vuk9asWVPpgFSFbqgKKi4GvvwSmDWLty0s+EyFrl21G1clRtcwIURRapuSWKtWLfzf//2fTNvKyuqtP5JjdEWlXftAGUZGwK+/ApJBos+eAX5+wPr12o2LEELIO6l97QORSISQkBCMGDFC2pbrhIKAQ4cOVTiwiqJvWRWwfj0wYgR/rADw3oPJk7UbUyVE1zAhRFE0pqAcdEOtoEOHgD59+EBEgCcFM2fyHgWiEXQNE0IUpbGKhtOmTUNCQsJbj9mxYwc+++wzpYMhOsTHB0hI4IMOAf5YYdgw4OVL7cZFCCFEbeROCuR5Pr9r1y6sXbu2ojERXdG6NXDsGJ+mCPDZCf7+Jb0HhBBCDEq5jw/mz5+PpUuXStvnz5+Hra0t6ku+Ob4hJycH165dg5ubG86cOaOeaBUgCAIiIyOpoqEqPHoE9OrFqyACPFnYvbukF4GoBT0+IITIS1LRMDo6Wj1jCrKysvD+++/j4cOHcp3IxMQEDg4OWLJkCby8vJQOSFUEQcD16wzvvaftSAxEbi4weDAgWSXTwYEXOXJx0W5cBoySAkKIotQ2psDS0hLp6ekoLi6Wli2OjIyUtt/8efnyJVJSUnQiIZBo2pQX60tMpIUAK8zMDNi4ERg1irdv3QI6dy7pPSCEEKL3FCpz7OTkBAcHB3XHpBKCIAAo+Wju7nwAff/+QBW5l4EipTAG/PgjMHUqb1erxqcw9u6t3bgMEPUUEEIURVMSyyEIAkJDGf78s2S6PQDY2wPh4cCnnwKWltqLT+8tWwZ89hlQVMSnKc6fz5dgJipDSQEhRFGUFJRD8otJTwcWLOA/mZkl+83NeWIQHg44OWkvTr22axcwYACQk8Pb337LexEEQbtxGQhKCgghiqKkoBxv/mJyc4HVq4E5c4CkpJLjjIz4uIPJk/nKwURBp04BAQGAZEBqcDCwZAlgYqLduAwAJQWEEEVprHiRPnq9toKZGe/tvnIF2LkT6NaNH1NczMfPderEk4KNG4HCQu3FrHfc3XktgyZNeHvVKiAwkK+dQAghRCPUvvaBvpMnW7pwgfccrF0LFBSUbHd0BCZOBEJDAR1Y8FE/PHzIk4GTJ3m7TRv+eKFePe3Gpceop4AQoih6fFAORX4x9+/zcXILFwKPH5dsr1kTCAvj4w7s7dUUqCF58QL4+GPeFQPw7GrPnpKKiEQhlBQQQhSlsaQgOjr61TS/8pmYmMDS0hJ2dnbw9vbW6jLKyvxiXrzgvd9z5gDXrpVsNzbm4+kmT+a95eQtCguBsWOBP/7gbWtrYPt2/nyGKISSAkKIojSWFBgpuDpe1apVsW7dOvTp00epwCqqIr+Y4mL+ZXf2bODN5R48PXly0KsXTxZIGcqqZbBuHV91kciNkgJCiKI0lhTcuHEDvXr1wp07d9CtWzf4+fmhc+fOePz4MU6dOoVZs2ZBEAQsXLgQ6enp+PHHH3H//n1s374dvr6+SgeoLFXdUM+c4T0HGzbIDkBs3BiYNAkICeHTG0kZ3qxlEBvLexGIXCgpIIQoSmNJweTJk7FixQqcPHkSTSQjzV9z9uxZtG/fHl9++SV+/vlnZGVloUmTJggKCsKyZcuUDlBZqr6h3r0LzJsHLF4MPH1asr1WLf53b8IEoGFDlb2d4di9m5eRlNQy+OYb4KefqJaBHCgpIIQoSmNJgbOzMzw9PWVWTnyTn58fUlNTkZycDADo378/Ll++jKTXCwNoiLpuqM+fAytW8N6DmzdLtlepwsfYTZ4MtG2r8rfVb6dP81oGGRm8HRzMxxyYmmo3Lh1HSQEhRFEaq1OQm5uLtLS0tx6Tn5+PJ0+eSNs2NjbIyspSOriKer1OgaqYmwPjxwMpKcCmTXyMAcAfLaxZA7RrB4hEwLZtfGwCAdC+PV846c1aBtnZ2o2LEEIMhMbrFIwdOxaLFi1CYmIiOpUxkvz48ePo1KkT/Pz8sGvXLgBAy5Yt0apVK6xZs6bCgSpKk9+yTp7kPQd//80fn0s0bQpERPAvxjVqaCQU3fbwIRAUBJw4wdtubryWQf362o1LR1FPASFEURp7fHD8+HF069YNgiDAy8sLvr6+8PDwwKNHj3Dq1CnMnz8fz549Q1xcHDw9PdGrVy/s2LEDy5Ytw8iRI5UOUFnauKHevs3H0v3+u+yXYGtrvlbQuHGAnZ1GQ9I9OTnAoEF8miIAODjwWgYuLtqNSwdRUkAIUZRGixddunQJH330Ea5fv15qn729PWJiYtC7d2/cu3cPjRo1Qvfu3bFp0yaYa2F4vjZvqM+eAUuXAjExwOtPXExMgMGDee+Bm5tWQtMNhYU8Q/r9d962tubPWzp31m5cOoaSAkKIojRe0TA3NxenT5/G+fPnkZSUBBsbG7Ro0QK9evWCyatFcJ4/f4579+7BWYuV7HThhlpYCGzZwusdHDsmu69rVz4osWdPPluv0mGMz0L44QferlaN15vu21e7cekQXbiGCSH6hcocl0PXbqjHjvFxB//8IzsA0cWF9xwMH84Xbap0li/ntaSLivg0xdhY3otAdO4aJoToPo0mBYwxxMfH49atW3j27BmKyxleHx4ernRAqqKrN9TUVGDuXL668PPnJdvr1AHGjOG1fSrdGkJ79vBaBi9e8PZXXwH/+18l7UIpoavXMCFEd2ksKXj8+DE8PT3fWXNAEAQUvT4EX0t0/YaalcUTg5gY4M6dku2mpsDQobz3oGVL7cWncWfOAP7+JbUMhg3jAzMqcS0DXb+GCSG6R2NJQUhICFauXInOnTvD19cXdnZ2Za6HIAgCRowYoXRAqqIvN9SCAl7vYNYs4NQp2X0ffghMmQL06FFJCgDevAn4+ZWsRtW9O3/eUknXr9aXa5gQojs0lhQ4OTmhTp06OH78OIz1YCUgfbuhMsbr+8yaxQcnvh56s2Z8UOLQoXw8nkHLzOSFjSS1DFq35rUMKuFcTn27hgkh2qfRioYdOnTQi4RAHwkCn5G3aRP/ojxhQknBo6tXgU8/Beztgejokh52g1SnDnDwIF+GEgAuXAA6dgT+/Ve7cRFCSCUgd09B3759cfbsWaSlpUHQg75sQ/iW9eQJXyJg7lzg3r2S7VWr8iqJkybxXgSDVFjI60kvXszbVla8loGkrnQlYAjXMCFEszTWUzB9+nQ8e/YMU6dORX5+vtJvqEnqWPtAk6ysgC+/5DMW/vyzZKGlly95stC8OR+bFxcn+7jBIFSpAixcyGsZADxD6t6dd6UQQgiRofG1D0JCQnDx4kWcO3cOJiYmaNCgAWrVqlXmsWfPnq1wYBVliN+yGAMSEngxpO3bZROBli35uIPBg3lPgkFZsYLXMigs5M9Z5s7lvQgGzhCvYUKIemlsoGFZMw3KU179Ak0y9BtqSgqfzrh8OZCbW7Ld1pb/vRw9mj+eNxh79wIffVRSy+DLL4EZMwy6loGhX8OEENWjioblqCw31EeP+GP3efOA+/dLtpuZASNG8HEHWqw2rVpnzgABAUB6Om8PHQosW2awtQwqyzVMCFEdSgrKUdluqPn5wPr1/NHChQuy+wID+aMFkcgA6h2kpvJaBikpvN2tG69lYGmp3bjUoLJdw4SQilNbUrBt2za4uLjg/fffBwBs3bpV7lkHvSTTybSost5QGQMOHeLJwc6dsvvatOHJwcCBev7lOjOTT1mUrDLVqhWwe7fB1TKorNcwIUR5aksKjIyMEBUVhalTp0rb8gZEZY51Q1ISX4Rp1SogL69ku50dr4Pw2Wd81WK9lJMDDBkCbN3K2/b2PDEwoDmadA0TQhSltqQgKioKPj4+8Pb2lrblpYppERVFN9QSDx8CixbxcQevFz6qXh0ICQEmTgSaNtVefEorKuLZzcKFvF2rFq9l0KWLduNSEbqGCSGKojEF5aAbaml5ecC6dfzRwuXLJdsFgffGT57M/57q1bgDxvgshO++4+2qVYE1a/hMBT1H1zAhRFEaK17k4+ODVatWvfWY2NhYuLq6Kh0MUa9q1XjPwMWLfIafry/fzhjvhff2Bj74gCcOBQXajVVuggB8+y2vZVClCq/sNGAAr2VACCFEIeUmBTk5OcjOzkZ2djaysrIQHx+PpKQk6bY3f+7fv499+/bhv//+02T8RAmCwFde3LMHuHQJ+OSTkoGHp0/zR/WNGwMzZwJPn2o3VrmNGMFHVpqb8yxn4kRey0AHamYQQoi+KPfxwbx58xAeHi6dcSA5rLwZCJL93bt3x759+9QRq0Ko61Ux6en80fz8+Xxwv0SNGjxpmDiRJwo679w5Xvv5wQPeHjyYV3jSwzKPdA0TQhSltjEFRUVFGDJkCNJfFYpJSEiAg4MDHBwcygzC1NQUDg4OmDZtGurVq6d0QKpCN1Tl5ObyR/KzZ8suTGhkBPTty8cddOyo4+MO0tJ4LYPkZN7u2pWvmaBntQzoGiaEKEqjZY4jIyMRGRmp9JtpEt1QK6a4mI87mD2bL7j0Og8Pnhz068cf4+ukR4+AoCDZWga7dgENGmg3LgXQNUwIURTNPigH3VBV5+JFXu9gzRrZAYj29vyxwief6OiX8NxcPkBiyxbebtSI1zJo3ly7ccmJrmFCiKI0VtFw27Ztcp9UnRUNxWIxfvjhB7Ro0QKDBg2S1lF4E91QVe/+fT7mYOFC4PHjku0WFsCnn/IEoYynS9pVVASEhwMLFvB2rVp8qoWXl3bjkgNdw4QQRVW6ioYJCQmYMWMGnJ2dMWXKFDRq1KjcOOiGqh45ObxK4pw5JUsQAHzcQf/+/NGCh4f24iuFMeD//g/45hveNjXlH+Djj7Ub1zvQNUwIUZTOVTQUBEHhcQehoaHYuXMnbGxscOnSJen2hIQEjBo1CoWFhQgPD8eECRPAGIMgCEhLS8OcOXMQExNTbhx0Q1Wv4mL+mH72bL7ewus6deLJQZ8+gLGxduIrZfVqIDQUKCzk7ZkzgSlTdHbUJF3DhBBFGcSYgsOHD8Pc3BzBwcEySUGbNm0QExMDBwcH+Pr6IjExEXXq1AEAZGdnY/LkyViyZEmZ56QbqmadO8d7DtatK/mbCwBOTvyxQmgof8ygdXFxfITks2e8PX488NtvOpS5lKBrmBCiKJ1LClJTU+Hk5KTw69LS0hAUFCRNCrKysiASiXDu3DkAQHh4OHx9fZGfn4+9e/eisLAQY8aMQbt27co8H91QtePePb7GwqJFsoWPLC35AkwTJvDxflp18SKvZXDvHm/37g2sXcsXg9AhdA0TQhSl0aQgPj4ey5cvx8OHD5GXlyd946KiIhQUFCAzMxM3btxQakzBm0lBXFwcli5dinXr1gEAFi1ahHv37mH69Olyne/NxxgikQgikUjhuIhynj8HVq7kvQc3bpRsNzbmSzdPngy0b6+9+HD3Lk8MJD1THh7A9u1A3bpaDEoWJQWEkHcRi8UQi8XSdnR0tGaSgkOHDqF79+5vfbP69evDy8tL+odcEepICuiGqn1FRcCOHcCsWcDhw7L7PD2BSZO0OO4gK4svnHTgAG83acKnLDZpooVgSqNrmBCiKI0tiPTzzz+DMYbZs2cjNTUVzZs3x/jx43Hz5k1s27YNTk5OeP/995VKCMri7u6OpKQkafvKlSvo0KGDSs5NNMfYmPfOJyQAJ0/yqsOSBCAxkc9WaNKE9yhkZ2s4OEtLPlJy+HDevn6dl2s8flzDgRBCiG6QOylISkpCy5YtMWnSJDg4OMDb2xtnz56Fo6MjAgMDkZCQgPPnz2OBZD54BVm+qoaTkJCAtLQ07N+/Hx4KznOLioqS6VYh2uXuzh/dp6bytYpq1eLb09L444SGDXnPwc2bGgzK1JQ/5/j+e97OzAR8fEoKHhFCiB4Qi8VyzxJ8KyYnCwsLNnHiRGl77ty5rGrVqiw/P1+6LTAwkHXp0kXeU0oNGjSI1a9fn5mamrKGDRuyZcuWMcYYE4vFzMXFhb333nssJiZGoXMq8NGIljx7xti8eYw1bcoYLybAfwSBsT59GIuPZ6y4WIMB/f47Y8bGJUHExmrwzUuja5gQoqiK3jfkHlPQrl072NraYteuXQCA/fv3w9fXF0eOHEHHjh0BAOPHj8eaNWvw5MmTimcrFUTPY/WHpN7BnDnAwYOy+9q2BSIi+OBEyfLOarVrF3+zFy94+/PPeeEjOYt3qRJdw4QQRWlsTEHbtm2RmJiI+Ph4AICbmxsEQcCOHTukx8TFxcHNzU3pYFSNHh/oByMjIDCQj/e7cAEICSlJAM6e5Y/8HR2Bn36SXdZZLfz9gfh4wNaWt3/9la+fkJen5jcmhBDlqerxgdw9Bffv30eLFi3w9OlT/Pnnnxg8eDD69OmDHTt24KOPPsLFixeRnJyMmJgYTJgwocKBVRR9y9Jv6em81sGCBUBGRsn2atV4kjBpEtCsmRoDSE3lCYJksGuXLnycgbW1Gt9UFl3DhBBFabROwYULFzBz5kyMGDECH374IdLT0xEUFITTp0/DzMwMgwYNwi+//ILatWsrHZCq0A3VMOTlAevX80cLFy/K7vP15cmBr6+aKhU/fsznS0rmUrq48CmLjo5qeLPS6BomhChKJyoa3rx5E7Vq1YK1Br9FvQvdUA0LY4BYzJODHTt4W8LVlScHw4apoShhXh4wYgTw11+8Xa8esHMnH+ygZnQNE0IUpbExBSNGjMDGjRuRXcZk8saNG+tUQiBBYwoMhyDwmYLbtgHJyXzJgho1+L5//wVGjQLs7YHvvgP++0+Fb1ytGl/QYcoU3n7wgC+7vHu3Ct+EEEIqRuNjCoyNjcEYg4mJCTp37ozAwEAEBATA2dm5wkGoA33LMnxPngBLlgCxscCdOyXbq1ThqyJHRADlLI2hnNhYvroTY7wC08KFQFiYCt9AFl3DhBBFaezxwePHj7Fv3z7s2bMH+/btw4MHDwDwXoKAgAAEBgZCJBLBxMRE6WBUiW6olUdhIbBpE3+08GYxwi5d+KOF3r1VVEp582bZ2Qjffw9Mm6aWQQ10DRNCFKW1MQUXLlzAnj17sHfvXhw9ehT5+fkwNzdHt27dsHnzZqUDUhW6oVZOx4/zlZA3buTrLkg4OQHh4XwJ55o1K/gmx44BQUHAo0e8HRwM/PGHygsp0DVMCFGUVgcaFhUV4cyZM9i5cyfmzp2LrKwsAEBxcbHSAakK3VArtzt3+BLOv/8uu4SzhQXwySc8QVBihe8S164BPXuWLAHZvTvPRF6V51YFuoYJIYrSaFLw8uVLnDhxAgkJCUhISMCxY8fw4lXlN1tbW3h7e8PHxwejRo1SOiBVkSydTEsmV27PnwOrVvHeg2vXSrYbGfFHChERfLVGpXr/MzKAXr2AEyd4u2VLXhGxYUOVxE5JASFEXpIllDW2dLKXlxdOnz6NvFfPUm1tbdGlSxeIRCL4+PjA1dVV6SDUgW6o5HXFxXzCwJw5JSslS7Rrx8cdKFVKOSeHjzHYupW3GzTgb9SyZYVjpmuYEKIojfUUGL2q/W5ubo6wsDCMHDkSLVVw41MXuqGS8ly8CMTEAGvWAC9flmy3swPGjQM++wyoU0eBExYV8VkJ8+fzds2afORjt24VipOuYUKIojSWFGzfvh0HDx7EwYMHcfnyZTDGUKdOHXh5ecHb2xsikUinkgS6oZJ3ycjgswrLKqUcHMx7D+TuAGOMr5Pw5Ze8bWICLF3KazIria5hQoiitDLQMDMzE4cOHcLBgwchFouRnJwMAKhduza8vLzwzz//KB2QqtANlcjrXaWUIyKAHj3kHHewfj2vgJifz9s//gh8+61SgxboGiaEKErrZY4fP36Mv//+Gz///DNu3boFQHdmH9BAQ6KIt5VSbtaMPyGQq5RyQgIfxSiZ9hAWxrsjqlRRKB5KCggh8tL4QEOJnJwcJCQk4ODBg4iLi8OFCxfAGEP16tXRtWtX+Pv7Y/To0UoHpCp0QyUVce0aMHcusHw58GqCDQC+SGJYGB970KjRW05w9Sqfsnj7Nm/7+wMbNgDm5nLHQNcwIURRGuspiIqKwsGDB3HixAkUFBQAAJo2bQo/Pz8EBARAJBLBVMXFWyqCbqhEFZ484UMDYmNL/r4DvDpi376896Bz53KeDty/DwQEAOfO8Xa7drwLol49ud6brmFCiKI0OvugWrVq8Pb2hr+/P/z9/fHee+8p/cbqRjdUokqFhcCWLbz3QLKSskTbtjw5+PhjoGrVN1747Bmf67hnD287OvJaBnKMYKRrmBCiKI0lBTt37kTXrl1hZmam9JtpEt1QibqcPcuTg3XrSsYTAoCNDTB6NDBmzBudAQUFfOPSpbxdqxZfQ+EdY13oGiaEKErrAw11Fd1QibqlpwOLF/Npja/WBwPAZyN+/DHvPWjf/tVGxoCffgJ++KHkoGXL+MjFctA1TAhRFCUF5aAbKtGU/Hzg7795QaRTp2T3dezIk4N+/XgegD//5KsyvRqXg2nT+EqLZQxKoGuYEKKoit43jFQYi86JioqCWCzWdhjEwJmaAkOH8iUQjh4FBg0qmX147BhvOzkBM2YAmX7DgP37+SMEAJg6la/QJEkSCCFECWKxGFFRURU+D/UUEKIG9+7x0gSLF5essAzwaolDhwLhgTfRKqIbkJbGd5SxyiJdw4QQRdHjg3LQDZXogtxcPiAxJqZ0tURRp3xMfPgdgq7NhjGKgebN+cwEe3sAdA0TQhRHSUE56IZKdAljQHw8Tw62beOrNko4VX+A8Tm/IBTLUKueGbBzJ9C2LV3DhBCFqS0piI6OhqDUIvPA1KlTlQ5IVeiGSnRVaipfUHHJEiArq2R7DTzHCKxEuNkSOP81HUJQEF3DhBCFqC0pkCyVrAxdWfuAbqhElz1/DqxaxWsevFpTTMoPu7EH/igqYqjAP0VCSCWjtqQgLi5Opl1YWIgxY8YgJycHkyZNQocOHVC/fn08fvwYZ86cwcyZM2FtbY1Vq1ahVatWSgekKpQUEH1RXMwnJMTEALt3v75HgLN1OiZE10HwCCNYWGgrQkKIvtDYmIJvv/0WP//8M44cOYKOHTuW2n/lyhW0atUKY8eORWxsrNIBqQolBUQfJScD86amY/nf5njBzAHwa7hmTYaRIwWMGwe8/752YySE6C6NJQWurq6wt7fH3r17yz2mT58+uHTpEm7cuKF0QKpCSycTfZZ18RZqtXaEE24gFY1l9vn6AuPH80UYjY21FCAhRKdofOlke3t7ODg44PCbq8G8pn379nj69CmuX7+udECqQj0FRN8JgoBC767YFV8d8zAe++Ars79xY2DsWCAkhC/pTAghGqtoGBAQgCNHjpQaayCxZcsWnD17FkFBQUoHQwiRZbxvN4KGW2Ev/JAEZ0yo+jssqhcCAG7eBD7/HGjYEAgLAy5c0HKwhBC9J3dPwenTp/Hhhx8iLy8PQ4cORbt27VCnTh2kp6fj2LFj+Ouvv2BjY4ODBw/C2dlZ3XG/E/UUEH0nvYYZA6Kj+Q+AZybWWDVsL+Yda4+kJNnXdOnCHy307ftqrQVCSKWi0eJFN27cQL9+/XDp0qVS+9zd3bF582bY2dkpHYwqUVJA9F2pa3jlSuDTT4FC3lPA/jcDB9p/hXnzBWzfLlsQyc6OL+McFvbGMs6EEIOm8YqGjDHcvHkTFy5cwM2bN/H++++jbdu2aNiwodJBqAMlBUTflXkNHzgAfPRRSdWjsDBg/nyk3TPBwoW8INLjxyWHm5gAAwfy3gMPjzIXYySEGBCtljnOyclB9erVlX5zdaKkgOi7cq/hK1cAf3/g9m3e9vUF/voLqFkTubnA+vVAbCxw7pzsy9q1AyZMAD7+mC/MRAgxPBpfOnnjxo3o0qULbG1tYfGqmsrixYsxd+5cpYMghCigeXPg+HGgbVve3ruXDya4exdmZnw2wpkzwJEjsss4nzkDjBzJByZ+801JTkEIIRIKJQUDBgzAwIEDceTIEeTl5Um3X79+HZMmTULHjh3x9OlTlQdJCHlD/fp8haXAQN6+eJE/Hzh/HgB/TNCpE1+h8fZtICqqZGzBo0fAzz8DTk5Av37AwYN8LCMhhMidFMyfPx///PMPwsLCkJKSgoiICGkXRXR0NEaNGoUTJ05gy5YtaguWEPIac3NgyxZg3Dje/u8/3mOwZ4/MYfXrA5GRwK1bPEno3JlvLy4GNm8GunUDWl9Dt64AACAASURBVLQAFi7k6zEQQiovuccUdO7cGfn5+Th58iQEQUBUVBSmTZsms/hRixYt4OzsjH/++UdtAcuLxhQQfSf3NcwY8NtvwJQp/L+NjIB584AxY8p9ydmzfKXGtWuB1zr9YGEBDB/OX9qihQo+BCFEozQ2puDy5cvw9PR863LKXl5eEIvFSgdDCFGCIAAREcDGjYCZGe8CGDsWmDwZKCoq8yVt2wJLlwJ37wL/93+AgwPf/uwZsGAB0LIl4OXFBy3m52vwsxBCtErupMDOzg6HDh166zFxcXGop0OToqOioihJIZVHv36AWAzY2vL2nDl821ueCdSuDXz5JXDjBrB1K+DnV7Lv8GFg8GCgUSPgu+/44wdCiG4Si8WIioqq8HnkTgo6d+6MixcvYt++fWXu37x5M65fv44OHTpUOChViYqKosWQSOXywQfAiRMlff/btvGv/PfuvfVlxsZAr1586ebr14EvvuAJAwBkZAD/+x9fayEoiB/zeqEkQoj2iUQilSQFco8pyMjIQKtWrfDw4UN06NAB1apVw6FDh/DTTz9hw4YNuHjxIqysrHD58mXUr1+/woFVFI0pIPquQtdwdjavWiRZ1bRBA2DHDsDNTe5T5OUBf//NByAeOya7z8kJGDUKCA0F6tZVLkRCiOpptHjR5cuXER4eXmaXfPv27bFgwQK0b99e6WBUiZICou8qfA0XFgLh4fyvOgDUqMEHCUimMSrg/Hl+mjVrgBcvSrabmgIDBvAhDB07UsVEQrRNKxUNz58/j6SkJNy+fRv16tWDs7MzPDw8lA5CHSgpIPpOJdcwY0BMDB90KJmZMHs2TxaU+AuelQWsXs0ThKtXZfe1asWTg6FD+WxJQojmaSwpWLlyJdq0aYNWrVqVe8yRI0dw6NAhfP/990oHpCqUFBB9p9JreNs2PmowJ4e3x43j0xgl5Q4VxBgfiLhgAbBpE1BQULKPpjUSoj0aSwqMjIwQFRWFqVOnlnvMlClTsGjRIrx4vX9RSygpIPpO5dfw2bN8pOB///F2z578cULNmhU6bXo6n964eHHp0slduvCxBx99ROstEKIJaksKVqxYgW3btknbW7ZsgYuLC1xcXMo8UU5ODhISEtC4cWNcvnxZ6YBUhZICou/Ucg3fvcvHFFy4wNstW/IBiPb2FT51URGwaxfvPdi7V7Z0srU1EBzMF3Vs1qzCb0UIKYfakoL79+/D2dkZzxWoe2pmZoYVK1ZgwIABSgekKpQUEH2ntmv42TP+KGHnTt6uVw/Yvh1Q4SDhmzd5z8Hy5cDDh7L7PD2Bzz4D+vfntZYIIaqj1scHGRkZyHn1DLJx48aYOHEiJk6cWGYQpqamqFu3Lqoo+YxS1SgpIPpOrddwUREffChZ3dTMjNc87tNHpW/z8iUvivT778CBA7L7atUq6T2gsQeEqIbGxhSsWLECbdq0QevWrZV+M02ipIDoO41cw/PmARMn8mpEggD88gtfQ0ENcwuvXweWLOG9BxkZsvs6duRjDwYMAKpXV/lbE1JpaHRKYnFxMZYuXYo6deqgb9++0u2dO3fG559/LrNN2ygpIPpOY9fwzp3AoEEl5ZA/+4wnCyYmanm7/Hw+GeL334H9+2X3WVrymQthYXyKIyFEMRpbEOn+/fto06YNRo0ahZMnT0q3v3jxAsnJyfjoo4/Qrl07PHr0SOlgCCFaEBAAJCYCDRvy9u+/821ZWWp5O1NTPp5g3z6+5sI335Qs15CVxfOR1q2BDh2AZctkiyURQtRL7qTg77//xuXLlzFr1ixER0dLt9eoUQO3b9/G7Nmzce7cOfzwww9qCZQQokatW/M1E9q25e39+4FOnYC0NLW+bePGfF2FO3eAf/4BfH1LnlycOAF88glgZ8eLIp07p9ZQCCFQ4PGBSCSCIAhvXSnR3d0djx49ws2bN1UWoLLo8QHRd1q5hl+84CUJt27lbRsb/t8aXOgsNZXXPVi6FHjwQHafmxtfb2HIkJIFmwghJTT2+ODKlSto0KDBW49p3ry5Rh4fvHjxAu7u7tgpmVJFCFGNGjX4V/YpU3g7IwMQiXiRIw1xcgJ+/JEXQtq8mddYkvQenD/PKzTb2QEff8zrIRQVaSw0Qgye3D0F/fr1w65du5CamlrmKoiZmZlwcHBA69atcfToUZUH+rrIyEhYWFjA1dUVAQEBZR5DPQVE32n9Gl68mJdDlvzVnToViIrSyqpHt28DK1fyMQZvPtFo2BAYORIICeGPIwipzDTWU9CzZ0/k5+fjs88+Q2pqqsy+27dvY/To0cjNzcWQIUMUDiI0NBS2trZo2bKlzPaEhAS4urqiadOmiI2NBQDs378fzZo1Q11ar5UQ9Ro1CtizhxcUAIBp0/gshdxcjYdibw/88AMfmHjwIDBsWEnZ5Lt3ec/Ce+8BPj58wSbJEg+EEMUoNCXxhx9+wE8//QQAqF27NmxsbPDw4UNkZmYCAPr06YNNmzYpHMThw4dhbm6O4OBgXLp0Sbq9TZs2iImJgYODA3x9fZGYmIjffvsNL168wNWrV2FmZobNmzdDKOObi9a/ZRFSQTpzDScn89LI16/ztrs7H2dQRo+hJmVl8acay5YBr02IAsCXcxg0iI8/+OADWtKZVB4aXzr577//xs6dO3HhwgWkpKTA1tYW77//PkaNGlWhOgVpaWkICgqSJgVZWVkQiUQ492rIcXh4OHx9faWPC1auXIm6devC39+/7A+mKzdUQpSkU9fwo0d8HqFYzNsNGvDSyG3aaDUsicuXeVGk1atLl1Vu1ownB0OH8orOhBgyjScF6vJmUhAXF4elS5di3bp1AIBFixbh3r17mD59ulznEwQBkZGR0rZIJIJIJFJ53ISoi04lBQCvOjRuHC9LCPDSg3/+CehQ0bL8fF6LadkyvjhTcXHJPiMjPuVx+HCgd2+qnEgMg1gshliSrAOIjo7WfFJw8+ZNpKSkIDU1FWPGjMG9e/dgZ2dXZje+vNSRFOjUDZUQBenkNcwY8NtvwOefl/zFnTED+Oorneujv3+f9xwsW8afgLzOwoKXVB4+HPDy4gkDIYZAYwMNAeDatWsIDAxEkyZN4O/vj/HjxwMAli5dCg8PD1y8eFHpQN7k7u6OpKQkafvKlSvooMG50oSQMggCEBHB6xRbWPBt33zDh/+/fKnV0N5Uvz7w5ZfAv/8Cx44BY8YAVlZ837NnPFnw8eFTIL//vnTiQEhlJHdSkJmZCW9vb+zevRudOnVCly5dpNlIw4YNcfbsWbi7u+Py5csqCczS0hIAn4GQlpaG/fv3w8PDQ6FzREVFyXSrEEJUJCAAOHoUcHDg7VWrgG7dSj/Q1wH/3959h0V1rW8DfjbVQrNgQREVCxALJmJDBDtiIdgiSYwlxh6jSdSf5iSgHE80R6PEbqJG/dQUrNEUK2KIYPcQLGABYkdUREVRWN8fSwZHQIdhYArPfV1zkV3Y8+7JcvPO2mu/S1Fk7aUlS2TvwebNcjLI3KkdUlKAWbMANzegdWtg8WLg2dhpIqMRGRmJ0NDQ4h9IaOj9998XVlZWIioqSgghREhIiFAURbU9OjpalCtXTsycOVPTQ6oMGjRI1KxZU1hZWYnatWuLVatWCSGEiIyMFG5ubsLV1VWEh4cX6ZhFODUig2QUbfjGDSHatRNC3lgQom5dIeLi9B2VRm7dEmLxYiFat84LP/dlYSFEYKAQP/8sxMOH+o6USHPFvW5oPKbAzc0NTZs2xc8//wxAfgufOXMmcp4bydOjRw+kpaWpTZikLwZ5P5aoCIymDT96JKc1/H//Ty7b2spnBQt5MsgQJSTI8Qfr1gHJyerbbG1lz0JwMNClS4lNHkmkE6U2puD69euo8opi49WrV8f53GeZDQBvHxCVgnLl5O2D//xHLmdkAL17ywGJxpDUAGjUCAgLAy5elE9dvv9+3pCJjAyZLAQEyHEKo0cDBw6oP9lApG+6un2gcU9B+/btcebMGVy9ehXW1tb5egru3bsHJycneHp64s8//yx2YMVlNN+yiAphlG1482Y5pD+3pODIkXIuZCP8ep2ZKR9r3LgR2LEj/zjKWrXk/AvBwcAbbxjcwxdURpVaT8GgQYNw584djBs3DomJiWrbTp48ifHjx+Phw4fo37+/1sEQkZHr2xc4eFD+xQSAFStkcYDbt/UblxbKlwf69QMiIuS8UGvXysmZzM3l9itXgK+/lgUeGzWSZZhPn9ZvzETFpXFPgRACffr0wc6dO6EoChwcHHDnzh00atQICQkJAGSBoL179xarXoGuGOW3LKLnGHUbvnpVVgg6elQuN2woH2N0c9NvXDpw65ZMFH74AYiKyn+H5LXXZDLRvz/QpAl7EKh0lWpFQyEE1q5di/nz5yMhIQGPHj2ChYUFXF1dMW7cOIwZMwbmuWm0nuVWNGQlQzJWRp0UAPIWwtChwLPBybC3l33xPXroNSxdunwZ+OkneVq5+c/zGjaUyUG/fsDrrzNBoJKTW9lQLxUNAZkgpKamokqVKgaTCDzP6C+oVOaZRBvOyZGzK86YIZfNzICvvgI+/tjk/kImJsoEYdMm4NmULWrq1s1LEFq1YhVFKhl6mfsgKysL8fHxSE5OhoeHBxo1aqR1ACXFJC6oVKaZVBuOiACGDMkbgPjee8Dy5XnzH5uYixdlchARkX8GRwCoXVsOv+jbF/D2BiwsSj9GMk2lmhTcvn0bQ4cOxR9//IEnT56o1tva2mLAgAFYsmQJrKystA5Gl0zqgkplksm14ZMn5TiDlBS53KaNfFpBz1Mwl7SUFHmamzYB0dH5xyBUqiQfd+zTR47JfFbMlUgrpZYUnD9/Hl27dkVycjIqVqyITp06oVWrVrh16xZiYmIQGxuLVq1a4ZdffoGjo6PWAemKyV1QqcwxyTZ886b8ehwdLZdr1QK2bgVattRvXKXk2jVgyxbZg1BQrQNLS8DPT5Z56N1b3nIgKopiXzc0LX04efJkoSiKCA8PF0+ePMm3feHChUJRFPHFF19oesgSBUCEhISI/fv36zsUIq0U4Z+ncXn8WIj338+rKVyunBAbNug7qlKXmirEmjVC9OsnRMWK+UstA0I0aybEZ58JERMjxNOn+o6YDNn+/ftFSEhI6ZY5trCwQFxcXIGPHGZnZ8PNzQ22trY4fvy49lmKjpjktywqU0y6DQshixpNmgRkZ8t106YB//53mRyB9+iRrKT4yy/yyc3Ll/PvU7ky0LUr4O8PdOsGODmVephkBErt9kG9evUQEBCAxYsXF7rP22+/jcjISFy9elXrgHTFpC+oVCaUiTa8Zw8wcCBw545c7t1bzqFgZ6ffuPRICDn8Yvt2mSQcO1bwfs2ayTEI/v5ysKK1denGSYap1JKCsWPHYsuWLTh+/DhqFjAwKDk5GQ0bNkRwcDDWrFmjdUC6UiYuqGTSykwbTkyUAxDPnJHLr70GbNsGuLrqNy4DceUK8McfwO+/A7t3A3fv5t+nYkWgY0c5YVPHjrJoUhnscCGUYlKQkZGB3r174/z58wgMDESPHj3g5+eH+/fv4+jRowgJCUFKSgq2bNmCypUrq/2uh4eH1gFqq8xcUMlklak2nJ4OvPMOsHOnXK5cWRY96tRJv3EZmKdPgSNHZILwxx/ycceCmkiVKnLAop+fTBI8PEyuLAQVotSSAjMt005FUZCde8+wFLGiIRm7MpUUAHJswWefAXPmyGVzcyA8HBg7ln/RCpGWJu/A5CYJ164VvF+1ankJQvv2MklgT4JpKfWKhkOHDtXuDRQFq1ev1up3i6PMXVDJ5JTZNrx+vZy7OHdawpEjgYULAQOpgWKohAASEuSAxf375evmzYL3tbeXZSLatgXatQNaty7TwzhMil4qGhqDMntBJZNRptvw4cPAm2/mffX19pYP99eood+4jIgQcphGbpIQGSkncyqIoshxCO3ayRLMr78uexOYhxmfUksKoqOj4e3t/dJ9srKyMGPGDMyaNUvrgHSlTF9QySSU+TZ89SoQFJRXJ9jJSZYGbN1av3EZqZwcmSQcOgT89Zf8efZs4ftbWcknHF5/Pe/VtKnJVqY2GaWWFFhYWGDy5MkICwuDRQGFuo8cOYJhw4bhzJkzehlD8KIyf0Elo8c2DPkA/9ixQO4tSCsrYOlSYPhw/cZlItLSgJiYvCQhNjZveoqCmJsDDRrIXoTXXpM/PTyAxo1NJ1m4d09OaJWbi06erN94iqrUkoKmTZsiPj4ezZs3x7p169CkSRMAwOPHj/HFF1/g66+/Rk5ODoYPH45vv/1W64B0hRdUMnZsw88IASxZAkycKIffAzJRmD+f/ds6lp0NnDsHHD8u6yMcPy7/QGZkvPz3zMzkE6QNGwL166u/6tUDbGxKJ/6iePxYTlyVmAjExcnzPHkSuHAhbx8nJ/lIqDEptaQgKysLISEh+O9//wtLS0uEhYWhbdu2GDFiBM6dOwd3d3csW7YMPj4+WgejS7ygkrFjG35BVBQwYEDe6Ln27eU4g+rV9RuXicvJAc6flwnCqVPA6dPydeFCwY9DFsTRUU5zUbNm/pejI+DgkPeysSnewybZ2TKJuXdPNpWrV+XQlGvX5H9fuiTPJyUl/9wTL3J2ludcqZL28ZS2Uh9oePjwYQwfPhynT5+GoigoV64cpk+fjilTpsDS0lLrQHSNjySSsWNSUIB//pETKh09Kpdr1ZLjDFq10m9cZVBmpuxVOH0aiI+X4xUuXpTJwv372h/XzEw+HWFjIzuCrK3lz9yXosgOo9xXdjaQlZWXCLyqV6MwLi6ApyfQooV8tWxpXKWkS/2RxFxxcXEYP348Dh48CAAoX748QkJC8Mknn8Dc3FzrQHSNF1QydmzDhXj0CBgzBvj+e7lsZQUsWwYMG6bXsEgSQo5VuHgx73XpUt639WvXgBs3Xv0tvSQ4Ospv/w0byleDBvKnm5usl2UKSq2n4MGDBwgJCcE333yD7OxsjBkzBn379sW4ceNw7tw5NG3aFCtWrEBrAxkZzAsqGTu24ZcQAli8WI4zyB3YPG6cHGdgQD2WVLDsbCA1VSYIaWmydHPuKz1dToXx8KHsAXj8WP7M/W8AsLDI/7K1lbUW7O3zflapIr/t16wp7zKVhSEopZYUuLi44J9//kH9+vWxcuVK+Pr6AgAePXqkGmgIACNHjsSSJUu0DkhXeEElY8c2rIEDB+Q4g9RUuezjI8sjc5wBlVGlWub4ww8/xJdffokKFSrk2x4bG4thw4bh3LlzfCSRSAfYhjVU0DiDLVsALy/9xkWkB8W9bmhc/frAgQMIDw8vMCEAgNatW+PEiROYMmWK1sEQERWZs7N8MmHIELl85YrsMdBDeXUiY6d1meOHDx8iOTkZ7u7uyM7ONqhBhgC/ZZHxYxsuIiHkHAkff5w3zmDkSOCbb+QQdqIyoNR6CgDgyZMnmDt3LpydnWFjY6MqYLRgwQJ8/PHHyMzM1DoQIqJiURRgwgQ5baCjo1y3YoXsNUhJ0W9sREZC46QgOzsbfn5+mDJlCtLS0uDs7KzKRtLT07FgwQK89tpruFbY3J16EBoaisjISH2HQUSlyc9PVtpp00YuHzkiC/fv2qXXsIhKUmRkJEJDQ4t9HI2TglmzZuHQoUMICwvDjRs3MOy5Z4JDQ0Px5ZdfIjk5GVu2bCl2ULoSGhrKwkVEZVHt2vLJhPHj5XJaGuDvD/z73/p5QJ6ohPn5+ekkKdB4TIGXlxcqVqyo+uYdGhqKmTNnIue5f2BeXl6oWrUqfvvtt2IHVly8H0vGjm1YR9avl2MLcmf66dULWLvWuGrXEmmo1MYUnDt3Dp6eni/dx8vLC4cOHdI6GCIinXvnHTkVYIMGcnnHDlnD9uRJ/cZFZIA0Tgrq1auHnTt3Fro9Ozsb27dvR7169XQSGBGRzjRtKusYvPmmXL54EWjbFlizRr9xERkYjZOCzp0748KFC/juu+/UbhkAMiFYsmQJrl69qqp0SERkUOzt5eRJs2fLWXcePQKGDgVGj86rn0tUxmk8puD+/fto0aIFLly4AGdnZ1StWhUnTpzABx98gM2bNyMtLQ21a9fG33//DTs7u5KO+5V4P5aMHdtwCdq3Dxg0KK88speXnIa5Th39xkVUTKU6dfK1a9cwffp0rF27Nt+b9u3bF/PmzYOLi4vWwegSL6hk7NiGS9jly3LehJgYuVylCrBuHdCjh37jIiqGUk0Kct2+fRsJCQlISUlBjRo10LhxY1Q3sAlIeEElY8c2XAqysmQFxMWL89ZNmwbMnCmn3iMyMnpJCowBL6hk7NiGS9HGjcAHHwAPHsjlDh3kOicn/cZFVERMCgrBCyoZO7bhUnbunLydEBcnlx0dZY2Drl31GxdREZTq3AdERCarcWM5vuD99+VyairQvTvwxRd5EywRmTiTTgo49wERFUmFCsB338mKhxUqyJkXw8KALl0AA5rXhehFupr7gLcPiAwU27CenT4tbyecPi2Xq1cHNmwAOnXSb1xEL8HbB0REJcHDAzh8GBgyRC7fuCF7DGbM4O0EMlnsKSAyUGzDBuT774GxY4HMTLncubOsaVCzpl7DInpRqfUUmJmZwdzc/KUva2trVKtWDZ6enpg8eTIePXqkdWBERAZj6FDZa+DmJpf37gWaNwcMYEZYIl3SOCkYPnw4XF1dIYSAEALVqlVDUFAQfH19UaVKFQghYGtri7p16yItLQ3z5s1Dt27dkJGRUZLxExGVjiZNgCNHgPfek8upqUBAgCx+xLkTyERonBQMHjwYycnJGDVqFE6cOIFr164hIiIC+/btQ0pKCiZOnIgHDx5g0aJFSElJwbx58/DXX39h3rx5JRk/EVHpsbGRMyuuWyf/GwDmz5czLp47p9/YiHRA4zEFXbp0QWZmJqKjowvc/vDhQ9StWxfNmjXDnj17AAAtW7ZEpUqVsHv3bt1FrCHejyVjxzZs4C5cAIKDZe8BIB9hXLRI3mpQFL2GRmVXqY0pOHbsGDw9PQvdXqFCBfTq1QtHjx5VrWvXrh2OHTumdXBERAbL1RX4809gyhS5/PAhMHw48PbbQHq6fmMj0pLGScEbb7yBH374Affv3y9w+/3797F161a1WRIvXbqExo0bFz9KIiJDZGUFzJkD7NoF1Kgh1/3wA+DpmTf7IpER0Tgp6NWrF+7cuYOxY8fi8OHDat0TGRkZmDx5Mu7evYvu3bsDkD0LUVFR6Mq64URk6rp2BU6dkgMPASApCWjfHvjPf1jTgIyKxmMKHj58iFGjRmH9+vUAgMqVK6Nly5ZIS0vDuXPncP/+fbRv3x579+5FVlYW7OzsYG5ujr/++gstW7Ys0ZMoCO/HkrFjGzZCQgDh4fKWwpMncp2PjyybXLeuXkOjsqHUxhRUqFAB69atw4oVK9CxY0cAwK5du3Dq1Cm4uLhg6dKl2Lt3LywtLZGamoqBAwdi165dekkIiIj0QlGAiROB2FigUSO57uBBoFkzWQCJSR4ZuGJVNLx16xYqVaoEc3NzXcakE/yWRcaObdjIPXgATJ4MLF2aty4oCFi+XE7LTFQCinvd0CopOHLkCM6dO4fU1FQ0adIELVq0QNWqVbUOoiTwgkrGjm3YRPz2m3wq4fp1uVy9OrByJdCzp37jIpNUqknBqVOnMHr0aMTGxubb1rx5c/z666+oWcK1wM+ePYvw8HBkZWWhZ8+e6Nu3b4H78YJKxo5t2ITcugWMGgVs3py3btQoYO7cvCJIRDpQaknBzZs30aRJE9y6dQu1atVCr1694O3tjdTUVERFRWHbtm1o0KAB9u/fj1q1amkdkKaysrIwZMgQbNy4scDtvKCSsWMbNjFCyEqI48cDueXfGzSQ69q00W9sZDJKbaDh9OnTcevWLSxbtgz//PMPli5dinfffReTJk3Cli1bsHLlSpw/fx5Ln79/pqHhw4ejevXqaNq0qdr6qKgouLu7o2HDhli4cKFq/fbt29GxY0cMHDiwyO9FRKQXiiLnTfjf/4AOHeS68+cBb2/gX//i/AlkEDTuKXB3d0dmZiYuXLhQ4MDCp0+fwtXVFbVr1y60FHJhDh48CBsbG7z33nuIi4tTrW/RogXCw8Ph4uKC7t27488//1Qbu9CnTx9s37694BPjtywycmzDJiw7W86Z8NlnQFaWXNekCbB6NcAntqgYSq2n4PLly+jcuXOhTxpYWFigc+fOiI+PL3IQPj4+qFSpktq69GdlQjt06AAXFxd069YNsbGxOHDgAD766CNMmDABAwYMKPJ7ERHpnbk58Omnct6E5s3lur//lrcRPvuMvQakNxaa7ujq6oqIiAjMnz8fdnZ2+banp6cjIiJCZ2WNjxw5ArfcucsBeHh4ICYmBmFhYfD19dXoGKGhoar/9vPzg5+fn05iIyLSiWbNgMOHgdmzgbAw4OlTWQVx2zbZa+Dlpe8IycBFRkYiMjJSZ8fTOCkICgrCjBkz8K9//Qvz5s2DpaWlatv58+fx1Vdf4f79+wjILfNpAJ5PCoiIDJKVFfDFF0BgIDBsGHDiBBAfL3sNpkwBQkKAcuX0HSUZqBe/8M6YMaNYx9N4TEFmZibatGmDuLg41K5dG15eXqhcuTIOHjyIxMRECCHQtGlTHDlyBFZWVkUOJCkpCb1791aNKUhPT4efnx9OnDgBAPjwww/h7++Pnho+28v7sWTs2IbLoCdP5ARLM2fmlUl2d5e9Bq1b6zc2MgqlNqagfPnyOHz4MD799FNkZGSonjhISEhA+fLlMWXKFERHR2uVEBTE3t4egHwCISkpCbt370brIv6jCA0N1Wm3ChFRibK0lE8iHDsGvPGGXHfmDNC2LTBhQt6jjEQviIyM1EnvuNZljq9fv46UlBTUqlULTk5OUBRF6yCCg4Nx4MABpKWloVq1apg5cyaGDRuGAwcOYPTo0XjyZtV75gAAGt5JREFU5AkmTJiACRMmaHxMfssiY8c2XMY9fQr8979AaGjeEwq1agGLFgFvvqnX0Mhw6aXMcWE2bdqEK1euFOmPd0nhBZWMHdswAQDOnpXVD6Oi8tYFBQELF8okgeg5pXb7QBMLFy7EpEmTdHnIYuHtAyIyem5uwP79wHffAbmPbm/ZIscaLFokax5Qmaf32wcF8fPzQ1RUFHJycnR1SK3xWxYZO7ZhyufGDWDSJOD58u6tW8uZF3PrHVCZZlA9BQCKNbaAiIheonp1YMMGOfNivXpyXWws8PrrciDinTv6jY+Mns6TAiIiKmH+/rIC4pQpsjpiTo4cY9CokZyW2QB6a8k4mXRSwDEFRGSyKlSQNQ1OnQI6dpTrbt0CRoyQjzAeOaLf+KhUGeyYgoMHDyLbAAa+8H4sGTu2YdKYEMDPPwOffAJcvizXKQrw/vuybLKjo37jo1JTYo8krlmzpkjjA4QQmD17NhISEpgUEOkA2zAV2f37MgmYOzevIqKdHTB9OvDRRyyXXAaUWFJgZqb9nQU+fUBUfGzDpLWEBGDiRDkgMVedOsCXXwKDBgHFuL6TYSuxpEDbexOKoiAkJETrgHSFF1QydmzDVCxCyKRg8mTg9Om89S1bAvPmAR066C82KjEGVdHQkOQmJ5wymYwVkwLSiadPgVWrgM8/B27ezFsfGChvNXh46C820pncKZRnzJjBpKAgvKCSsWMbJp3KyAC++kr2EmRmynWKArzzjpxfwdVVr+GRbrCnoBC8oJKxYxumEnH5spyJce1aeYsBkLUOhg+X6+vU0W98VCxMCgrBCyoZO7ZhKlGnT8segp9/zltnZSUnX5o6lZMtGSmDK3NMRERGwMMD+Okn4MQJoHdvuS4rS1ZGrFcP+OADIDFRvzHqS2Ym8NZbsjBUGWPSSQErGhIRvYKnJ7B9OxATA3TtKtc9eSJnZWzcGBg4UCYOZcXjx0DfvjJh6tgRiI/Xd0QaMciKhoaEXa9k7NiGSS9iYoDZs4Ft29TXd+8uZ2js2tV06xw8eCATgl275HKnTsCOHUD58vqNqwg4pqAQvKCSsWMbJr2Kj5dzK2zYADxfpbZRI2D8eGDIEFkt0VSkpcnbKIcOyWVvb+D33wEbG/3GVURMCgrBCyoZO7ZhMghJSbJs8urVwMOHeettbWViMGaM8dc6OH5c9hAkJ8vl7t2BTZuAihX1G5cWmBQUghdUMnZsw2RQ7t6VicGiRcDFi+rbWrUChg2TJZQdHPQTnzZyp5yeOlWOJQCAt9+W52llpd/YtMSkoBC8oJKxYxsmg5STI8snL1wI/PGH+jZrayAoCHj3XaBLF7lsqOLjgdGjgT//lMvm5rK406RJsqiTkWJSUAiWOSZjx6SADN6FC8D33wNr1gD//KO+zd4e6NMH6N8f6NbNcGZovHIFCAmRvQG5k/fVqyfPw4jng2CZ41fgBZWMHdswGY3sbGDfPvmHdssW4NEj9e02NvLxPn9/eb9eHyWVjx8HFiwAfvghb1ppMzNg3Dg5e6QRjh8oCHsKCsELKhk7tmEyShkZwM6dQEQE8OuvefMsPM/VVX4rb9tWvjw8dP+YoxCyauPWrTIR+Ptv9e29e8tHL419kOQLmBQUghdUMnZsw2T0HjyQicGOHfLZ/+vXC97Pzg5o1gx47TX5cneXczDUqqXZN/gnT4Br1+Q4gb//lr0C+/cDN26o72duDvTrJ8cNtGlT/PMzQEwKCsELKhk7tmEyKUIA//ufHJy4d68sknTv3qt/z94eqFpVJgcVK8qxCU+eyJLMmZnyD39qat7kTgVp2hQIDpYzQpr4hE9MCgrBCyoZO7ZhMmnZ2cCZM7JYUGys/JZ/+rRmicKrVK8uiw916iSfgmjcuPjHNBJMCgrBCyoZO7ZhKnOEkE8HJCTIn5cvy5937shbEffvy3oCVlbyZW0NODoCNWvKV+PGslfA0VHfZ6I3TAoKwQsqGTu2YSIqKk6dTERERDph0kkBp04mIqKygFMnvwK7XsnYsQ0TUVHx9gERERHpBJMCIiIiAsCkgIiIiJ5hUkBEREQAmBQQERHRM0wKiIiICACTAiIiInqGSQEREREBYFJAREREzzApICIiIgAmnhRw7gMiIioLOPfBK7BuPBk7tmEiKirOfUBEREQ6waSAiIiIADApICIiomeYFBAREREAJgVERET0DJMCIiIiAsCkgIiIiJ5hUkBEREQAmBQQERHRM0wKiIiICACTAiIiInqGSQEREREBYFJAREREz1joO4Ci2rZtG3bu3ImnT59i9OjRaNWqlb5DIiIiMglGO3XyzZs3ERISgqVLlxa4ndPOkq5FRkbCz8+v1N6Pbdj0lXabItNnElMnDx8+HNWrV0fTpk3V1kdFRcHd3R0NGzbEwoUL1bbNmTMHo0aNKs0wqYyLjIzUdwhkYtimyNAYRFIwbNgw/P777/nWf/TRR1i+fDn27NmDxYsXIy0tDUIITJkyBQEBAfD09NRDtCWntC4QunwfbY9V1N/TdH9N9nvZPqZ2kWabKv7+r9qvuNuNjbG1qeIcpyy2KYNICnx8fFCpUiW1denp6QCADh06wMXFBd26dUNMTAwWLVqEffv2ISIiAsuXL9dHuCXG2P6xFedYTApKB9tU8fc35Au4Phhbm2JSUDQGM6YgKSkJvXv3RlxcHABgz549WLlyJTZu3AgAWLZsGa5cuYKwsDCNjqcoSonFSkREZKiK82fd6J4+0JSB5DpERERGwyBuHxTEy8sLZ8+eVS3Hx8ejTZs2eoyIiIjItBlsUmBvbw9APoGQlJSE3bt3o3Xr1nqOioiIyHQZRFIQHByMdu3aISEhAc7Ozli9ejUAYMGCBRg1ahS6dOmCsWPHomrVqnqOlIiIyHQZzEBDIiIi0i+THWj4vMePH2PatGnIzMxEYGAg/P399R0SGblLly5h1qxZSE9Px88//6zvcMgEsIQ76drZs2cRHh6OrKws9OzZE3379n3l75SJnoJ9+/bhxo0bCA4OxsiRI7FixQp9h0QmYsCAAUwKSKdeVcKdqKiysrIwZMgQ1SP+L2MQYwq0UZTSyHFxcXB1dQUAZGZmlnqsZBy0KbdN9DIs4U66VtQ2tX37dnTs2BEDBw7U7A2EkYqKihLHjx8XTZo0UVvv6ekpDhw4IJKSkkTjxo1Famqq2Ldvn9i4caMQQoiRI0fqI1wyAkVpU7n69+9f2mGSEdG0Td26dUvk5OSIyZMniz179ugpWjIG2lynhBCid+/eGh3faMcU+Pj4ICkpSW3d86WRAaBbt26IjY1Fly5d8NlnnyE6OlqjeypUNhWlTbVt2xbTp0/HyZMnMWfOHEydOrW0wyUjoGmbiomJwcWLF7Fv3z5kZGTg/Pnz7C2gAhXlOmVjY4PNmzdDCIEBAwZodHyjTQoKcuTIEbi5uamWPTw8EBMTg549e2Lu3Ll6jIyM1cva1LJly/QYGRmrwtpUWFgYPvzwQz1GRsbqZW3K19e3SMcy2jEFREREpFsmlRSwNDLpGtsU6RrbFOmaLtuUSSUFLI1MusY2RbrGNkW6ptM2pasRkaVt0KBBombNmsLKykrUrl1brFq1SgghRGRkpHBzcxOurq4iPDxcz1GSMWGbIl1jmyJdK+k2VSaKFxEREdGrmdTtAyIiItIekwIiIiICwKSAiIiInmFSQERERACYFBAREdEzTAqIiIgIAJMCIiIieoZJAZmM0NBQmJmZwczMDLNmzXrpvhMmTFDtm5KSovV7bty4EZcuXdL699PT07F48WK1dX5+fjAzM8O9e/e0Pq6h2LVrF44eParTYw4dOhRmZmb43//+p9PjEhGTAjJRmzdvLnSbEEK1XVEUrd9j6tSpeOedd5CRkaH1MRo1aoSVK1eqrRs2bBhCQ0NhbW2t9XENwdKlS+Hv74+rV6/q9LhBQUEIDQ1F9erVdXpcIjKxqZOJAKBGjRo4ceIEkpOT4eLikm/7oUOHcPXqVdjY2ODBgwdav8+NGzeKEyYAIDU1FbVq1VJbN2TIkGIf1xDo4vMpSGBgIAIDA0vk2ERlHXsKyOS8+eabAIAtW7YUuD0iIgL29vbw8fGBLqp8s1L4y/HzITIeTArI5HTq1AkODg6F3kLYtGkTAgMDYWVlpbY+KSkJZmZmCAoKyvc7ueMVtm/fDgCoW7cu1q5dCwBo0aIF6tWrp9r38ePHCA0NhY+PDxwdHeHo6AgfHx8sWbJEtU9kZCTMzOQ/v5MnT8LMzAwzZ84EUPiYgg0bNsDb2xuVKlVCnTp1EBgYiGPHjhV4DjNmzMCBAwcQEBCAqlWrws3NDRMnTsSjR49e+fnl3rNPSEiAl5cXHBwc0L17d9X2w4cPo1+/fnB3d4eNjQ3c3d0RHBysNrbCz89PdT5BQUGqc821Z88e+Pv7o3r16qhduzb69OmDkydPvjK25+PLHVOgzTkfOXIE48aNg7u7O+rXr49PPvkEhw4dKvBz/Pzzz+Ho6AhXV1e1RHPjxo3o1KkTKleujPr162PQoEFISkrK9145OTlYsGABOnXqBCcnJ1SqVAmtW7dGWFgYnj59qrbviRMnEBQUBCcnJzg4OKBdu3aYNWsWsrOz8x33+PHjCAwMhLOzM6pVq4bu3btj7969Gn2GRIUq/pxNRIYhJCREKIoitm7dKoYMGSLMzc3FjRs31PaJjY0ViqKIHTt2iMDAQKEoikhOThZCCHHp0iWhKIoICgoq9Njbtm0TQgixYMEC4enpKRRFEWPGjFHNSvbw4UPRpEkTYWFhIdq1aycmTpwoOnbsKCwtLYWiKGLGjBlCCCGSkpJEaGioUBRF1KhRQ8yYMUMcOHBACCGEr6+vMDMzE+np6ar3HzlypFAURVhYWIh+/fqJ1q1bC0VRhKWlpfj+++9V++Weg7e3tyhXrpxwc3MT48ePF+7u7kJRFNG9e/dXfo5DhgwRiqIIZ2dn0alTJzFixAgxbdo0IYQQq1atEubm5sLJyUkMGjRIjBw5Ujg7OwtFUYSDg4Mq5u+//174+fkJRVFEcHCw6ryFEGLOnDlCURRhbW0t+vfvL4YPHy4cHR2FtbW1iIiI0Di+U6dOaXXOJ06cELa2tkJRFNGyZUsxdOhQ4eDgIMzMzERsbKzaMZ2dnUXVqlXF6NGjha+vr7h8+bIQQoixY8cKRVGEjY2NGDJkiHjnnXeEra2tsLe3F9HR0Wrv17lzZ2FmZiZef/11MX78eNGzZ09RoUIFoSiKGDZsmGq/hIQEYW9vL+zt7UWfPn3EhAkThIeHR4Ftcv369cLS0lKYm5uL7t27izFjxggXFxdhZmbGWRepWJgUkMl4/g/39u3bhaIoYsWKFWr7TJ48WTg4OIjHjx8XKykQIv8fJyGE+Pbbb4WiKCI0NFTt90+cOCEURRF169ZVW68oimjRooXauheTgp07dwpFUYSfn5+4ePGiar+oqChRuXJlYW9vL65fv652Di+e+/3790XDhg2FoihqxyhI7nl169ZNbf3Tp09FnTp1RJUqVcSdO3fUtr355ptCURSxevXql35miYmJwsrKSrRo0ULcvHlTtf7KlSvCxcVF1KxZU2RkZGgU34tJgSbnnJ6eLmrWrCkqV66sSsKEEOLy5cuiQoUKon379mrHNDMzy/dHPjIyUiiKInr06CHu3bunWn/69GlhZ2cnmjVrJrKzs4UQQuzevVsoiiKGDh2qdoybN28KS0tLYW1tLbKystQ+ry1btqjt6+XlJczNzUVKSooQQojbt2+LypUri1q1aomkpCTVfunp6eKNN94QFSpUUO1LVFS8fUAmqVu3brCxscl3C2HTpk3o06dPvlsHuuLl5YXly5dj6tSpaus9PT3h4uKCmzdvFvmY3377LQBgyZIlarcpfHx8EBAQgHv37mHNmjVqv1OnTh188MEHquWKFSuiQ4cOAKDxI5gDBw5UW87KysLcuXMREREBBwcHtW254zhSU1NfesxFixbhyZMnGDNmDBwdHVXrnZycMHjwYFy/fh0//vijRvG9SJNzPn78OK5fv47x48ertgFArVq1sGzZMgQGBqo9TeLk5IR27dqpvc/8+fMBAJMmTYKtra1qvbu7O/r06YO4uDjs378fgLzNtHLlSsyePVvtGI6OjvD29saTJ09w9+5dAHlPwsTHx6vt+9tvv+HmzZtwdnYGAKxZswZ37tzBkCFD1AbS2tnZYcyYMcjMzMSKFSs0/tyInsenD8gkWVtbo2fPnti8eTPu3bsHOzs7HD9+HJcuXUJ4eHiJvW/z5s3RvHlzPHjwAIcOHUJ8fDwSExMRExODK1euFHhv+FXOnDmDSpUqwd3dPd+2Xr16Yf369UhISFBbX79+/Xz7Ojk5AYDGj1A+n4AAQPny5TFgwAAAwMWLFxEXF4dz584hPj5edS/7VWMWzp49q/oZGhqqti33D/eL56IpTc751KlTAIBWrVrl23fw4MGq/05LSwOQ/zMAZOzm5ub4888/ER0drbYtdxxIQkICOnfujAYNGqBBgwZ4/Pgxjh07hr///huJiYk4evQoYmNjAeR9Zm+99Ra++eYbfP7551i6dCl69uyJgIAAdOvWDeXLl1d7fwC4fv16vs/wzp07qvcn0gaTAjJZ/fr1w48//ogdO3bg7bffRkREBOzs7NQGzeladnY2pk6diqVLlyIzMxOKosDDwwPt27fH+fPncf369SIfMyUlJd9ji7m8vb0B5P+G/uI3eQCqwX45OTkavW/VqlXzrYuJicG4ceNw4sQJ1fu0bdsW7dq1Q0RExCufNMj9w5/7bftFiqIUOFhPE5qcc+4fy2rVqml0zII+g5SUFGRnZyMsLKzA33nxHObMmYM5c+aoegQaNGgAb29v1K9fH6dPn1Z9Zm5uboiJiUFoaCh27tyJb7/9Ft9++y1sbW0REhKCjz/+WPX+ALB69WqN3p+oKHj7gExWjx49UL58edWI8U2bNqF3796wtLQscP/c7tusrKx82zT9Yz5t2jR8/fXX6NmzJ3777Tfcvn0bcXFxWLp0KSwstMvBnZyccOHChQKLAOUmA02aNNHq2EVx5coVBAQEICUlBUuWLEFcXBxu376NnTt3okePHhodo0aNGjAzM8Ply5eRk5OT75Wdna317QNN5BY8Kug2R1ZWVr6nAQpSo0YN2NnZ4dGjR4Wew5w5cwDIWz7Tpk1DixYtsHXrVty4cQMJCQlYvXo1qlSpku/YDRs2xPr163Hr1i3s378fn376KaysrPDpp5+qPpcaNWoAAKKjowt9/9xeCKKiYlJAJqtixYro3r07fv/9dxw7dgyJiYmq7u+C5N4fvn//fr5tBZUyLqga4g8//IBq1arhp59+Qvfu3WFvbw9Adl//888/AIr+3L6bmxsA4Ndff823LSoqCoB8LLKk/fHHH7h79y5mzpyJ0aNH47XXXlNty70P/vztkYI+n8aNGyMnJwc//fRTvm1RUVGYPn06YmJiSiB6qVGjRgBQYOnljz76CBUrVsTp06dfeozGjRvj3r17Bf7/2Lp1K7744gucOXMGgGwP5ubm2LZtG/r06aMaRyGEwJkzZ6AoiuozW7VqFcaOHYtHjx7BwsICvr6++Oqrr1RjSvbt26d6fwAFJk/x8fGYMmUK/vjjD40+D6IXMSkgk9avXz88ePAAH374IWxtbeHv71/ovg4ODnBwcEBsbCzOnz+vWr9r1y7VBfl5uYMVn6+K6OTkhNu3b6sSAAB48uQJgoOD1ZZzWVpa4uHDhy89h/HjxwMAVq5ciYsXL6rWHzx4ELNnz4aNjQ3atm370mPoQu79+RfrCezbt081f8Pz51bQ5zN69GiYmZlh9erVal3cd+7cQXBwMJYsWaIaUFcS+vTpg5o1a2LRokU4fPiwav21a9ewZs0a+Pv7w8PD46XHGDduHADZC/D8wNELFy5g8ODBWLt2LerUqQNAfmbZ2dmIi4tTO8aYMWNw69YtAHmf2d27d7Fs2TIsXbpUbd/ExEQAeb1B7733HmxsbPDzzz+rDUrMysrCO++8g/nz56sN4iQqCiYFZNJybxfExMSgd+/eL33qwMzMDKNGjcLjx4/h4+ODUaNGoVevXggKCiowmcgd+T116lRVoZ5x48bh6dOnaNmyJYYOHYrBgwfD1dUVp0+fRtu2bSGEUP0xyD1GYmIixo4dix07dqjWP9+b4O/vj6FDhyI2NhaNGjVCv3790KZNG/j6+iIjIwO//PJLoWMOdMnf3x+urq5YuXIlvL29MXHiRHTo0AEBAQGqgk8vnhsAzJ49G//3f/+HrKwsNG/eHNOmTUNcXBwaNGiAXr164d1330WDBg1w/fp1/Oc//ynRc6lQoQLCw8ORnp6ONm3aoEOHDhg0aBDq16+PrKwszJgx45XHyI15z549cHZ2xltvvYW+ffvC09MTDx8+xJIlS1CxYkUAeQlEQEAABg0ahA8++ACNGjXC5s2b0bVrV7X2MG7cONSuXRuffvopvLy8MGHCBLRr1w7Tp0+Hh4eHKrGsWbMm5s6di5s3b6Jp06bw9fXFiBEjULduXcTFxWHSpEl4/fXXS+gTJFPHpIBMhqIo+bqs7ezs0KVLFyiKgv79+79y/y+//BJfffUVatSogR9//BGPHj3CunXrMGLEiHz7fvTRR+jbty/i4+OxaNEiZGZmIjg4GBs2bICvry+2b9+O+Ph4vPXWW4iLi8N7770HRVHUuna/++47eHp6Yu3atapqiQXFtWrVKqxduxbt27dHZGQkMjIyMHbsWOzbtw++vr5afz5F3W/nzp347LPPkJ6ejh9//BG2trbYuXMnNmzYgOrVq2P37t2qfd966y2MGDECN2/exPLly5GcnAwACAsLw86dO9G5c2ccP34chw4dwuDBg7Fr1y6MHTtWZ+dR2L79+/dHTEwMevXqhUuXLmHPnj3w9vbGgQMH4OnpqdFx165dizVr1qBdu3bYv38/EhISMH78eERHRyMgIEC1n4+PD7Zt24bAwEDs27cPhw4dQqdOnRAfH68aOJjbHqytrXHgwAHMmzcPVatWxbp165CVlYVx48YhJiZGbdDjyJEjER0djV69eiE5ORm///47evXqha1bt75yhlCil1FEUW9wEhERkUliTwEREREBYFJAREREzzApICIiIgBMCoiIiOgZJgVEREQEgEkBERERPfP/AfXarmhNABr2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gUAAAGLCAYAAABXzuE4AAAABHNCSVQICAgIfAhkiAAAAAlwSFlzAAALEgAACxIB0t1+/AAAIABJREFUeJzs3Xd8Tff/wPHXubH3ihFkqCB2bC0Ro0QitqKU0qo9u37faiV0l1I1S+0qSs1atZLYlRpVu1ZQIlE7RiTn98dHbkQS7k1u7oj38/HIo86457xvenLu+37O5/P+aLqu6wghhBDihWewdQBCCCGEsA+SFAghhBACkKRACCGEEI9JUiCEEEIIQJICIYQQQjwmSYEQQgghAEkKhBBCCPGYJAVCCCGEACCLrQMw144dO1i4cCGPHj3i6NGj7Ny509YhCSGEEJmC5qgVDVetWsXVq1fp06ePrUMRQgghMgW7eHzQu3dvihUrRpUqVZKsDwsLw8vLC09PTyZNmpRk288//8zrr79uzTCFEEKITM0ukoJevXqxYcOGZOuHDh3KDz/8wObNm5kyZQrR0dEAREREkD9/fnLnzm3tUIUQQohMyy6SgoYNG1KwYMEk627evAmAj48Pbm5uNG/enL179wIwe/ZsevfubfU4hRBCiMzMbjsa7tu3jwoVKhiXK1asyJ49ewgICCA4OPi5r9c0LQOjE0IIIexTeroK2kVLQUbRdd2hfoKCghzuPGk9lrmvM3V/U/Z71j5p3ZYRP5a4huWaSv/+z9svPdutfU3Z2/9ra5wnPcdxxGsqvew2KahduzbHjx83Lh85coR69erZMKKM5+vr63DnSeuxzH2dqfubst+z9rHW/wNrkWsq/fs/b7/0bnc0jnZNpec4L+I1ZTdDEs+dO0dgYCCHDx82rvP29mbixIm4urri5+fHjh07KFKkiEnH0zSNoKAgfH19M90fpbCN4OBgkx5dWYqmaRbJ/IX9svY1JTKvkJAQQkJCGD16dLruG3aRFHTt2pXQ0FCuXbtG0aJFGTNmDL169SI0NJR+/foRGxvLkCFDGDJkiMnHlBuqsLSQkBCrJphyDWd+1r6mROaX3vuGXSQFGUFuqMLRyTUshDBXeu8bdtunwBKCg4MJCQmxdRhCCCFEhgoJCbHIoyhpKRDCTsk1LIQwl7QUCCGEEMIiMndS8N9/to5ACCGEcBh2W9HQEoIrVMB38mR8X3vN1qEIkWkVKlSI69ev2zoMITK1ggUL8t8zvugmDElMr8zdpwCgZEnYsAEqV7Z1SEKYxVH6FDhKnEI4MlP/zqRPwfNcugQNG0JYmK0jEUIIIexa5k4KvvpK/ffGDWjeHJYvt208QgghhB3L3EnBhx/CvHmQJQs8eAAdO8LUqbaOSgghhLBLmTopCA4OJsTVFdasgdy5Qddh4ED4+GP1byGEECITsFnxojt37rBkyRJOnjzJuXPnWLJkCXv27KF06dKULFky3QFZSrLOFvv2QUAAREWp5d69Yfp0yJrVNgEK8RyO0oHPUeIUwpHZZUfDX3/9lXLlytGnTx/Gjh3LsmXLAFi9ejWVKlViqj03zdeuDbt2QZkyann2bGjbFu7etW1cQgghhJ0wOSk4ePAg3bp1I1u2bIwcOZI33njDmI34+fmRO3duBg8ezJYtWzIs2HQrW1YlBjVqqOV166BJE4iOtm1cQgghhB0wOSkYNWoU+fLlY9euXXz66ad4eHgYt/n4+PD3339ToEAB1qxZkyGBWkyxYhASokYjAPzxB7zyCpw9a9OwhBCO7fLly7z//vu0aNECNzc38ubNS5UqVWjfvj0rV66020csvr6+GAy27V5mDzEIxeT/C/v37ycwMBAXF5cUtxcsWJCWLVvaVVKQ6iyJefOqzofduqnlkyfh5ZfhwAGrxieEyBymTp2Kl5cX3377LdHR0TRq1Ij+/fvj4eHBn3/+Sfv27Xn55ZdtHWaqNE2zdQh2EYMjs1RHQ5PLHMfGxnLr1q1n7nPjxg3u3buX7qAs5Zm/oGzZYP58cHGBsWPhyhVo1AhWrICmTa0WoxDCsc2bN49Bgwbh4uLCwoULCQgISLbP/PnzmTZtmg2iEy8KX19ffH19GT16dLqOY3JLgbe3N2vWrCEqoff+U86dO8eGDRuoUqVKugKyKoMBvvkGJkxQy7dvQ8uWsHixbeMSQjiEq1evMmLECDRNY+nSpSkmBAA9evRI1mq5ZcsW/P39cXV1pXDhwjRq1IgpU6ak+Hp3d3c8PDyIj48nODiYunXrkjdvXmrUqMGMGTNSfM327dsZOXIk9erVI1euXJQsWRJfX19jcnLu3DkMBgNhYWHouo7BYDD+NG7c2Hicbdu28c4771CxYkXy589PkSJFePnll/n++++Jj49Pdt7g4GAMBgOhoaFs3LiR1q1b4+zsjLu7O7179+bGjRvGfU2NQViRbqJNmzbpmqbp3t7e+owZM/QRI0bomqbply5d0idMmKBXrVpV1zRNX7dunamHzFBmvDVl0SJdz5pV11UFA10fPz5jAhPCRGZfwzbiKHFmhK+//lrXNE1v3769Wa/74osvdE3T9MKFC+s9evTQBw8erJcrV07XNE339/fX4+Pjk+zv7u6ulyxZUm/Xrp3u5OSk+/v76+3atdOzZMmia5qmj3/qfrVw4UJd0zS9SJEiemBgoP7hhx/qffr00evUqaPXqVNH13Vdv3Hjhh4cHKy7u7vrmqbpo0ePNv7MmzfPeCw/Pz/dw8ND79atm/7BBx/oHTt21AsXLqxrmqYHBgYme29BQUG6pml6v3799KxZs+qenp563759dWdnZ13TNL169erGfU2NQZj+d5bev0ezXv3111/r2bJl0zVNM/44OTkZ//vxxx+nKxhLStMvZssWXc+bNzExeO89XY+Ls3xwQpjAUT5sHSXOjPDGG2/omqbp48aNM/k1R48e1bNkyaKXKFFCP3funHH9vXv39GbNmumapukzZ85M8ho3Nzdd0zTdx8dHj4iIMK4/ffq0niVLFt3Z2VmPe+Je5ePjozs5OekHDhxIdv5r164lWW7UqJFuMBhSjffMmTPJ1sXHx+tdu3bVNU3Tf/vttyTbEpKCLFmy6Js3bzauf/Dgge7n56drmqavWrXKrBiE9ZICs6ZO/uCDD2jfvj2TJ0/m+PHjREREULx4ccqXL0+/fv2oVq2aZZsxrK1JEzVxUsuWqo/BuHFw+bKqaZAtm62jEyLzGDYMDh60/nmrV4fvvrPY4Y4dOwZA2bJlTX7NlClTiIuLo127dri5uRnX58iRg379+rFlyxYmTJjA22+/ney1/fv3p3Tp0sblMmXKULNmTfbt28fFixdxdXUFIG/evDg5OVG4cOFkxyhUqJDJsQJJRpol0DSNkSNHsnjxYrZt25biY5OmTZvS9In+WdmyZaNNmzZs3LiRQ4cO0bp1a7PiENZhVlIA6uL/zoJ/VHanenXYvRtatFCjEhYuhMhINZlS3ry2jk6IzOHgQQgNtXUUNnHixAkA/P39k21r3rw5Tk5OnD59mvj4+CTD9HLmzJniB6mPjw9//PEHly5dMiYFb731FuvWrcPb25u2bdsSGBiIj48PBQsWNDvee/fuMWfOHH766SfOnz/P1atXiYuLM27/559/Unzda6+9lmKsABcvXjQ7DmEdZicFoEYiPGuUQb58+dIckCUFBwcbe2Saxd0ddu6EVq1g717YvBl8fWHtWihePAMiFeIFU716pjivl5cXf/75J6dOnTL5NRcvXkTTNOrWrZtsW968efHy8uLIkSNcvXqV4k/cb4oVK0auXLmSvSZhXWxsrHFdu3btCAkJYeLEicybN4/Zs2fj5OREkyZNGDdunMkdwuPi4mjTpg2bN2/G09MTf39/ChUqRO7cudF1ndGjR6c6Ki2l1pOUYhWWERISkvIQfDOZnBQ8ePCAefPmsWrVKrZu3crDhw+T7aPrOpqmJckibSldYzaLFIEtW6BzZ5UM7N+vahls3AienhaLUYgXUiZpbUz4cN21a5fJrylVqhQnTpxg7969yZrdb926xbFjx8iaNSvFihVLV2w+Pj74+Phw8+ZNwsLCWLFiBfPmzaNz584cPXrUpGNs3ryZzZs3U716dfbv359k2549e9I9/E1YjtWHJC5atIh+/foRFhZG2bJladiwYbKfhIsw08idG1auVJMngap6+PLLanIlIcQL780336RQoUKsXLmS3bt3P3PfBw8eAFChQgUANmzYkGyfTZs2ERcXR9myZS1WzCd//vwEBgYye/ZsAgICOH78ONu3bzduz/p4UriUvugdP34cgGHDhiXbtmjRIovE97wYhHWZnBTMnTuXsmXLcvr0aQ4fPmxsqnj6Z9u2bRkZr/VlyQI//qimWwY1T4KvL6xfb9OwhBC25+zszPjx4wH1DH19KveF+fPn06hRIwAGDhxIlixZWLFiBRcuXDDuc//+fX744Qcg5Q9hc2zYsCFZi21cXBznzp1D0zScnJyM611cXNB1nfDw8GTH8ff3R9M0fvvttyTrQ0NDWbJkSbpifNKzYhDWZfLjg1OnTtGuXTuKFi2akfHYJ02DTz9V1Q8HDoSYGAgMhFmzoGdPW0cnhLChHj16cPfuXf73v/8REBCAt7c3FStWpHjx4pw4cYKDBw9y8eJFY5njChUqEBQUxKhRo6hRowYBAQHkzZuX33//nVOnTtGiRYsURx6Yo0uXLuTMmZMGDRrg5uZGdHQ0e/bs4eTJkzRu3DhJf4bmzZuzYMECevbsSYsWLShevDju7u50794dT09PGjduzLJly6hcuTI+Pj5s3bqVkydPMmLECGNClF7PikFYmaljF7t06aK7ubklK6phr8x4a+ZZvlzXs2dPrGXw5Ze67iC/E+FYMuwatjBHiTOjXb58WX/vvff05s2b666urnru3Ln1ihUr6m3atNFXrFiRbP9NmzbpLVu21EuVKqUXKlRI9/Hx0SdNmpTisd3d3XUPD48UtwUHB+sGg0EPDQ01rps+fbrerl07vUyZMnquXLl0Ly8vfcCAAfqyZcv0mJiYJK+Pj4/Xv/zyS93Ly0vPkyePrmma3rhxY+P2qKgoffLkyXqDBg30woUL6y1atNCnT5+u67qebN/U4klw9uxZXdM0vVevXmbFIKxXp0B7fJDnioiIoGHDhjRp0oSuXbvi6+tLNjseu69pWsbNSrZjh2opSCjXOWiQ6jj1RJOcEOmVodewBTlKnEI4MlP/ztL792hyUgDw8ccf88UXX6BpGtmyZSNnzpwp7vfff/+lOSBLyfAb1ZEj4OcHCeNtO3aEBQsgR46MO6d4oTjKh62jxCmEI7NWUmByn4JvvvmGL774AoDs2bOn2rfAnqa/THOdAlNUqgS7dqnqh0eOwLJlEBWlRisUKGD58wkhhBCpsFSdApNbCmrVqsXx48fZtGkTtWrVMg4hsVdW+/Zy/Tq0aQMJQ3yqVFEjE0qWzPhzi0zNUb6BO0qcQjgya7UUmDwk8fz583Tp0oX69evbfUJgVQULqoJG7dqp5cOHoX59eFwTXQghhHAUJicFDRs25MyZMxkZi+PKmROWLoUBA9TyhQvwyivq8YIQQgjhIExOCj766CP279/PyJEjjZW5xBOcnGDyZPjsM7V8/To0bQqrV9s2LiGEEMJEJvcp6NOnD/v37+fAgQNomoazszPFixdPMotXgqdrZNuCTZ9zzp4N77wDcXFgMMC0aWpZCDM4yrN6R4lTCEdmd0MSU/rwT018fHyaA7IUm9+o1q6FTp0gYTbJ4GAYNUpVRxTCBDa/hk3kKHEK4cjsLilwNHZxo9q7FwIC4No1tdynD0ydquZTEOI57OIaNoGjxCmEI5OkIJ3s5kZ14oQqcnTunFpu3RoWLYIU5kUX4kl2cw0/h6PEKYQjs3lSsHr1aipUqEC5cuUAWLVqlcmFiVq3bp3mgCzFrm5Uly+rIkeHDqnl+vVhzRooXNi2cQm7ZlfX8DM4SpxCODKbJwUGg4Hg4GBGjRplXDbpgJqWbMpOW7C7G9WtW6qWwdatarlCBdiwAdzcbBuXsFt2dw2nwlHiFMKR2bzM8ahRo4zzfycsi3TIlw/WrYM334TFi+H4cXj5ZZUYVKli6+iEEEKIzN2nICgoKOPmPkir+Hh47z2YMEEt58sHq1aBPcUo7IKjfAN3lDhF5hESEkKTJk0ICgoiKCjI1uGkydy5c+nduzdz5syhZ8+ez93/eX9nCXMfjB492jpljhs3bsz8+fOfuc+kSZPw8vJKczCWljAhkl0xGGD8eBg3Ti3fugUtWqiKiEIIhxMfH8+yZct49dVXcXd3J0eOHBQrVoxq1arRp08f1qxZY9x37ty5GAwG5s2bZ8OIM865c+cwGAx4eHhY5Xz2NAFfWlnqPfj6+hIcHJzu46T6+CAmJoZHjx4BoOs6oaGh1K9fn1u3bqW4/927d/n999/5999/0x3UC+Hdd6F4cfU44eFD6NwZrlyBwYNtHZkQwgzdu3dn8eLFZMuWjerVq9OuXTvu3bvHqVOnWLBgASdOnCAwMDDJazLDh9mzZPb3l5mlmhTMnj2bIUOGJPmf+9VXX/H111+nuH9Cc0WzZs0sHGIm1q0bFC0K7dvDnTswZAj8+y988YUUORLCAaxYsYLFixeTP39+Tp48ibOzc5LtN27cSLHCqzxuEfYq1ccH/fv3p1OnTjRs2JCGDRsC4ObmZlx+8sfHx4dXX32Vt99++7mPGMRTXn0VQkNVcgDw1VfQsyfExto2LiHEc+16POnZgAEDkiUEAAUKFKBJkyaAat7t3bs3AL169cJgMBh/IiIiAPXI02AwEBoaym+//UabNm0oUaJEkub4+Ph4Jk2aRJMmTShatCglSpSgefPm/P777ynGuH79ekaMGEG1atXIlSsXrq6u+Pn58csvvyTZ7+TJk4wbNw4/Pz/y5s1L0aJFqVmzJsOHDze2GqdVSEgIBoOB0aNH888//9C9e3c8PDxwdnamZcuWHD16NMXX3blzh0GDBlGhQgWKFClCQEAAK1euTPU87u7uqT66SPjdhoWFJdsWGRnJgAEDqFWrFvny5aNYsWL4+Pgwffr0ZPteuXKFvn374u3tTd68efHy8qJ3795ERkameN6rV6/So0cPPDw8KFGiBO3bt2f79u2pvgdbS7WlwMnJiSVLlhiXDQYDb775psN26rBrNWrA7t2qb8E//8CCBRAZCcuWQd68to5OCJGKatWqAfDXX389d99evXpRsGBBVq1aRdu2balevbpxW/78+ZPsO3/+fObPn0/p0qXp1q0b9x6XS7979y5+fn7s3LmTPHny0LJlS2JjY1m7di2bN2/myy+/5MMPPzQe58svv2TkyJGULFmSunXr4u/vT2RkJPv27WPZsmW89tprAJw4cYI6deoQGxtL3bp16dOnD7GxsZw6dYpp06bx+eefk8UClVj//vtvGjZsSGxsLO3bt2fHjh1s3LiR7du3c+LECUqWLGnc98aNG7zyyiscO3aM2rVrExAQwIULF3j99dfp1q1bqucw99HFli1b6NSpEzdu3KBJkyb06dOH+/fvc/DgQcaOHUu/fv2M+27bto2OHTty/fp1PDw86NGjB9u3b2fu3LmsWbOG0NBQKlasaNz/7Nmz+Pj4cOnSJRo3bkyNGjU4fvw4/v7+tG/f3qw4rUbPpBzyrV29quu1a+s6qJ+aNXX9yhVbRyVsxFGuYUeJMyPcv39fL1KkiG4wGPQuXbroS5Ys0c+fP5/q/nPmzNE1TdPnzZuX4vagoCBd0zQ9S5Ys+po1a5Jtf//993VN0/R3331Xv3//vnF9VFSUXrduXT179uz6qVOnjOtdXV31PHny6JcvX052rOjoaOO/R40apWuapk+cODHZfjdu3NDj4+NTfU9POnv2rK5pmu7h4ZFk/bZt23RN03RN0/Qvv/xSf/DggXHb6NGjdU3T9OHDhyd5zf/93//pmqbpffr0SbI+NDTUeKzRo0cn2ebm5pbs3AkSfrehoaHGdbdv39ZLly6tGwwGfe3atclec+nSJeO/Y2JidHd3dz1btmz6zp07k8VkMBj0pk2bJlnfpUsXXdM0/dNPP02yfv78+cb3kNq18DRT/87S+/coRfjtibMzbNsGr72mahr8+WdiLQNPT1tHJ4TFDBsGBw9a/7zVq8N331nueNmzZ2fOnDkMGjSIJUuWGFtXnZ2defXVV3nzzTfT1M+qfv36tGrVKsm627dv891331GgQAGCgoLInj27cVuRIkXo168fvXv3ZuHChcYW3bx58xITE0PeFFocCz9RUTVhe7FixZLt93QrRnrky5ePESNGkC1bNuO61157jeDgYA4lVHxF9bmYPHkymqYxcODAJMfw8fGhatWqJrXOPM+8efO4ePEitWvXxt/fP9l2FxeXJPueP3+eXr168fLLLyeLqUGDBmzdupXz58/j5ubG1atXWbJkCU5OTsneQ7du3Rg+fDj//fdfut+DpUlSYG9y54aVK6FfPzUF85kzKjFYuxbq1LF1dEJYxMGDqitNZtCqVSv8/PzYs2cPW7ZsITw8nK1bt/Lzzz/z888/M3DgQCZNmmTWMVP6gDp+/DiPHj3C1dWVb7/9Ntn2O3fuAKpvQIK33nqLd999l/Lly9OhQwf8/f1p0KABuXPnTvLaHj16MHLkSN58801+/vln2rVrh6+vL+7u7kn2O3jwYLJn+gULFmTo0KEmva/WrVsnSQgAY3+BixcvGtddvHiRu3fvGod2Ps3Pz88iScHff/8NQMeOHZ+77+HDhwGIi4tLcehf1qxZAfX7d3Nz48SJEwDUrFmTggULJtnXYDDQrFmzZP067IEkBfYoa1b48UdwcYHPPoPoaGjcWPUxaNnS1tEJkW5PPE7PFOfNkiULDRo0oEGDBgDcvHmThQsXMmzYMKZMmUJgYCDNmzc3+Xh169ZNtu7c40nV/vrrr1Q/EDVN48qVK8blYcOG4enpyffff8+kSZOYNGkS2bNnp1WrVowbNw63x2XWixYtypEjR5g0aZLx+ThApUqV+PTTT2nbti0Ahw4dYsyYMUnO6e7ubnJSULZs2RTX58qVi9gnOlcnDG2vVatWivvXsdAXpPPnzwMkqd6bmoTf/7M60z/5+094D7Vr105x3zp16khSIMygafDpp1CyJAwcCDExEBgIM2dCr162jk6IdLFkE749yp8/PwMGDGDHjh0sXryYkJAQs5ICJyenZOtKly4NQN++fZk2bZpJx9E0jVatWtGqVSuioqIICQlh0aJF/Prrr9y5c4f169cb9y1btiwTJ05k7Nix7Nu3j3Xr1jFlyhQ6derE+fPncXFxoWfPniZV30uvhA6H4eHhKW7fu3dviuuzZs3K7du3U9z2zz//JFuXkBSFhIQ8N9EoVaoUALt3704xaXtawnv4448/Utye2nuwNZMrGgob6dcPfv0VcuSAuDjo3Vu1Hsg4ZyHsXqFChYDED/mEJub79++bfaxKlSrh5OTErl270lTnwNnZmU6dOrF8+XKqVKnC77//zoULF5Ltly1bNl555RU+//xzgoKCiIuLY9asWWafLz1KlixJ7ty5uXr1KgdT6HyyYcOGVF939epVY9N9gnv37rF69epkIxOqPJ53ZtmyZc+NKWG0yI4dO0x6D+XLlwdg//79yfoOxMXFsXnzZpOOY22SFDiCtm1h82ZIeC71ySeq9cAOZqMU4kW2cOFCli9fnuI4/n/++YeZM2eiaZqxY1pCx7XUvgE/S968eRk+fDiHDx/mgw8+4OrVq8n2OX36tLGZ++HDh2zZsiXZPrdv3za+NiFZ2b59e4rVahO+XafUcpGRNE1j8ODB6LrOlClTkmwLDQ01Pt9/mre3N0CSZvkHDx4wYcIEY5+LJ/Xs2ZPSpUsTHh7O2rVrk21/sp9Djx49cHd3Z8yYMaxbt46HDx8m2Tc+Pp6QkBDjsrOzM126dCEuLo6pU6cm2XfhwoVcv349lXdvW2Y9Pti5cyczZ87k/Pnz3L59m/j4+BT3S6mCl0inV16BnTvBzw8iImDaNLh8GX7+GXLmtHV0QryQwsPDmThxIs7OztSqVYsyZcoQGxvLjh07OHr0KJqm0bt3b1o+7gtUq1YtChUqxKJFi7h+/TpVqlTBYDAwZMgQ8uXL99zzffrpp+zfv59vv/2WCRMmUL9+ferXr09kZCTHjh0jPDycxYsX4+7uTkxMjHE+hrp161K6dGkuXLjArl27iIyMpHv37sYk5dtvv2XTpk34+voai/+Eh4cTHh5ufGxgbR9++CGrV69m1qxZHDp0iAYNGnDhwgXWrl3LW2+9lWLrxYgRI5gxYwZBQUEsXryY+vXrs2LFCnLmzEnHjh2TtQjkzp2b2bNn06lTJwIDA2nSpAlVq1bl4cOH/PXXX1y8eJEzZ84Y912wYAHt27enVatW5MuXj4CAAIoWLcqFCxfYvXs3169fJyYmxnj8L774gu3btzNq1Ci2bt2Kt7c3J06cIDQ0lDfeeIMFCxZk7C8xLUwdu7h161Y9S5YsxrGVz/qxB2a8Ncdy8aKuV62aWMvglVd0/do1W0clMoCjXMOOEmdGuHDhgj5lyhS9Xbt2evny5fV8+fLpefPm1StUqKC3bdtWX79+fbLXhIWF6b6+vrqzs7OuaZpuMBiMtQ2Cg4N1g8GQZCx9Sn766Se9RYsWupubm54jRw7dzc1Nb9asmT5x4kT92uP7QWxsrP7NN9/oLVu21F1dXfWcOXPq3t7e+ogRI/TffvtNj42NNR7v999/13v16qVXrFhRz58/v+7i4qK//vrr+syZM1OscZCa59UpeLquQAJ3d/cU6wvcuXNHHzRokF6+fHm9cOHCur+/v75y5Uo9JCQk1eMdPnxYb9GihV60aFHd3d1df+ONN/SzZ88+83f777//6n369NGrV6+u58qVSy9evLju6+urz5w5M9m+169f19977z29fv36esGCBfV8+fLpXl5eeo8ePfRVq1Yl2z8yMlLv0aOH7u7urhcvXlxv166dvn37dn3u3Lm6wWCwuzoFJk+d3LRpU3bu3MnEiRNp1aoVJUqUwGCwzdOHyZNxSe78AAAgAElEQVQnc+bMGapXr06PHj1S3CdTT+d686Z6pJDQVOXlpWoZuLraNCxhWY5yDTtKnEI4MlP/ztL792jyp/r+/ftp3bo1ffv2pWTJkjZLCA4cOMDGjRtxcnKyq2marSp/fpUEPC5RyrFjUL8+pPKcTQghhDCFyZ/spUuXtkjt65T07t2bYsWKGXuCJggLC8PLywtPT09j8Y8dO3bQuHFjvvnmm2SdN14o2bPDokWqNByo2RUbNEhsPRBCCCHMZHJS0Lx5c1asWJEhPSZ79eqV4hCToUOH8sMPP7B582amTJlCdHQ0VatWpVChQmiaRtyL3vveYIAJE2DcOLV865aaVMkOC2IIIYSwfyZ/9f/iiy84cOAAjRo1Yvjw4bz00ksUKFAgxX2rVq1qVhANGzY0DqNJcPPmTUDVlAaVlOzdu5dXX32VTZs2MWLECAICAsw6T6b17rtQvLgqavTwIXTpokYmmFhlTAghhAAzkoIcOXIY//3WW2+lup+lvsHv27ePChUqGJcrVqzInj17CAgI4LPPPjPpGE/Wp/b19cXX1zfdcdmtbt2gWDFo3x5u31aPFS5dgq++Ui0KQgghMp2QkJAk9RHSy+SkILVe/k8zdy7rjJTSpBWZWrNmEBam5ke4cgXGjlV9DWbPhqcmIRFCCOH4nv7CO3r06HQdz+SkYO7cuek6kblq167N+++/b1w+cuQIfn5+Vo3BIVWvDrt2qSJHJ0/CwoUQGQnLl0MK06cKIYQQCdI8nODixYtERUXh5eWV5NGCpSTM4R0WFoarqyubNm0yzhFuquDg4Mz/2CAlHh6q+mGrVrB3ryqR3KgRrFun+h4IYUEFCxa0qxZCITKjp6dffpqlHiOYXLwI4O7du4wZM4apU6cSExODrus4OTlRvnx5Xn31VcaNG5emGtldu3YlNDSUa9euUbRoUcaMGUOvXr0IDQ2lX79+xMbGMmTIEIYMGWL6G5OCKmpmxc6d4bff1LK7O2zcCOXK2TQsYRq5hoUQ5krvfcPkpCA2NpY6depw6NAhAMqVK0eDBg2Iiopi3759XLlyhdatW7N06VLjTGC2JDfUxx49gv794ccf1XLhwrB2LZgw9aewLbmGhRDmslpFwy+++IJDhw7x1ltvcerUKY4fP86PP/7IqlWrOHPmDP3792f16tXGIkP2IDg42KK9Mh1SliwwYwYkPHq5dg0aN05sPRBCCOHwQkJCLNK53uSWgtq1a3PixAkuXLhgfN7/pBs3blC6dGl8fHxSnILS2uRbVgpmzoR+/SA+HpycYPp0ePttW0clUiHXsBDCXFZrKThx4gSdOnVKMSEAKFCgAJ06dWL37t1pDkZksD59YOVKNdVyXJxaHjNGzbcohBDihWdyS0G5cuWIjY3l9OnTKU6GFBcXx0svvUSuXLk4evSoxQM1l3zLeobdu9XIhP/+U8vvvANTpqhHDcJuyDUshDCX1VoKGjZsyPnz51mwYEGK22fNmkVERAT16tVLczCWJn0KUlG/vqpl4OamlmfMgA4d1GgFIYQQDsfqfQouXbqEl5cXMTExdOjQgQYNGlCoUCHCwsJYv349Fy9epFChQvz9998Ut4Ox8PItywSXL6vqh49HlFC/PqxZo0YoCJuTa1gIYS6rDUkEOHnyJD179mTv3r3JttWtW5epU6fi7e2d5mAsSW6oJrp1S82XsGWLWi5fHjZsUDUNhE3JNSyEMJdVkwKA+Ph4Dh8+zLFjx4iIiMDFxYUKFSpQq1atNAeREeSGaoaHD+HNN2HRIrVcogSsXw/Vqtk0rBedXMNCCHNZPSlwFHJDNVN8PHzwAXz7rVrOm1eNVGjSxLZxvcDkGhZCmCu9941Uu5uPGDECPz8/mjdvDsDw4cNNrm8+fvz4NAdkSS/s3AdpYTDAuHFQsiSMGKGmX/bzg/nzoUsXW0cnhBDiGTJ87gODwUBwcDCjRo0yLpsqPj4+3YGll3zLSofFi6FnT/VYAVTrwYgRto3pBSTXsBDCXBnWUrB161Y8PDySLIsXRJcuUKwYtG2rOiK++y5cugRjx6oWBSGEEJmSRfsUPHz4kPPnz+Pp6WmpQ6aZfMuygEOH1JDFy5fVcteuMGcOZM9u27heEHINCyHMZbXiRQaDgTFjxjxzn1GjRlGnTp00ByPsTLVqqvph+fJqedEi8PdXrQdCCCEynVQfH4SHh/Pvv/8CGLOO48ePs3r16hT3v3v3LuvXrydHjhwZEGbaSEdDC3Bzg507oXVrVQVx61bw8VFDFkuUsHV0QgghsEJHw99//x0/Pz+zD/j2228zY8aMdAeWXpqm8c8/Oi+9ZOtIMol799Tjg1Wr1LKbmypyVKGCbePKxOTxgRDCXBlap2DatGlERkYCMGbMGBo1akSjRo1SDCJbtmy4ubnRuXNnnJyc0hyQpWiahqbptG2rOs6/8gqYOKJSpObRIxg0CH74QS0XKqTKIr/8sm3jyqQkKRBCmMtqxYt8fX3p1asXPXv2TPPJrEnVVEh8a7Vrq+SgY0eZDDBddB0++wweD1UlRw41hLFNG9vGlQlJUiCEMJdUNEyFpmn07q3z00+Jw+0BXF1hyBB4+23In9928Tm82bPVlMtxcWqY4pQp0K+fraPKVCQpEEKYy6pJwa1bt1i+fDlRUVHcv3/feOK4uDhiY2OJjo5m06ZNnD17Ns0BWUrCLyYyEqZOVT/R0Ynb8+RRicGQIfBEOQZhjnXroFOnxCmXP/pItSLIcxqLkKRACGEuqyUFZ8+epUaNGty8efOZ+xUrVozLCePabejpX8y9e7BgAUyYAMePJ+5nMKhJAkeMUDMHCzPt2wcBARAVpZZ79IAff4SsWW0bVyYgSYEQwlxWq1Pw0UcfcfPmTdq0acOcOXNwcXGhY8eOzJo1ixEjRpA9e3a6dOliFwlBguDgYOMQjZw5VWv3kSOwdi00bar2iY+HZctUX7n69dW/Hz2yXcwOp3ZtVcugbFm1PH8+tGql5k4QQghhFSEhIQQHB6f7OCa3FHh5eXH37l0iIiIA6NmzJ9HR0axduxZQZZD9/f1Zu3YtTRM+cW3IlGzp0CHVcvDzzxAbm7je3R2GDoXevSFfvoyNM9OIilLJwB9/qGVvb/V4oXhx28blwKSlQAhhLqu1FFy4cIGWLVsalytVqsTu3buNy02aNKFOnTp2M0OiKapVg7lz4fx5GDlSjbADOHcOhg+H0qXhvffgcR4knsXZWRU2CghQywcOqKaXEydsG5cQQgiTmZwUlC5dmltPlLctX748N27c4MiRI8Z1NWrUYP/+/ZaN0ApKlFD94yIiVIfEhKkbbt1SEwSWKaPq9uzbZ9s47V7u3LByJfTpo5bPnVPPZXbtsmlYQgghTGNyUlCxYkXCwsK4ceMGAFWqVAFg+/btxn327dtH4cKFLRyi9eTODf37q46Iq1dDQnXkuDg1FL9OHWjYEFasUOtECrJkUcWNEubJ+O8/1YFj5UrbxiWEEOK5TE4KPvzwQyIjIylbtiwhISGUKVMGb29vPvnkE6ZNm0bfvn3Zu3cvHTp0yMh4rcJggMBA2LYNwsOhW7fEgkc7dqjRCuXKwaRJcOeObWO1S5oGn3wCs2aBkxPcvw8dOqhmGCGEEHbL5KSgTp06zJw5k9y5cxP1ePjZlClTiIuLY+DAgcycORMPDw+6deuWYcHaQs2a8NNPcPYsfPghFCig1p85o2oclC6t1l+8aNs47VLv3qoMcq5capjHwIGqloF0nhNCCLtkdkXDuLg4Hj58SM6cOQG4dOkSGzduxMXFJU0TKGWUjOq5feeO6pw4YYJKDBJkyQKdO6t6BzVqWPy0ji08XHVAvHpVLffoATNnQrZsto3LzsnoAyGEuaxWvGjevHl4e3tTtWrVVPfZuXMn27Zt4+OPP05zQJaiaRpBQUEZNnVyXJzqdzB+vHqk8KRGjVRy0KqVehQhgNOnwc8P/vlHLb/6qioKIWM+UyVJgRDCVAlTJ48ePdo6SYHBYCA4OJhRCRPhpODdd99l+vTp3L17N80BWYo1b6h//KFaDpYuTdoB0dNTDW3s0UN1YnzhRUWpzhp796rl6tVVLYMSJWwbl52SpEAIYa4MaymYO3cuq1evNi6vXLmSChUqUKFChRQPFBMTQ1hYGGXKlOHvv/9Oc0CWYosbakSE6nw4Y4YazpigUCE1V9DAgeDiYtWQ7E9MDHTpovoaALi5wYYNkMp19SKTpEAIYa4MSwouX75M+fLluWNG9/qcOXMyd+5cOnXqlOaALMWWN9Tbt1XH+4kT1VD9BFmzqnoHw4erL8kvrEePVIY0Y4ZaLlRIPYt55RXbxmVnJCkQQpgrQ/sUXL16lZjHM+CVKVOGoUOHMmzYsGQn1DSNbNmy4ezsTJaEsXs2Zg831EeP1PD88ePV9ABPatJE9Tto2fIF7Xeg6/D552roIkCOHKredLt2to3LjtjDNSyEcCxW62g4d+5cvL29qVatWppPZk32dkPdvVv1O/j1VzU6L0GFCqrl4I031KRNL5w5c1QFxLg4Vd9g0iTViiDs7hoWQtg/qyUFTzp9+jSHDh0iIiKCihUrUrNmTburZGivN9SzZ+H779Xswk8+mSlSRFVTHDDgBZxDaMMG6NgREjqofvghfPHFC9qEksher2EhhP2yalJw5swZ2rdvz+HDh5OdtEmTJvzyyy8USphVyMbs/YZ686ZKDCZOhAsXEtdny6YqKA4fDo8rSb8Y/vwT/P0Taxl07646ZrzAtQzs/RoWQtgfqyUF+/fvp1mzZty4cQNPT0/8/PyoU6cO0dHR7Nmzh6VLl+Lm5sbmzZvx8PBIc0CW4ig31NhYWL5cTbz09IRLr74K774LzZurlvVM78wZVcvg1Cm13KyZet7ygtYycJRrWAhhP6yWFAwaNIipU6eyfPly2rZtm2z7ihUr6NChA++99x7ffPNNmgOyFEe7oeq6mkzw229V58QnQ69YUXVK7NZN9cfL1KKjVdWnhFoG1aqpWgYv4FhOR7uGhRC2Z7WkwN3dHRcXF3Y9YxrcGjVqcO/ePY4dO5bmgCzFkW+op0+rxwqzZyc+ZgdwdlZ98Pr3h6JFbRdfhouJUWM3E+pkuLqqfgdeXraNy8oc+RoWQthGeu8bJvfkypUrF5UqVXrmPq6urty/fz/NwQjlpZdUZ8QLF+Drr6FkSbU+KgqCg9Vn5DvvwNGjNg0z4+TKpR4b9O2rliMiVA2Dp+tJCyGEsCiTk4K2bduydOlSjh8/nuL2I0eOsGbNGgIDAy0WXHoFBwcTEhJi6zDSrGBB+OADNWLhp58SJ1p68EDNJ1Spkuqbt3lzJpx4MEsWmDZN1TIAuH5d9TFYvty2cQkhhB0KCQkhODg43ccx+fHByZMn6du3L/v27aNRo0a0bNkSX19f7ty5Q3h4OOPGjePu3btMnz7dOINiAn9//3QHaq7M2PSq6xAWpoohrVmTNBGoUkX1O+jaFbJnt12MGWLuXFXL4NEj1ePy++9h0CBbR5XhMuM1LITIWFbrU2BI45hxTdOIe3KWICvJ7DfUkydVv4M5c+DevcT1xYqpz8t+/VTtg0xj40bo0CGxk8UHH8CXX2bqWgaZ/RoWQlie1ZKCtDZLJExhbG0vyg312jX44QeYPBkuX05cnzMn9OwJw4ZB+fK2i8+i/vwTAgIgMlItd+umemNm0loGL8o1LISwHJtUNHQEL9oN9eFDWLxYPVo4dCjptlat1KMFX99MUO/g7FlVy+DkSbXctKnqlJg/v23jygAv2jUshEg/u0sKzp49K8WLbEjXYds2lRysXZt0m7e3Sg5ee83Bv1xHR0Pr1omzTFWtCuvXZ7paBi/qNSyESDurJgWhoaHMmTOHqKgo7t+/bzxxXFwcsbGxREdHc/r0aZv0IXia3FDh+HE1CdP8+fDkSFEXFxg8WA1rtJOq1OaLiYHXX4dVq9Syq6tKDCpWtG1cFiTXsBDCXFZLCrZt20azZs2eebISJUrg4+PDokWL0hyQpcgNNVFUFEyfrvodJEwtAKocQK9eMHQoeHraLr40i4tT2c20aWq5QAFV8KhhQ9vGZSFyDQshzGW14kVfffUVuq4zfvx4zp49S6VKlRg0aBBnzpxh9erVeHh4UK5cObtICERSzs7wySdw/rzql1e5slofEwNTpqiOiG3bquGODvUZ5OSk3kBCLYMbN9SEEb/+atu4hBDCQZncUuDm5kaBAgU49LgX26BBgzh48CA7HleZu3TpEpUrV+bzzz9nwIABGRexieRbVup0HTZtUv0ONm5Muq1WLdXvoGNHyJrVNvGlybx58PbbibUMvvsOhgyxdVTpItewEMJcVmspuH79Oo0bNzYuly9fnvDwcGJjYwEoWbIkDRo0YPHixWkORliHpqmZFzdsgMOH4a23EjsehoerR/VlysDYserLt0Po2VP1rMyTR2U9Q4eqWgbx8baOTAghHIbJSYGnpycnE4aBARUqVODhw4eEh4cb17m5uXH48GHLRigyVOXK8OOPanqBoKDEgkcXL6rP1FKl1OfrmTO2jdMkzZurZyDFi6vlsWOhe3dVF1oIIcRzmZwU1KhRgx07dhAaGgpA9erV0TSN3377zbjP5s2bqV69uuWjFBmuWDE12VJEhJpXIWFCwrt3VVVhT0/1SGHXLjvvd+DtrYYqJlRsWrRITRBx86Zt4xJCCAdgclIwZswYsmbNSpMmTVi0aBHOzs4EBgby9ddf07lzZ7y8vDh58iTt27fPyHhFBsuZUz2a//tvWLdOzUEEqhX+11/VZIX168Mvv6jH93bJ3R127lSBAmzdCj4+cOmSTcMSQgh7Z3JSUKJECbZu3UrXrl0p8riN+YcffqBGjRosXbqUiIgIevXqxeuvv55hwQrrMRigZUvVIfHQIXjzzcSOh3v3QufOaorn8ePt9Et44cKwZYsaVgHw118qSThyxLZxCSGEHbNIRcMzZ85QoEABClmhEk5ISAiffPIJlStXpkuXLjRq1CjF/aTntuVdvqxGAE6bBv/9l7g+b17VujB0KLi52S6+FMXFqVEIU6eq5QIFVMEjHx/bxmUCuYaFEOay2uiDZylTpoxVEgJQszXmyZOH7NmzU6ZMGaucUyglSsBnn8GFCyoxKFdOrb99W1VOLFNGtSDs3WvbOJNwclJVm778Ui0n1DJYssS2cQkhhB1KtaVg9OjRaGmcPWfUqFFm7d+7d2/Wrl1L0aJFk4xeCAsLo2/fvjx69IghQ4YwePBgdF1H0zTOnTvHhAkTmDhxYorHlG9ZGS8+XvU7GD9ezbfwpJdfVvUO2rZVn8t2YcEC6N07sTPE2LHw7rt2O0uUXMNCCHNlWJljQzrmqY83c2z49u3byZMnDz169EiSFHh7ezNx4kTc3Nxo0aIFO3bsMPZnuHXrFiNGjODHH39M8ZhyQ7WuAwdUa8GiRUk7IHp4qMcKvXurxww2t3kztG+vmjcABg1ShY7sJnNJJNewEMJcGZYUbN68Ocnyo0eP6N+/PzExMQwbNox69epRokQJ/vvvP/7880/Gjh1LoUKFmD9/PlWrVjU7kHPnzhEYGGhMCm7evImvry8HDhwAYMiQIbRo0YKHDx+yceNGYzw1a9ZM+Y3JDdUmLl1SrfXTpyctfJQ/v5qAafBgKF3advEBqtOhv3/iaIQ2beDnn9VkEHZErmEhhLmsNiHSRx99xFdffcXOnTupnzDU6wlHjhyhatWqDBgwgEmTJpkdyNNJwebNm5k1a5ZxLoXp06dz6dIlPv30U5OOp2kaQUFBxmVfX198fX3NjkukzZ07qvLwhAlw+nTieicnNXXziBGqpLLNXLyoEoOElqm6dWHNGjVRhJ2QpEAI8TwhISGEhIQYl0ePHm2dpMDLywtXV1c2Pl0s/wlt27bl8OHDnH7yU8BEGZEUyA3V9uLi4Lff4NtvYfv2pNsaNIBhw2zY7+DmTejQQQ1dBChbVk2/XLasDYJJTq5hIYS5rDb64O7du8TExDxzn4sXL6a5c+LTateuzfHjx43LR44coV69ehY5trAeJyfVOh8WBn/8AV27JiYAO3aoKolly6oWhVu3rBxc/vyqp+Qbb6jlf/5RtQz27LFyIEIIYR9MTgoCAgLYuXNnsr4GCVauXMn+/fsJDAy0SGD58+cH1AiEc+fOsWnTJurWrWvWMYKDg5M0qwjbql1bPbo/e1bNq1CggFp/7px6nFCqlGo5sOo8C9myqeccH3+slqOjoXFjWLnSikEIIUT6hISEEBwcnO7jmPz4IDw8nFdffZX79+/TrVs3atasSZEiRYiMjGT37t388ssvFC1alK1bt1I+oe68ibp27UpoaCjXrl2jaNGijBkzhl69ehEaGkq/fv2IjY1lyJAhDDFjKlxperV/Cf0OJk6EU6cS12uaal0YPhwaNrTiiMGZM6F/f/XMQ9PUpA+DBlnp5MnJNSyEMJfVOhoCnD59mvbt26c4E2Lt2rVZsWIFLi4uaQ7GkuSG6jgS6h1MmKCmKXhSjRoqOXjttcTpnTPUunXqZHfvquX33oOvv1Z1n61MrmEhhLmsmhQA6LrOmTNnOHToEGfOnMHT05OaNWtSqlSpNAeRERJGH8ioA8fy11+qbMDChfDwYeL6EiVg4EDo2zdxeucM8+efEBAAkZFquXNnmDsXcuTI4BMnJUmBEMJUCaMQrDb6wNHIDdWxRUaqWgdTp8LVq4nrc+RQ/QKHDYOKFTMwgLNn1ZDFhM6uDRuqfgZWKucNcg0LIcxn1ZaCW7dusXz5cqKiorh//77xxHFxccTGxhIdHc2mTZs4e/ZsmgOyFLmhZg7378PixerRwl9/Jd3WooVKDlq0yKB+B//9p8ZLJoylrFBBDVl0d8+AkyUn17AQwlxWSwrOnj1LjRo1uPmceXKLFSvG5cuX0xyQpcgNNXPRdQgJUcnBb7+p5QReXio56N49A4oS3r8PPXvCL7+o5eLFYe1a1dkhg8k1LIQwl9XqFHz00UfcvHmTNm3aMGfOHFxcXOjYsSOzZs1ixIgRZM+enS5duthFQpBAhiRmHpqmRgquXg0nTqhBAblzq23Hjqm+Bq6uMHIk/PuvBU+cI4ea0OHdd9XylStq2uX16y14EiGESB+rD0n08vLi7t27REREANCzZ0+io6NZu3YtAFu3bsXf35+1a9fStGnTdAeWXvItK/O7fh1+/BEmTVLTOSfIkkX1DRw+HFKZGiNtJk1SszvpuqrANG0a9OljwRMkJdewEMJcVmspuHDhAi1btjQuV6pUid27dxuXmzRpQp06dRg/fnyagxHCHAULwvvvq2JHS5ZAQsHLR4/U6IVatdSX+uXLVemBdBs8GH79VbUexMWpGZ4++STpswwhhHBgJicFpUuX5tYTdWjLly/PjRs3OHLkiHFdjRo12L9/v2UjFOI5smRRpQV271Y/nTsnllLevl1Nb+DpqYY6pruUcrt2qphC4cJq+bPP4M03k46fFEIIB2VyUlCxYkXCwsK48Xg+3CpVqgCw/YlZbvbt20fhhJulEDZQr54arfB0KeWzZ9XjhFKl1H/TNUCmfn2Vfbz0klqeP1/VNXhOJ1whhLB3JicFH374IZGRkZQtW5aQkBDKlCmDt7c3n3zyCdOmTaNv377s3buXDh06ZGS8ZpGOhi+u0qVVIcILF2DKFNVSAHD7tmoxKFsW2rdXLQlpav339IRdu9SUywCbN6taBhcvWuw9CCGEqaze0RBgzpw5BAcHM27cODp16sSePXvw9/c3th689NJLrF27lnLlyqU7sPSSTlriSfHxasDAhAmJMyUnqFlTDWlMUynlmBh4/XVYtUotlyypTvS4JS095BoWQpjL6mWO4+LiePjwITlz5gTg0qVLbNy4ERcXF/z8/NIciKXJDVWk5q+/1CRMCxfCgweJ611cVCnld94xs5RyXJwalTBlilrOl0/1bkznKBy5hoUQ5rJ6UuAo5IYqnufqVTWqMKVSyj16qNYDLy8TD6brMG6c6sgAkDUrzJqlajKnkVzDQghzSVKQCrmhClM9r5Ty8OHQvLmJpZQXL1YVEBNGI3z2GXz0UZrqMMs1LIQwl9XqFDgi6WgoTJEjhxpVePCgGm0YGJj4Gb5xI/j5QeXKMGOG6kLwTF26wKZNicMePv5YlVt89Cgj34IQ4gVnk46GjkS+ZYn0OHUKvv8e5syBu3cT1xcqpIoYDhyoRjik6uhRaNkSHlcAxd9fVVjKk8fkGOQaFkKYSx4fpEJuqMISrl9XXQMmTUr8fAdVHKldO9W/8JVXUnk6cPmyql9w4IBarllTzeZUvLhJ55ZrWAhhLkkKUiE3VGFJjx7BypWq9eCJel2AmjBx6FBVSTF79qdeePu2Guu4YYNadneHdetM6sEo17AQwlySFKRCbqgio+zfr5KDRYuSVjcuWhT69YP+/Z9qDIiNVStnzVLLBQrAihXg6/vM88g1LIQwV4YlBd7e3mhp6DEN2MX8B3JDFRktMhJ++EENa7xyJXF91qyq1WDoUDUpE6CGLH7+uZpAKWGn2bOhe/dUjy/XsBDCXBmWFBgMaR+YEB8fn+bXWorcUIW1PHwIS5eqgkj79iXdVr++Sg7at1d5AD/9BL17q9YDgDFj1AiFFBJwuYaFEOaSxwep0DSNoKAgfH198X1OM60QlqDrsGePerSwbFnSUYglS6oRC336QJEjodC2LTwuD06vXqrJIWvWJMeTpEAIYaqQkBBCQkIYPXq0JAUpkRuqsKVLl1SlxB9+gGvXEtfnyAHdusGQVmeoOrwpnDunNjRrpjKJ/PmN+8o1LIQwl1VbCuLj4wkLCyMqKor79+8bTxwXF0dsbCzR0dFs3LiR0NDQNAdkKXJDFfbg3j3VIXHixOTVEn1ffsjQqJEEnhqPE/FQqZIameDqCsg1LIQwn9WSgujoaOrXr8/p06efuZ+TkxOxCVvNvxgAACAASURBVM9LbUhuqMKe6DqEhqrkYPVqNWtjAo9cVxgU8w29mU2B4jlh7VqoUUOuYSGE2axW5vh///sfp0+fxtvbm6CgIAoXLkyLFi345JNPaN++PZqm0alTJ+M0ykKIRJqmRiCuWAH//APvvpv4pOBsTHHeZTyluMjAKx9zosFbqsiREEJYmcktBVWqVCEyMpLIyEg0TaNLly7Exsby66+/ArBw4ULefvttdu3ahbe3d4YGbQr5liXs3Z07MH++6ph44kTSbX6sZwP+xMXppGMgkBDiBWO1loKzZ8/i7+9vrF1QpUoVdu7cadzerVs3qlSpwmeffZbmYIR4keTJAwMGqGkSNmxQUyUk2IBaqOh8lSmT47l920ZBCiFeKCYnBcWLF09SzKhcuXJcvXo1SR+DevXqER4ebtkIhcjkDAY1RfO6dXD8OAx6LZLcmpqF6cR/RRk02ECpUjpDh8LJkzYOVgiRqZmcFFSoUIGwsDAePR58XaVKFYAkrQXHjh0jS5YsFg4x7WTqZOFoypeHSUuKcelgNAAenAHg1i2N779X2/38VJeDuDhbRiqEsCdWnzp5/fr1BAQE4Onpyc8//4y3tzcVKlQgNjaWqVOncvDgQYKDgxk8eDDjxo1Ld2DpJX0KhKPTNI1HjZqwLjQXkxnE77RIsr1MGfX4oVcvNaWzEEJYrU9By5YtCQ4O5tKlS5w6dQqDwcCECRP4999/CQgIYOTIkeTMmZPXX389zcEIIZJy+n09gW8UZCN+HKc8g7PPIG8u1Vp35gy89x6UKqUqJR46ZONghRAOz+yKhjdv3iQ+Pp6CBQsCcODAAVasWIGLiwtvvPEGuXPnzpBAzSUtBcLRGa9hXYfRo9UPcDtrIeZ338jk3bU4fjzpaxo2hEGDoF27ZFWThRAvAKsVLwoLC8Pd3R3Xx9XWUnL06FHCw8Pp0aNHmgOyFEkKhKNLdg3Pmwdvv22cVEH/4ku21PqQyVM01qxJWhDJxUVN49ynz1PTOAshMjWrPT7w9fVl7ty5z9xn7ty5DBgwIM3BCCGeoWdPNXbxcdUj7aP/0WxpX1YujeX0afjgg8S+Bf/+C6NGqYrJ3buriZokRxZCPE+qLQXLli1j165dAOi6zsSJE6lXrx716tVL8UB3795l+fLlFCxYkJN2MG5KWgqEo0v1Gj5yBPz9ISJCLbdoAb/8Avnyce8eLF4MkybBgQNJX1azJgweDJ07q4mZhBCZT4Y9Pjh58iRVqlQxex6D77//nkGDBqU5IEuRpEA4umdew5cvQ6tWsH+/Wq5aVc2ZUKoUoFoFdu9WycHT0zgXLqweK/Tvb5x7SQiRSWRon4JDhw5x/fp1AJo0aULPnj3p2bNnikFky5YNV1dXSpYsmeZgLEmSAuHonnsN37kDXbsmzpPg4qISg+rVk+x2+TLMmAHTp8OVK4nrDQZo00Z1TGzcWM3PIIRwbFbraBgcHEzjxo1p1KhRmk9mTZIUCEdn0jUcFwdDh8KUKWo5Tx5YulRVOHrKw4ewfDlMngxP1BwDoGJFlRy88YY6hBDCMVktKXjS1atXOXnyJFFRUVSuXBlPT880B5BRJCkQjs7ka1jX4bvv1NSLuq6aACZPVs8HUrF/v8ojfv4Z7t9PXJ83r0oM+veHypUt8CaEEFZl1aTg0qVLjBgxgmXLliU5aZ48eWjatCkLFiwgj518zZCkQDg6s6/h5cvVUIN799Ty8OEwdiw4OaX6kmvXYNYsmDoVzp9Puq1hQ1UxsX17yJYtDW9ACGF1VksK7ty5Q5UqVTh//jzZsmWjcePGvPLKK0RFRbF9+3YOHjxI3bp12bBhA/kTJoq3IU3TCAoKwtfXF19fX1uHI4TZ0vTH/ccf0Lo1REaq5datYeHC5z4TiItT3RGmTVOjHp9UtKgqj/DOO+DmZl44QgjrCAkJISQkhNGjR6fvC7FuouHDh+uapumffPKJfvfu3WTbP/vsM13TNP3TTz819ZAZyoy3JoRdSvM1fO6crleunFALUde9vXX94kWTX/7PP7r+/vu6Xrhw4iFA1w0GXW/VStfXrdP1uLi0hSaEyFjp/ewzuaWgWrVqXL58mYiICHKkMMj53r17uLq6UrVqVbZs2ZL2LMVC5PGBcHTpuoZv3YLXXoONG9VyyZJqlMJTIxOe5f591Wdx2jQ1vPFJHh7Qty/07g3OzmkLUQhheVaraHjmzBnatGmTYkIAkDNnTlq3bs2ff/6Z5mCEEBaSL59KAhI6G166BA0aJA5fNEGOHKrT4a5dqhDSO+9AwtQmZ8/C//2fKovQvbvaR3JwIRyfyS0FlSpVIjo6moiICLJnz55s+/3793F1daVEiRIcsoPp2qSlQDg6i1zDug4TJ8KIEYkjE8aPhyFD0lSY4OZNWLBAtR4cPZp0W9WqqmNit24yrFEIW7FaS0GLFi2Iiopi/PjxybbFxMTw5ZdfEh0dTePGjdMcjBDCwjQNhg2DlSshVy41a9KwYare8ZNlDk2UP7+qZ/D33xAaqkomJ8zG+NdfahImFxcYOFDtI4RwLCa3FNy4cYPKlSvz77//Urt2bRo0aEChQoUICwsjLCyMBw8eULp0aQ4fPky+fPkyOu7nkpYC4egsfg3v3w+BgWq2JICWLdVECen8e42MVMMaf/ghcTqGBA0bqr4HHTrIfAtCWINV6xRER0czYMAAli1blmzba6+9xrhx4yj1uPa6rUlSIBxdhlzDFy+qORMSHvFVqaL6GVhgEoS4OFi3TtU82LgxaR+DQoWgRw8150LFiuk+lRAiFTapaHjz5k2OHTtGREQEJUuWpFy5cjjbWRdkSQqEo8uwa/j2bTVnwtq1arl4cVizBmrVstgpzpxRLQdz5kBUVNJtDRqoTosdO0LOnBY7pRACKyYFvXr1ol27drRu3TrVfRYsWMDChQvZ8HT1ExuQpEA4ugy9huPiVOfD779XyzlzqprHbdta9DQPHsCqVWpCpqdHKhcokNh6ICWVhbAMq3U0nDdvHgcPHnzmPr///js7n55pRQhhf5yc1KiESZPUiIR791Q943HjLDq2MHt2VS5h82Y4dQo+/FBVSAS4cUPlJFWqwMsvw7x5EBNjsVMLIdIg1ZaCb7/9ls8++wzt8bClGzdukD17dnKm0t537949Hjx48P/t3XlcjWn/B/DPfVK2NktSIoSWsZSRKCk7WbKMGY2frbGEJswwhplRNB7MMzM0Q5aZbPNgjGyNxtaQRqMsFZWlkjRCKSZSirp+f1zOyVFxOp3O1vf9evUy99J9vuc813P3Pdd9Xd8LvXv3VovEgHoKiKZTWhsODwcmTOBLMQO8b3/9+vJpBQpWUgKEhfHeg5MnpY8ZGfHaCDNm8CmOhJDqqbXHB8+ePYObmxuyX9ZQz8zMhJGRUaXrGgiCAD09PVhaWiIoKAi2trZyB6QolBQQTafUNnz5Mh+AeOcO3x40iJczrOV1TNLTgZ9/BrZuLV+uQczJiecnH3xQXjSJEPJmShtTIBKJ4O/vD39/f7lfTJkoKSCaTult+O5dPmUxLo5v29nxXoS2bWv9pZ8/52Mdt2wBTpyQfoJhaMgLIs2YATg41HoohGg0pSUFGRkZaNKkiVqsgCgLSgqIplNJG376lP8FPnyYb7dowf+7Vy+lhXDrFq97EBIC3L8vfczenq+38OGHQLNmSguJEI2htIGGbdu2VZuE4OnTp3B0dES4eEoVIUQxGjcG9u8HPv2Ub+fkAO7uvMiRkrRrB3z9NS+EdPAgr7EkrsickMArNJub88cKx4/ziRSEEMWQq06Bqvn7+8PAwAC2trYYPnx4pedQTwHRdCpvw5s383rF4r+6y5YBAQFyrZlQU5mZfHbC1q1ARob0MQsLYOpUYNo0oH17pYdGiFpRWk9BbfL29oapqSm6dOkitT8qKgq2trbo2LEjfvzxRwDAyZMnYWdnp3bFkgjROrNmAceO8YICALBiBZ+lUFSk9FDatAG++gq4eRM4dYqvzCgum3znDu9ZsLIC+vXjCzbR1EZC5KMWPQV//fUX9PX1MXnyZCQmJkr2Ozg4ICgoCJaWlhgyZAjOnj2LdevW4enTp7h69SoaNmyIgwcPSqZNvkrl37IIqSG1acM3bvCZCWlpfNvRkY8zMDNTaVj5+fypxtatwPnz0scMDXn+4u0N9Oypks4NQlRCJWWOa0NGRgZGjhwpSQry8/Ph7u6O+Ph4AICfnx+GDBkieVywY8cOmJiYwMPDo9Lrqc0NlRA5qVUbzsvjdYkjI/l2q1Z8uoCaTAdISuIllX/5pWJZZTs7nhxMnMgrOhOizbQ2KYiIiEBISAj27NkDANi0aROysrIQGBgo0/UEQZCaPunu7g53d3eFx01IbVGrpADgVYfmzuWFBQC+FPP//geMGaPauF5RUsJnUW7dyhdnKisrPyYSAUOG8OJInp48fEI0XWRkJCLFyTqA5cuX105SsHz58kq75WWxbNmyav9ObSQFanVDJaSa1LINMwasWwcsXFj+F3fVKl6/WM366O/d4z0HW7fyJyCvMjAAxo/nCULfvjxhIEQb1FpPgagG/y8pezU9l9HbHh98/PHHGDp0aJWzDV6nljdUQqpBrdtweDhfafHJE749eTKvPFS/vmrjqgRjQGwssHMnH4Pw6JH08TZteHIwaRJgba2aGAlRlFqbfXDixAmpnz/++AOWlpYwMTHBypUr8eeff+Lq1as4e/YsgoKCYGFhga5du7510SRZiWsiREVFISMjAydPnoSTk1O1rhEQECDVrUIIUZDhw4G//wYsLfn2zp3AgAEVH+irAUHgtZeCg3nvwYEDfDFI8dIOmZnAypWAjQ0vrbxhA5Cbq9qYCamuyMhIBAQE1PxCTEZLlixhgiCwv//+u9LjSUlJTCQSMV9fX1kvKTFhwgRmZmbG9PT0mIWFBdu6dStjjLHIyEhmY2PDrKysWFBQULWuWY23Roha0og2nJ3NmLMzY/wLOWNt2zKWmKjqqGSSm8vYhg2MOTmVhy/+qVePMU9PxvbtY6ywUNWREiK7mt43ZB5oaGtrizZt2uD48eNVnjN69GgkJibi5s2bNc9Wakitu14JkYHGtOFnz/jCBP/7H982MOD99FXMDFJHKSl8/MEvvwC3b0sfMzDgPQteXsDAgbW2eCQhCqG04kVPnz5F4Vsqgty5c0fuwYm1gR4fEKIEDRrwxwf/+Q/ffvKEL6y0bp30ykZqrFMnIDCQr9oYGQl89BFPBgD+dn75hec4ZmaAjw9w5oz0zAZCVE1Rjw9k7imYPXs2Nm/ejBMnTmDgwIEVjh86dAhjx47FvHnzsHbt2hoHVlMa8y2LkCpoZBs+cICP2BN/gZg5E1i/XiO/XhcV8WmNe/YAR44AxcXSx1u14usveHkB776rdpMvSB2ltDoFFy9exKBBg/Ds2TNMnDgR7777Lpo3b47s7GycO3cOv/32G1q0aIFTp07BWg2G8GrkDZWQV2hsG46LA0aNArKy+Ha/fkBoKNC0qWrjqoHHj3kRxz17+NLOry/C1KEDr6Do5cWLJRGiKkotXnTz5k2MHTtWqhSxmKOjIw4ePAhzc3O5g1Ekjb2hEvKSRrfhu3d5haCLF/l2x45AWBgf4q/hcnN5jvPrr0BUVMUnJO+8A4wbxwtAdu5MPQhEuZRe0ZAxhvT0dFy+fBnp6eno1KkTunfvDgsLC7mDqA3iioZUyZBoKo1OCgD+CGHqVGDfPr5tZMS/ag8bptKwFOnOHeC33/jbEuc/r+rYkScH48YB3btTgkBqj7iyYa1VNJRFYWEhGqlprVCNv6GSOk8r2nBZGV9dcflyvi0SAd98A3zyidb9hUxN5QnC/v3Ay5prUtq2LU8QevakKoqkdii9pyA0NBRBQUFISUlBbm4uSktLsXnzZhQXF8PPz0/uQBRNK26opE7TqjYcGgpMmVI+AHHyZGDz5vL1j7VMejpPDkJDK67gCAAWFsDYsfzHxQWoV0/5MRLtpNSkYPz48di/fz8AwMDAAAUFBSgtLcWiRYvw3XffwcnJCUePHoWxeP11FdKqGyqpk7SuDSck8HEGmZl8u1cvPltBxUsw17bMTP429+8HoqMrjkFo0oRPdxw1ii/Y9LKYKyFyUVqdgg0bNmD//v2YMWMGUlJSsGDBAskLL1++HLNmzUJsbCwOHTokdzCEEC1mbw9cuMC/GgNATAzg6Fj5w3gt0qYNMH8+8NdffELGhg18Qob48cGjR8CuXXx6o4kJMHgw8OOPQEaGSsMmdZTMPQUuLi4oKSnB+fPnIQgCAgICsGLFCqnFjzp37gxra2tJb4Iq0UBDoum0rqdArKQEmDMHCAnh2w0a8KUMvbxUG5eS5ebyOghhYcCxY8DTpxXP6dqV14EaORLo0QPQ0VF+nEQzKH2goZGREby9vSWFiSpLCubMmYO9e/ciLy9P7oAURWtvqKTO0Oo2zBgvarRgQfmk/yVLgK+/rpMj8J4945UUf/+dJwl37lQ8p2lTYNAgYOhQ3pugJrO/iZpR2pgCW1tb1K9fX7IKYmVJQadOnaCrq4vk5GS5A1IUrb6hkjqhTrThiAjg/ffL1zMeOZKvoWBoqNq4VIgxPvwiLIwnCZcuVX5e1658DMLQofyJjBquWk1UQGljClxcXHDlyhWcOHGi0uMHDx5EWloaevXqJXcwhJA6ZuBAIDYWsLXl27//Djg7A2qwqJqqCALg4AD4+/PhFnfu8Cct48cDr47hvnIF+O9/+YrVzZrxfCooiO+ndRmIvGTuKcjJyUHXrl3x4MED9OrVCw0aNMDp06excuVK7N27F1euXEGTJk2QlJQEMzUYTVwnvmURrVan2nB+PjBxIhAezrebNuVFj/r3V21caubFCz5W89gx4PhxPt2xsibSrBng7s5/+vXjpZe1rCwEqYJSpyQmJSXBz8+v0pUHe/TogeDgYPTo0UPuYBSJBhoSTVenkgKAjy344gtgzRq+raPDv/rOmUN/0aqQl8efwIiThHv3Kj+vRYvyBKFPH54k1MGhG1pNpRUNExIScP36dWRmZqJly5awtraGk5OT3EHUhjp3QyVap8624V27+NrF4mUJZ87kc/T09FQbl5pjDEhJ4QMWT5/mPzk5lZ9rZMTLRPTuzZ/WODnV6WEcWkVpPQU7duyAg4MDunbtWuU50dHROH36NL788ku5A1KUOntDJVqjTrfh8+eB0aPLv/q6uPDygC1bqjYuDcIYcO1aeZIQGcmnQVZGEPjiTc7OvARz9+68N4HyMM2jtKRAJBIhICAAy5Ytq/KcTz/9FJs2bcLTyibcKlmdvqESrVDn2/Ddu8CYMeV1gs3NeWlANeuV1BRlZTxJOHcO+Ptv/u/161Wfr6fHZzh0717+06WL1lam1hq1lhRs374dYWFhku1Dhw7BxsYGNlUsfVpYWIioqCi0b98eSUlJcgekKHX+hko0HrVh8An8c+YA27bxbT09YONGwNtbtXFpibw8XlhSnCTExpYvT1EZHR2gQwfei/DOO/xfOzvA2lp7koXHj/mCVuJcdNEi1cZTXbWWFNy7dw/W1tYoKCiQ+WINGzbE9u3bMX78eLkDUhS6oRJNR234JcaA4GBeK/jFC75vzhxg7Vrq31aw0lLgxg0gLo7XR4iL438gnzx58++JRICVFV8qun176Z927QB9feXEXx3FxXzhqtRUIDGRv8+EBOnZsObmvDS1JqnVxwc5OTkofJk2tm/fHvPmzcO8efMqDUJPTw8mJiaopybLfdENlWg6asOviYrik/XFo+f69OHjDExNVRuXlisrA9LSeIJw+TJw9Sr/uXmz8umQlTExAVq14mtfvf5jYsLrL4h/9PVrNtmktJQnMY8f86Zy9y4fmnLvHv/vW7f4+8nMfHs9h9at+Xtu0kT+eJRNaWMKtm/fDgcHB3Tr1k3uF1MmmpJINB0lBZX45x++3rB4EaVWrfg4g549VRtXHVRUxHsVrl4FkpP5eIX0dJ4sVKODuQKRiM+O0NfnHUH16/N/xT+CwDuMxD+lpXw5DXEi8LZejapYWvI1uxwc+E+PHppVSlolUxLLysoQEhKC5s2bY8yYMZL9Li4uWLhwodQ+VaMbKtF01Iar8OwZMHs2sH0739bTAzZtAqZNU2lYhGOMj1VITy//uXWr/Nv6vXtAdrZqqi6amPBv/x078p8OHfi/Nja8XpY2UFpPwb179zB06FAkJiZi8eLFWLVqFQDg6dOnsLS0xMOHD+Hg4IATJ06gWbNmcgekKHRDJZqO2vAbMMbXIJ4/v3xBpblz+TgDXV3VxkbeqrQUePCAJwh5ecC//5b/5OfzpTAKC3kPQHEx/1f83wBQr17FHwMDXmvByKj832bN+Ld9MzP+lKkuDEFRWlLwww8/YMGCBfj2228xd+5c6L3y6RYWFmLLli345JNP4OPjg+DgYLkDUhS6oRJNR21YBmfO8HEGDx7wbVdXXh6ZxhmQOkppSYG7uzsEQcDp06erPMfR0RF5eXlIT0+XOyBFoRsq0XTUhmVU2TiDgwcBR0fVxkWICihtlcTk5GS0atXqjee88847yMvLkzsYQgipttat+cyEKVP4dlYW7zEQ1zYghMhM5qTA1dUVoaGhuFfFihu5ubnYt28f3nnnHYUFRwghMmnYkCcBQUG8wk5xMS9wNGtW+YNoQshbyZwUDBs2DCUlJZg5cyZu3boldSwzMxM+Pj4oKirChx9+qPAgCSHkrQQB8PPjywaamPB9W7bwXoPMTNXGRoiGqNaUxK+++gorV64EADRr1gwtWrTAgwcPkPtylY3Ro0fjwIEDtRNpNVGdAqLpaExBDdy5wwcgxsTw7WbNgN27gcGDVRsXIbVEZUsn79u3D+Hh4bh8+TJSUlJgamqKTp06YdasWVSngBAFojZcQyUlwKefAuvX821BAFasAJYu5RVyCNFCSpt9oGnohko0HbVhBdm1C5g5s3ylnxEjgJ07Nat2LSEyUtrsg1elp6fj2LFj2LhxIwAgKyuLbl6EEPU0cSJ/jNChA98+coTXsE1IUG1chKihaiUFqampGDFiBDp06AAPDw/4+voCAEJCQuDk5IQrV67USpCEEFIjXbrwOgajR/Pt9HSgd29gxw7VxkWImpE5KcjNzYWbmxuOHj0KZ2dnuLq6SnoHLCwsEBcXB0dHRyQlJdVasIQQIjcjI7540urVfEzBs2fA1KmAjw9NWyTkJZmTgs8//xx5eXmIjIzE2bNn0a9fP8kxb29vREVFQSQS4eDBg7USKCGE1JggAIsXAydPlk9b3LyZpi0S8pLMScHZs2cxatQouLq6Vnrc2dkZ7u7u+P333xUWHCGE1Ir+/YG4OKBXL7594QLQvTtw9Khq4yJExWROCu7fv//W1Q9NTU2RlpZW46AIIaTWWVjwBZXmzuXbeXmAhwefsvjihWpjI0RFZE4KOnfujH379qG4imdvjx8/RmhoKOzs7BQWHCGE1Co9PV7HYPduoHFjvm/VKmDAAODuXdXGRogKyJwUTJgwAY8ePcLcuXORmpoqdSwhIQG+vr4oLCzEe++9p/AgCSGkVnl5AZcu8VkKAF9gyd6ejz0gpA6RuXgRYwyjRo1CeHg4BEGAsbExHj16hE6dOiElJQUAX175zz//hCAItRq0LKjwC9F01IZVoLCQr58QEsK3BQH48kvA358vtESImlNa8SJBEBAWFoZt27ahS5cuKCoqAsALGVlbW+OHH37AyZMn1SIhEAsICEBkZKSqwyCEaIpGjYCff+YVDxs1AhgDAgOBgQOBKlaIJUQdREZGIiAgoMbXkbvMMWMMDx48QLNmzaCjhhk0fcsimo7asIpdvcoXVbp6lW+bmvKxB/37qzYuQt5AJWWOS0pKkJCQgL///hs3b96U+8UJIURt2dkB588DU6bw7exs3mOwfDlQWqra2AipJdXqKXj48CGmTp2K48eP4/nz55L9BgYGGD9+PIKDg6Gnp1crgVYXfcsimo7asBrZvh2YMwd4+dgUAwYAv/wCmJmpNCxCXqe0VRLT0tIwaNAg3L59G40bN0b//v3Rs2dP5ObmIiYmBrGxsejZsyd+//13mIgrhakQ3VCJpqM2rGaSkvjjhOvX+baJCV87Ydgw1cZFyCuU9vhgy5YtuH37NtatW4dHjx7h8OHD+OKLL7B27VqcO3cOP/zwA86fP4/14rXLCSFEm3TuzCsfTp7Mtx884MWOPvmE1k4gWkPmngIbGxvUq1cPiYmJlc4wKC0thY2NDQwMDBAXF6fwQKuLvmURTUdtWI3973/A7NlAQQHfdnAA9uwBrK1VGxep85TWU1BcXAw3N7cqpxzq6OjA0dER9+/flzsYQgjRCP/3f0BCAuDoyLfj4/naCdu28WmMhGgomZOCYcOG4cCBA7hXxVzd27dvIzQ0FIMGDVJYcIQQorasrICzZ4HPPuPbhYWAtzfw4YdAfr5qYyNETjI/Pnjy5AlGjhyJtLQ0eHp6YtiwYXB3d0dBQQEuXrwIf39/ZGZm4uDBg2jatKnU76piPQTqeiWajtqwBjl5ko81EPeUtm3LHyeIV2EkREmUNvtAJJKrpAEEQUCpCub00g2VaDpqwxomJweYNg344w++raMDrFgBLF5MJZKJ0igtKZg6dap8LyAI2LZtm1y/WxN0QyWajtqwBmIMCArijxTEtVxcXXnZ5LZtVRoaqRuUlhRoGrqhEk1HbViDxccDEyYALxeLg4EB8MMPvDqiGq0PQ7SP0mYfREdHv/WckpISfPHFF3IHQwghWsHBAYiL49MWAeDJE/5oYdw4Xt+AEDUlc1Lg5uaGJUuW4MWLF5Uev3DhArp3747Vq1crLDhCCNFYjRsDwcF8jEHLlnzfwYNAly5AeLhqYyOkCjInBba2tlizZg0cHR2RlJQk2V9cXIzFixfD2dkZ165dg7e3d60EKnb9+nXMnj0bilFeFgAAIABJREFUH330EQ4cOFCrr0UIITU2bBiQmAiMHcu3s7OBESMAH5/y4keEqAmZxxSUlJTA398f//3vf6Grq4vAwED07t0b06dPx40bN2Bra4tNmzbB1dW1tmOWxDNlyhTs2bOn0uP0PJZoOmrDWoYxvoiSry9/nAAAHTrwfTR1kSiI0sYU6OnpYdWqVfj7779hZWWFzz77DH379kVmZiYCAwORkJAgd0Lg7e0NU1NTdOnSRWp/VFQUbG1t0bFjR/z444+S/WFhYejXrx/ef/99uV6PEEKUThB4LYMrV4C+ffm+tDTAxQX48ktaP4GohWoXH2jYsCGaNWsGAJJsRFdXV+46BgAwbdo0HDt2rML+efPmYfPmzYiIiMCGDRuQm5sLABg1ahSio6NVMtWREEJqpG1b4NQp4L//BfT0gLIyYOVKoEcP4OJFVUdH6jiZ/5I/ffoUCxcuxLvvvouzZ89izpw5iIiIQJs2bfD555+je/fuiI2NlSsIV1dXNGnSRGpf/ssyoX379oWlpSUGDx6M2NhYnDlzBvPmzYOfnx/Gjx8v1+sRQohK6egACxfyVRe7deP7kpL4Y4QvvqBeA6Iy9WQ90c7ODv/88w/at2+PkJAQuLm5AQDi4+OxbNkyfP/993BxccHMmTMRHBxc48AuXLgAGxsbqdePiYlBYGCg5LXfJiAgQPLf7u7ucHd3r3FchBCiMF27AufPA6tXA4GBwIsXwH/+Axw+zBdXEi+4REgVIiMjERkZqbDrVavM8ccff4xVq1ahUaNGFY7HxsZi2rRpuHHjhlxljTMyMjBy5EgkJiYCACIiIhASEiIZSLhp0yZkZWUhMDBQpuvRIC2i6agN1zGXL/NaBvHxfFsk4pUR/f2BBg1UGxvRGEobaHjmzBkEBQVVmhAAgJOTE+Lj4/GZeMWwGnJ0dMT169cl28nJyehFI3QJIdqqWzcgNpb3GOjq8rEGq1fzJZnlfDRLSHXJnBS8PrOgsLAQ165dAwBJz0D9+vWxatUqhQRmZGQEgM9AyMjIwMmTJ+Hk5FStawQEBCi0W4UQQmqVri6fiXDpEvDuu3zftWtA796An1/5VEZCXhMZGSn1yFxe1Vr74Pnz5wgKCkJQUBCysrIkKyB+9913yMrKwsqVK9GwYcNqB+Hl5YUzZ84gLy8PLVq0wIoVKzBt2jScOXMGPj4+eP78Ofz8/ODn5yf7G6OuV6LhqA3XcS9e8BkKAQFASQnf16oVsH49MHq0SkMj6ktpCyKVlpaib9++OHfuHBo0aAATExP8888/KCsrw7Jly/D111+jbdu2iI6OhpmZmdwBKQrdUImmozZMAADXrwOzZgFRUeX7xowBfvyRJwmEvEJpYwpWrlyJc+fOITAwENnZ2Zg2bZrkWEBAAFatWoXbt2/j4MGDcgejaPT4gBCi8WxsgNOngZ9/BsRTtw8eBGxtea+BHAO7ifZR+uMDR0dHNG7cWPJHNiAgACtWrEBZWZnUOc2bN8fRo0drHFhN0bcsoumoDZMKsrOBBQuAV8u7OzkBmzeX1zsgdZrSegpu3LgBe3v7N57j6OiIc+fOyR0MIYSQNzA1BXbvBo4eBdq14/tiY/kMBT8/4NEj1cZHNJ7MSUG7du0Q/oblPktLSxEWFoZ24oZKCCGkdgwdyisgfvYZr45YVsbHGHTqBISE8G1C5CBzUjBgwADcvHkTP//8s9QjA4AnBMHBwbh7967M1QaVgcYUEEK0VqNGwJo1vOhRv358X24uMH06n8J44YJq4yNKpfQxBQUFBXBwcMDNmzfRunVrNG/eHPHx8ZgxYwYOHDiAvLw8WFhYICkpCYaGhjUOrKboeSzRdNSGicwYA/btAz79FLhzh+8TBOCjj3jZZBMT1cZHlEZpUxIB4N69e1i6dCl27txZ4UXHjh2L7777DpaWlnIHo0h0QyWajtowqbaCAp4EfPst8Pw532doCCxdCsybR+WS6wClJgViDx8+REpKCjIzM9GyZUtYW1vD1NRU7iBqA91QiaajNkzklpICzJ/PBySKtWkDrFoFTJjA11UgWkklSYEmoBsq0XTUhkmNMMaTgkWLgKtXy/f36AF89x3Qt6/qYiO1RmlTEjURDTQkhNRZggB4ePCBiJs3Ay1a8P0XLwJubrxU8qvJAtFoKln7QJPQtyyi6agNE4V68gT45hveS1BUxPcJAjBxIl9fwcpKpeERxaDHB1WgGyrRdNSGSa24c4evxLhzJ3/EAPBaB97efH+bNqqNj9QIJQVVoBsq0XTUhkmtunqV9xDs21e+T0+PL760eDEttqShaEwBIYSQ6rOzA377DYiPB0aO5PtKSnhlxHbtgBkzgNRU1caoKkVFwAcf8PEYdYxWJwU00JAQQt7C3h4ICwNiYoBBg/i+58/5qozW1sD77/PEoa4oLgbGjuUJU79+QHKyqiOSidIHGopEIgiC8MZz6tWrByMjI5ibm2PQoEEIDAxEAxUVy6CuV6LpqA0TlYiJAVavBg4flt4/ZAhfoXHQIO2tc/D0KU8ITpzg2/37A0eOAA0bqjaualDamILp06cjKioKaWlpAABTU1O4uLjg4cOHSEpKQm5uLpo2bYr27dvj3r17yMrKQp8+fRAeHg4DAwO5A5QX3VCJpqM2TFQqOZmvrbB7N1BaWr6/UyfA1xeYMoVXS9QWeXn8MYp4pV8XF+DYMUBfX7VxVVON7xtMRpGRkUxPT4/5+PiwhIQEqWNFRUVswYIFrEGDBiw2NpaVlZWx77//nuno6DB/f39ZX0KhqvHWCFFL1IaJWrh1i7G5cxlr1IgxPl+B/xgYMObry1hysqojrLlLlxiztCx/b0OGMFZQoOqo5FLT+4bMPQUDBw5EUVERoqOjKz1eWFiItm3bomvXroiIiAAA9OjRA02aNMHJkyflz1rkRN+yiKajNkzUyr//Atu2AevXA+np0sd69gSmTeMllI2NVROfPMRLTi9ezMcSAMCHH/L3qaen2tjkpLTZB5cuXYK9vX2Vxxs1aoQRI0bg4sWLkn3Ozs64dOmS3MERQghRE8bGfExBaip/zj5kSPmx8+eB2bOBli0BLy8gPLz8j6y6Sk7mlR3nz+ex6ujwwk7/+5/GJgSKIHNS8O677+LXX39FQUFBpccLCgpw6NAhqVUSb926BWtr65pHKSeafUAIIQomEgHDh/Pn7WlpvOBR69b8WHEx8OuvwIgRgKkpMHkyn9nw7JlqY35VVhYwfTrQtStw9izf164dcOoU8MknvMqjBlLU7AOZHz6sXbuWCYLAJk2aJBk3IPb48WPm4+PDBEFgixYtYowxdvHiRWZoaMi++uqrGj3fkFc13hohaonaMNEYL14wduIEY15ejDVoID32AGBMX5+xkSMZ27CBsbQ01cR46RJjkyYxpqtbHpdIxNjHH2vs+IHK1PS+IfOYgsLCQsyaNQu7du0CADRt2hQ9evRAXl4ebty4gYKCAvTp0wd//vknSkpKYGhoCB0dHfz999/o0aNHzbOXaqLnsUTTURsmGunJE/74IDQU+OOP8nUWXmVlxVdp7N2b/9jZKX6aI2O8auOhQ7z3IilJ+vjIkXzqpZ2dYl9XxZRe5vjnn3/Gnj17cPnyZTx8+BD16tWDtbU1fH194e3tDV1dXWRkZGDJkiWYNWsW3N3d5Q6uJuiGSjQdtWGi8Z4+5YnBkSN87v/9+5WfZ2jIu/PfeYf/2NryNRhatQIaN3776zx/Dty7x8cJJCUBcXHA6dNAdrb0eTo6wLhxfGxEr141f39qSKVrH+Tm5qJJkybQ0dGRO4DaQjdUoumoDROtwhhw5Qpw/Djw55+8SNLjx2//PSMjoHlznhw0bgw0aMCTgJIS3guRnQ08eFC+uFNlunThAyAnTtT6BZ9UkhRcuHABN27cwIMHD9C5c2c4ODigefPmcgdRG+iGSjQdtWGi1UpLgWvXeLGg2Fj+Lf/qVdkShbcxNeXFh/r3BwYO5OWa6wilJgWXL1+Gj48PYmNjKxzr1q0b/vjjD5iZmckdjCLRDZVoOmrDpM5hjM8OSEnh/965w/999Ig/iigo4DMc9PT4T/36gIkJYGbGf6ytea+AiYmq34nKKC0pyMnJQefOnZGbm4tWrVphxIgRcHFxwYMHDxAVFYXDhw+jQ4cOOH36NFqpwZKbdEMlmo7aMCGkupS69sHWrVuxadMmzJw5s8Lxbdu24aOPPsLSpUvx9ddfyx2QotANlWg6asOEkOpSWlJga2uLoqIi3Lx5s9KBhS9evICVlRUsLCyqLIWsTIIgwN/fH+7u7iqbAUFITVBSQAiRVWRkJCIjI7F8+XLlJAUGBgZ4//33ERISUuU53t7eOHDgAP7991+5A1IUuqESTUdtmBBSXUrrKbC3t8etW7fwzz//wLCS5TLz8/PRunVrWFtb48KFC3IHpCh0QyWajtowIaS6lLYg0pgxY/DkyRN8+eWXeP78udSxtLQ0LFq0CAUFBfDw8JA7GEIIIYSojsw9BUVFRejVqxcSExNhYWEBR0dHNG3aFH/99RdSU1PBGEOXLl1w4cIF6KnBClP0LYtoOmrDhJDqUmqdguLiYnz11Vf46aefkJ+fL9nfqFEj+Pr64ssvv4S+vr7cwSgS3VCJpqM2TAipLpWVOb5//z4yMzPRqlUrmJubQ1Cz5Sbphko0HbVhQkh1qXTtg9ft378fWVlZ8PPzU9Ql5UY3VKLpqA0TQqpLrZICd3d3/PXXXygtLVXUJeVGN1Si6agNE0KqS2mzD2RFNzFCCCFEMyk8KVC3sQWEEEIIkY3CkwJCCCGEaCatTgoCAgIQGRmp6jAIIYSQWhUZGYmAgIAaX4cGGhKipqgNE0Kqq6b3jXpVHdixY0e1xgcwxpCdnS13IIQQQghRrSp7CkQi+Z8slJWVyf27ikLfsoimozZMCKmuWuspWLZsmdwBEUIIIUTzKHRMgTqhb1lE01EbJoRUl9oVLyKEEEKIZqKkgBBCCCEAKCkghBBCyEuUFBBCCCEEACUFhBBCCHmJkgJCCCGEAKCkgBBCCCEvUVJACCGEEACUFBBCCCHkpSrLHKurw4cPIzw8HC9evICPjw969uyp6pAIIYQQraCxZY5zcnLg7++PjRs3VnqcSsQSRYuMjIS7u7vSXo/asPZTdpsi2k8ryhx7e3vD1NQUXbp0kdofFRUFW1tbdOzYET/++KPUsTVr1mDWrFnKDJPUcZGRkaoOgWgZalNE3ahFUjBt2jQcO3aswv558+Zh8+bNiIiIwIYNG5CXlwfGGD777DN4eHjA3t5eBdHWHmXdIBT5OvJeq7q/J+v5spz3pnO07SZNbarm57/tvJoe1zSa1qZqcp262KbUIilwdXVFkyZNpPbl5+cDAPr27QtLS0sMHjwYMTExWL9+PU6dOoXQ0FBs3rxZFeHWGk37P1tNrkVJgXJQm6r5+ep8A1cFTWtTlBRUj9qMKcjIyMDIkSORmJgIAIiIiEBISAj27NkDANi0aROysrIQGBgo0/UEQai1WAkhhBB1VZM/6xo3+0BWapLrEEIIIRpDLR4fVMbR0RHXr1+XbCcnJ6NXr14qjIgQQgjRbmqbFBgZGQHgMxAyMjJw8uRJODk5qTgqQgghRHupRVLg5eUFZ2dnpKSkoHXr1ti2bRsAYN26dZg1axYGDhyIOXPmoHnz5iqOlBBCCNFeajPQkBBCCCGqpbUDDV9VXFyMJUuWoKioCJ6enhg6dKiqQyIa7tatW1i5ciXy8/Oxb98+VYdDtACVcCeKdv36dQQFBaGkpATDhw/H2LFj3/o7daKn4NSpU8jOzoaXlxdmzpyJLVu2qDokoiXGjx9PSQFRqLeVcCekukpKSjBlyhTJFP83UYsxBfKoTmnkxMREWFlZAQCKioqUHivRDPKU2ybkTaiEO1G06rapsLAw9OvXD++//75sL8A0VFRUFIuLi2OdO3eW2m9vb8/OnDnDMjIymLW1NXvw4AE7deoU27NnD2OMsZkzZ6oiXKIBqtOmxN577z1lh0k0iKxtKjc3l5WVlbFFixaxiIgIFUVLNIE89ynGGBs5cqRM19fYMQWurq7IyMiQ2vdqaWQAGDx4MGJjYzFw4EB88cUXiI6OlumZCqmbqtOmevfujaVLlyIhIQFr1qzB4sWLlR0u0QCytqmYmBikp6fj1KlTePLkCdLS0qi3gFSqOvcpfX19HDhwAIwxjB8/Xqbra2xSUJkLFy7AxsZGsm1nZ4eYmBgMHz4c3377rQojI5rqTW1q06ZNKoyMaKqq2lRgYCA+/vhjFUZGNNWb2pSbm1u1rqWxYwoIIYQQolhalRRQaWSiaNSmiKJRmyKKpsg2pVVJAZVGJopGbYooGrUpomgKbVOKGhGpbBMmTGBmZmZMT0+PWVhYsK1btzLGGIuMjGQ2NjbMysqKBQUFqThKokmoTRFFozZFFK2221SdKF5ECCGEkLfTqscHhBBCCJEfJQWEEEIIAUBJASGEEEJeoqSAEEIIIQAoKSCEEELIS5QUEEIIIQQAJQWEEEIIeYmSAqI1AgICIBKJIBKJsHLlyjee6+fnJzk3MzNT7tfcs2cPbt26Jffv5+fnY8OGDVL73N3dIRKJ8PjxY7mvqy5OnDiBixcvKvSaU6dOhUgkwpUrVxR6XUIIJQVESx04cKDKY4wxyXFBEOR+jcWLF2PixIl48uSJ3Nfo1KkTQkJCpPZNmzYNAQEBqF+/vtzXVQcbN27E0KFDcffuXYVed8yYMQgICICpqalCr0sI0bKlkwkBgJYtWyI+Ph63b9+GpaVlhePnzp3D3bt3oa+vj6dPn8r9OtnZ2TUJEwDw4MEDtGrVSmrflClTanxddaCIz6cynp6e8PT0rJVrE1LXUU8B0TqjR48GABw8eLDS46GhoTAyMoKrqysUUeWbKoW/GX0+hGgOSgqI1unfvz+MjY2rfISwf/9+eHp6Qk9PT2p/RkYGRCIRxowZU+F3xOMVwsLCAABt27bFzp07AQAODg5o166d5Nzi4mIEBATA1dUVJiYmMDExgaurK4KDgyXnREZGQiTi//dLSEiASCTCihUrAFQ9pmD37t1wcXFBkyZN0KZNG3h6euLSpUuVvofly5fjzJkz8PDwQPPmzWFjY4P58+fj2bNnb/38xM/sU1JS4OjoCGNjYwwZMkRy/Pz58xg3bhxsbW2hr68PW1tbeHl5SY2tcHd3l7yfMWPGSN6rWEREBIYOHQpTU1NYWFhg1KhRSEhIeGtsr8YnHlMgz3u+cOEC5s6dC1tbW7Rv3x6ffvopzp07V+nn+NVXX8HExARWVlZSieaePXvQv39/NG3aFO3bt8eECROQkZFR4bXKysqwbt069O/fH+bm5mjSpAmcnJwQGBiIFy9eSJ0bHx+PMWPGwNzcHMbGxnB2dsbKlStRWlpa4bpxcXHw9PRE69at0aJFCwwZMgR//vmnTJ8hIVWq+ZpNhKgHf39/JggCO3ToEJsyZQrT0dFh2dnZUufExsYyQRDYkSNHmKenJxMEgd2+fZsxxtitW7eYIAhszJgxVV778OHDjDHG1q1bx+zt7ZkgCGz27NmSVckKCwtZ586dWb169ZizszObP38+69evH9PV1WWCILDly5czxhjLyMhgAQEBTBAE1rJlS7Z8+XJ25swZxhhjbm5uTCQSsfz8fMnrz5w5kwmCwOrVq8fGjRvHnJycmCAITFdXl23fvl1ynvg9uLi4sAYNGjAbGxvm6+vLbG1tmSAIbMiQIW/9HKdMmcIEQWCtW7dm/fv3Z9OnT2dLlixhjDG2detWpqOjw8zNzdmECRPYzJkzWevWrZkgCMzY2FgS8/bt25m7uzsTBIF5eXlJ3jdjjK1Zs4YJgsDq16/P3nvvPebt7c1MTExY/fr1WWhoqMzxXb58Wa73HB8fzwwMDJggCKxHjx5s6tSpzNjYmIlEIhYbGyt1zdatW7PmzZszHx8f5ubmxu7cucMYY2zOnDlMEASmr6/PpkyZwiZOnMgMDAyYkZERi46Olnq9AQMGMJFIxLp37858fX3Z8OHDWaNGjZggCGzatGmS81JSUpiRkREzMjJio0aNYn5+fszOzq7SNrlr1y6mq6vLdHR02JAhQ9js2bOZpaUlE4lEtOoiqRFKCojWePUPd1hYGBMEgW3ZskXqnEWLFjFjY2NWXFxco6SAsYp/nBhj7KeffmKCILCAgACp34+Pj2eCILC2bdtK7RcEgTk4OEjtez0pCA8PZ4IgMHd3d5aeni45LyoqijVt2pQZGRmx+/fvS72H1997QUEB69ixIxMEQeoalRG/r8GDB0vtf/HiBWvTpg1r1qwZe/TokdSx0aNHM0EQ2LZt2974maWmpjI9PT3m4ODAcnJyJPuzsrKYpaUlMzMzY0+ePJEpvteTAlnec35+PjMzM2NNmzaVJGGMMXbnzh3WqFEj1qdPH6lrikSiCn/kIyMjmSAIbNiwYezx48eS/VevXmWGhoasa9eurLS0lDHG2MmTJ5kgCGzq1KlS18jJyWG6urqsfv36rKSkROrzOnjwoNS5jo6OTEdHh2VmZjLGGHv48CFr2rQpa9WqFcvIyJCcl5+fz959913WqFEjybmEVBc9PiBaafDgwdDX16/wCGH//v0YNWpUhUcHiuLo6IjNmzdj8eLFUvvt7e1haWmJnJycal/zp59+AgAEBwdLPaZwdXWFh4cHHj9+jB07dkj9Tps2bTBjxgzJduPGjdG3b18AkHkK5vvvvy+1XVJSgm+//RahoaEwNjaWOiYex/HgwYM3XnP9+vV4/vw5Zs+eDRMTE8l+c3NzTJo0Cffv38fevXtliu91srznuLg43L9/H76+vpJjANCqVSts2rQJnp6eUrNJzM3N4ezsLPU6a9euBQAsWLAABgYGkv22trYYNWoUEhMTcfr0aQD8MVNISAhWr14tdQ0TExO4uLjg+fPn+PfffwGUz4RJTk6WOvfo0aPIyclB69atAQA7duzAo0ePMGXKFKmBtIaGhpg9ezaKioqwZcsWmT83Ql5Fsw+IVqpfvz6GDx+OAwcO4PHjxzA0NERcXBxu3bqFoKCgWnvdbt26oVu3bnj69CnOnTuH5ORkpKamIiYmBllZWZU+G36ba9euoUmTJrC1ta1wbMSIEdi1axdSUlKk9rdv377Cuebm5gAg8xTKVxMQAGjYsCHGjx8PAEhPT0diYiJu3LiB5ORkybPst41ZuH79uuTfgIAAqWPiP9yvvxdZyfKeL1++DADo2bNnhXMnTZok+e+8vDwAFT8DgMeuo6ODs2fPIjo6WuqYeBxISkoKBgwYgA4dOqBDhw4oLi7GpUuXkJSUhNTUVFy8eBGxsbEAyj+zDz74AD/88AO++uorbNy4EcOHD4eHhwcGDx6Mhg0bSr0+ANy/f7/CZ/jo0SPJ6xMiD0oKiNYaN24c9u7diyNHjuDDDz9EaGgoDA0NpQbNKVppaSkWL16MjRs3oqioCIIgwM7ODn369EFaWhru379f7WtmZmZWmLYo5uLiAqDiN/TXv8kDkAz2Kysrk+l1mzdvXmFfTEwM5s6di/j4eMnr9O7dG87OzggNDX3rTAPxH37xt+3XCYJQ6WA9WcjynsV/LFu0aCHTNSv7DDIzM1FaWorAwMBKf+f197BmzRqsWbNG0iPQoUMHuLi4oH379rh69arkM7OxsUFMTAwCAgIQHh6On376CT/99BMMDAzg7++PTz75RPL6ALBt2zaZXp+Q6qDHB0RrDRs2DA0bNpSMGN+/fz9GjhwJXV3dSs8Xd9+WlJRUOCbrH/MlS5bg+++/x/Dhw3H06FE8fPgQiYmJ2LhxI+rVky8HNzc3x82bNystAiROBjp37izXtasjKysLHh4eyMzMRHBwMBITE/Hw4UOEh4dj2LBhMl2jZcuWEIlEuHPnDsrKyir8lJaWyv34QBbigkeVPeYoKSmpMBugMi1btoShoSGePXtW5XtYs2YNAP7IZ8mSJXBwcMChQ4eQnZ2NlJQUbNu2Dc2aNatw7Y4dO2LXrl3Izc3F6dOnsXDhQujp6WHhwoWSz6Vly5YAgOjo6CpfX9wLQUh1UVJAtFbjxo0xZMgQHDt2DJcuXUJqaqqk+7sy4ufDBQUFFY5VVsq4smqIv/76K1q0aIHffvsNQ4YMgZGREQDeff3PP/8AqP68fRsbGwDAH3/8UeFYVFQUAD4tsrYdP34c//77L1asWAEfHx+88847kmPi5+CvPh6p7POxtrZGWVkZfvvttwrHoqKisHTpUsTExNRC9FynTp0AoNLSy/PmzUPjxo1x9erVN17D2toajx8/rvR/j0OHDmHZsmW4du0aAN4edHR0cPjwYYwaNUoyjoIxhmvXrkEQBMlntnXrVsyZMwfPnj1DvXr14Obmhm+++UYypuTUqVOS1wdQafKUnJyMzz77DMePH5fp8yDkdZQUEK02btw4PH36FB9//DEMDAwwdOjQKs81NjaGsbExYmNjkZaWJtl/4sQJyQ35VeLBiq9WRTQ3N8fDhw8lCQAAPH/+HF5eXlLbYrq6uigsLHzje/D19QUAhISEID09XbL/r7/+wurVq6Gvr4/evXu/8RqKIH4+/3o9gVOnTknWb3j1vVX2+fj4+EAkEmHbtm1SXdyPHj2Cl5cXgoODJQPqasOoUaNgZmaG9evX4/z585L99+7dw44dOzB06FDY2dm98Rpz584FwHsBXh04evPmTUyaNAk7d+5EmzZtAPDPrLS0FImJiVLXmD17NnJzcwGUf2b//vsvNm3ahI0bN0qdm5qaCqC8N2jy5MnQ19fHvn37pAYllpSUYOLEiVi7dq3UIE5CqoOSAqLVxI8LYmJiMHLkyDfOOhCJRJg1axaKi4vh6uqKWbNmYcSIERgzZkylyYR45PfixYslhXrmzp2LFy9eoEePHpg6dSomTZoEKysrXL16Fb179wZjTPLHQHyyhevcAAAC/0lEQVSN1NRUzJkzB0eOHJHsf7U3YejQoZg6dSpiY2PRqVMnjBs3Dr169YKbmxuePHmC33//vcoxB4o0dOhQWFlZISQkBC4uLpg/fz769u0LDw8PScGn198bAKxevRqff/45SkpK0K1bNyxZsgSJiYno0KEDRowYgf/7v/9Dhw4dcP/+ffznP/+p1ffSqFEjBAUFIT8/H7169ULfvn0xYcIEtG/fHiUlJVi+fPlbryGOOSIiAq1bt8YHH3yAsWPHwt7eHoWFhQgODkbjxo0BlCcQHh4emDBhAmbMmIFOnTrhwIEDGDRokFR7mDt3LiwsLLBw4UI4OjrCz88Pzs7OWLp0Kezs7CSJpZmZGb799lvk5OSgS5cucHNzw/Tp09G2bVskJiZiwYIF6N69ey19gkTbUVJAtIYgCBW6rA0NDTFw4EAIgoD33nvvreevWrUK33zzDVq2bIm9e/fi2bNn+OWXXzB9+vQK586bNw9jx45FcnIy1q9fj6KiInh5eWH37t1wc3NDWFgYkpOT8cEHHyAxMRGTJ0+GIAhSXbs///wz7O3tsXPnTkm1xMri2rp1K3bu3Ik+ffogMjIST548wZw5c3Dq1Cm4ubnJ/flU97zw8HB88cUXyM/Px969e2FgYIDw8HDs3r0bpqamOHnypOTcDz74ANOnT0dOTg42b96M27dvAwACAwMRHh6OAQMGIC4uDufOncOkSZNw4sQJzJkzR2Hvo6pz33vvPcTExGDEiBG4desWIiIi4OLigjNnzsDe3l6m6+7cuRM7duyAs7MzTp8+jZSUFPj6+iI6OhoeHh6S81xdXXH48GF4enri1KlTOHfuHPr374/k5GTJwEFxe6hfvz7OnDmD7777Ds2bN8cvv/yCkpISzJ07FzExMVKDHmfOnIno6GiMGDECt2/fxrFjxzBixAgcOnTorSuEEvImAqvuA05CCCGEaCXqKSCEEEIIAEoKCCGEEPISJQWEEEIIAUBJASGEEEJeoqSAEEIIIQAoKSCEEELIS/8Prt1MkR75Nyk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5220072" y="1988840"/>
            <a:ext cx="7920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/>
              <a:t>15.5</a:t>
            </a:r>
            <a:endParaRPr lang="he-IL" b="1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79512" y="2728664"/>
            <a:ext cx="2664296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itchFamily="34" charset="0"/>
              <a:buNone/>
            </a:pPr>
            <a:r>
              <a:rPr lang="en-US" dirty="0" smtClean="0"/>
              <a:t>Adaptation time shorter for stress-induced mutation when the mutation rate increase is not too high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21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Competition during waiting time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waiting time is much longer than the fixation time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26</a:t>
            </a:fld>
            <a:endParaRPr lang="he-IL"/>
          </a:p>
        </p:txBody>
      </p:sp>
      <p:grpSp>
        <p:nvGrpSpPr>
          <p:cNvPr id="20" name="Group 19"/>
          <p:cNvGrpSpPr/>
          <p:nvPr/>
        </p:nvGrpSpPr>
        <p:grpSpPr>
          <a:xfrm>
            <a:off x="1835696" y="2276872"/>
            <a:ext cx="5755005" cy="4338672"/>
            <a:chOff x="401171" y="2276872"/>
            <a:chExt cx="5755005" cy="4338672"/>
          </a:xfrm>
        </p:grpSpPr>
        <p:pic>
          <p:nvPicPr>
            <p:cNvPr id="13" name="Picture 18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22" r="32555"/>
            <a:stretch/>
          </p:blipFill>
          <p:spPr bwMode="auto">
            <a:xfrm>
              <a:off x="401171" y="2276872"/>
              <a:ext cx="5329724" cy="4338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1122383" y="4725144"/>
              <a:ext cx="3161585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4139952" y="5517232"/>
              <a:ext cx="144016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547664" y="4365104"/>
              <a:ext cx="259228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smtClean="0"/>
                <a:t>Waiting time</a:t>
              </a:r>
              <a:endParaRPr lang="he-IL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563888" y="5157192"/>
              <a:ext cx="259228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smtClean="0"/>
                <a:t>Fixation time</a:t>
              </a:r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153410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Competition during waiting time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During this time SIM outcompetes CM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27</a:t>
            </a:fld>
            <a:endParaRPr lang="he-IL"/>
          </a:p>
        </p:txBody>
      </p:sp>
      <p:sp>
        <p:nvSpPr>
          <p:cNvPr id="7" name="AutoShape 2" descr="data:image/png;base64,iVBORw0KGgoAAAANSUhEUgAAAgAAAAGBCAYAAAAQfAkaAAAABHNCSVQICAgIfAhkiAAAAAlwSFlzAAALEgAACxIB0t1+/AAAIABJREFUeJzs3XmcjXX/x/HXmbHvxp4Ya5YWJluiMZZmMGSXwogSoYXqvnP7lZG7W91RSYrUHSKSkmQnM8heRFmzk33fjZnv74+vGaaZ4ZjtOmfm/Xw8zmOu73Vd5zqfczjz/cz13VzGGIOIiIhkKj5OByAiIiLpTwmAiIhIJqQEQEREJBNSAiAiIpIJKQEQERHJhJQAiIiIZEKOJgA9evSgWLFi3H///UmeM3DgQMqVK0eNGjXYunVrOkYnIiKScTmaAHTv3p158+YleXzNmjUsW7aMdevW8corr/DKK6+kY3QiIiIZl6MJwCOPPELBggWTPL569Wrat2+Pn58fTzzxBFu2bEnH6ERERDIuj+4DsGbNGqpWrRpXLlKkCDt37nQwIhERkYwhi9MB3Ioxhr/PVOxyuRI9N6n9IiIiGVVKZvP36ASgTp06bN68mZCQEACOHTtGuXLlkjw/IyxrEB4eTnh4uNNhpEhGeA+QMd6Hp78HY+D8eTh6FI4dsz9PnIDTp+HUKfs4fRpWrw6naNHwePsuXXI6eve5XJA1K0A4uXOHkzWrLWfLBlmy2Ievb9IPH59bH3fn4eNjHy6XfSS1fatjPj6waFE4wcHhtz3PnevFlm/+nBL7mdxjtzpn6tRwnngiPFnPz5EDgoJu84+eDlL6h6/HJwADBgwgLCyM+fPnU6VKFadDEhE3XL0Kf/0FBw7AwYP25+HDNyr5myv8y5fdu+aOHcmLxdcX8uaFPHnsI3du+8iRA3LmtD9v3r7dvhw5bMWdLRvxKvLY7b+Xs2WzMQCEh9uHN7t4ETJCf+z16+Gxx5yOwlmOJgBPPPEEkZGRHD9+nFKlSjFkyBCioqIA6NWrF7Vr16Z+/frUrFkTPz8/Jk2a5GS4IoL9q/34cdi9G3btsj/37rUVfWxlf+xYyl/H5YL8+aFAAZskVK1qtwsWjP8zf/4blXvs4+YKP1u2+H/JiYjlaAIwZcqU257z9ttv8/bbb6dDNJ4hyBPuK6VQRngPkDHeR3LfgzFw5Ahs2QJbt8L27fEr/PPn7/ya2bND0aL2UaTIje2/lwsVspV7vnw3bg9HRAR5xC3XlMrM/6c8TUZ5HynhMhmh4RzbFpJB3opIujEG9uyBTZtsRR9b4W/ZAmfOuH8dPz+4+277KFnyxuPmcsGC+ktcJDWltN7z6D4AIpJ6oqJg82bYsMG2f27YYB/uVPQ5ckC5clC2bMKfZcvaW+4i4l2UAIhkQMbYdvlVq2DlSvtzwwbbOe9WihSBKlWgcmX7M3a7VKn4vbVFxPspARDJAK5dg3XrYOnSGxX+4cNJn58tG9x/P1SvDgEB8MADtpNdoULpF7OIOEsJgIgXio6G336DJUvgp59g2TI4dy7xc7NlgwcfhIcesj+rV7d/1dtx6SKSWSkBEPESx47B3LkwezYsXGgnxElMqVJQt66t8OvWtX/hZ8+evrGKiOdTAiDioYyxnfV+/BHmzIE1a+y+vytdGho1goYN7aNUqfSPVUS8jxIAEQ9ijK3op02D6dNh376E5xQoAMHB8OijtsIvV07D60TkzikBEHGYMbB6NXzzTdKV/n33QfPmEBoKDz9s544XEUkJ/RoRcci+fTBxIowfD39f5drlgvr1oUMHO1+5v78jIYpIBqYEQCQdXboEM2bAF1/A4sXx2/RdLnjkEVvpt2sHJUo4F6eIZHxKAETSwdat8PHHMGECnD0b/9gDD0D37vD446r0RST9KAEQSSPR0bYH/0cfwaJF8Y8VKgSdO9uKv3p1Z+ITkcxNCYBIKjt/HsaNg5Ej7XS8NwsOhmefhZYt7QQ9IiJOUQIgkkqOHYNRo+xf/DdP0pMvHzz1FPTpA5UqORaeiEg8SgBEUmj/fnjnHfjf/2wnv1gVK8JLL0HXrlotT0Q8jxIAkWQ6dAiGDYOxY+OvslerFvzzn9C6Nfj6OhefiMitKAEQuUPHjtm/+EePhsuXb+wPDobXXoOgIM3MJyKeTwmAiJsuXoQRI2zlf+HCjf1NmsCbb9qFd0REvIUSAJHbiImByZNh4EA4ePDG/kcegaFDoUED52ITEUkuJQAit7B0KQwYAL/8cmNftWrw3//axXh0q19EvJUSAJFEHD4ML78MX311Y1/x4vCf/0BYmDr3iYj3UwIgcpPoaBgzBgYNgjNn7L6cOeHVV+0jTx5n4xMRSS1KAESu++UX6N0b1q27sa9tW/jgAyhVyrm4RETSgo/TAYg47fJl+Mc/oHbtG5V/mTJ2Hv9vv1XlLyIZk+4ASKa2erWdpnfrVlvOmtXe6h80CHLlcjQ0EZE0pQRAMqUrVyA83Pbmj4mx+2rWhPHj4d57nYxMRCR9KAGQTOe33+xSvH/8YctZs8KQIfYv/yz6RohIJqFfd5JpGGOn733lFXsHAKBGDftX/333ORqaiEi6UydAyRSOH4dWreD5523l7+trmwBWrlTlLyKZk+4ASIa3ZAl06QJ//WXLpUvbCX7q1XM2LhERJ+kOgGRYMTHw1lvQuPGNyr9dO9iwQZW/iIjuAEiGdOYMdOsGM2facs6cMHIkPPOM5u8XEQElAJIBbd4MbdrA9u22XL48zJgB99/vbFwiIp5ETQCSoXzzjZ3RL7byb9HCzu6nyl9EJD4lAJIhxMTAG29Ax45w4YK9zT9kiG0CKFDA6ehERDyPmgDE6126ZKfznTbNlgsUgMmToXlzR8MSEfFoSgDEqx0+DK1b2zn9ASpWtIv43HOPs3GJiHg6NQGI19q4EerUuVH5N2gAq1ap8hcRcYcSAPFKixbZsfz79tlyjx6wYAH4+Tkbl4iIt1ACIF5n6lTbvn/+vO3s98478NlnkC2b05GJiHgP9QEQr/Lhh/Dii3Y7WzaYNAk6dHA2JhERb6Q7AOIVjIFBg25U/nnzwty5qvxFRJJLdwDE4127Br17w+ef23KxYrbyDwhwNi4REW+mBEA8WlSUXckvdox/+fIwf779KSIiyacEQDzWlSvw+OM3FvSpVs1W/sWKORuXiEhGoARAPNKlS9C2LcybZ8u1a9vtggWdjUtEJKNQAiAe58IFeOwx+OknW65fH2bPhnz5nI1LRCQjUQIgHuXcOTvGf/lyW27UCH74AXLndjYuEZGMRsMAxWNcuAChoTcq/2bN7Lz+qvxFRFKfEgDxCBcvQsuWsGyZLYeGwowZkDOns3GJiGRUSgDEcZcvQ5s2sGSJLYeEwPTpkD27s3GJiGRkSgDEUVevQvv2diEfsG3+M2ZAjhzOxiUiktEpARDHREXZcf6zZ9tyYKDt8Kfb/iIiaU8JgDgiJgaefhq+/96WH35YHf5ERNKTEgBJd8bAyy/Dl1/aco0aMGeOXeBHRETShxIASXfDhsEHH9jte+6xC/vkz+9sTCIimY3LGGOcDiI1uFwuMshbydDGjrUr+wHcfTf8/DOULu1sTCIi3iil9Z7jdwCWLl1KlSpVqFixIqNGjUpw/NKlS3Tr1o2AgAAaNGjAzNiVYcTrfPMNPPec3S5UyPb8V+UvIuIMx+8ABAQEMHLkSPz9/QkJCWH58uUULlw47viYMWPYuHEjH3/8MXv37qVRo0b8+eefuFyueNfRHQDPtnChndwnKsp29FuyBGrVcjoqERHv5dV3AM6cOQNAYGAg/v7+BAcHs3r16njn5M+fn3PnzhEVFcXJkyfJlStXgspfPNsvv9iJfqKiIFs22/Nflb+IiLMcTQDWrl1L5cqV48pVq1Zl1apV8c554okniI6OpnDhwtSvX5/Jkyend5iSAnv3QosWdp5/lwsmT4YmTZyOSkREPH41wI8++ogsWbJw6NAhNm3aRGhoKHv37sXHJ2HuEh4eHrcdFBREUFBQ+gUqCZw6ZRf0OXzYlj/80M76JyIidy4iIoKIiIhUu56jfQDOnDlDUFAQ69evB+D555+nadOmhIaGxp3TsWNHnn76aUJCQgCoU6cOEyZMiHfnANQHwNNcuQJNm0Ls/9UBA2DECEdDEhHJULy6D0D+64O/ly5dyp49e1i4cCF16tSJd07jxo2ZNWsWMTEx7Nq1i5MnTyao/MWzGGNn+Yut/Nu1g3ffdTQkERH5G8ebAD744AN69epFVFQUL7zwAoULF2bs2LEA9OrVi06dOrF582Zq1qxJkSJFGDlypMMRy+28/rpt6weoW9fO+JdIi42IiDjI8WGAqUVNAJ5h3Dh49lm7XaECrFwJN43qFBGRVJLSek8JgKSaxYshJASio22lv3KlTQJERCT1KQG4TgmAs3bsgDp1bM//7NntRD916zodlYhIxuXVnQAlYzh9Glq2tJU/wP/+p8pfRMTTKQGQFLl2DR5/HLZts+V//QuefNLZmERE5PaUAEiKDBhgF/UBO93v0KHOxiMiIu5RHwBJtpuX9q1eHZYtgzx5nI1JRCSzUCfA65QApK8lSyA42DYBFCsGa9dCqVJORyUiknmoE6Ckuz//tLP7Xbtme/x//70qfxERb6MEQO7IuXPw2GM3evx//jk89JCzMYmIyJ1TAiBuMwa6d4ctW2x54EDo3NnZmEREJHnUB0Dc9u678I9/2O1mzeDHHzXHv4iIU9QJ8DolAGnrp5/g0UchJgbKlIFffgE/P6ejEhHJvJQAXKcEIO0cOAAPPgjHjkGOHLBiBQQEOB2ViEjmplEAkqauXIH27W3lDzBmjCp/EZGMQAmA3FL//rB6td3u3Ru6dXM2HhERSR1qApAkTZgATz1lt2vXhqVL7bh/ERFxnvoAXKcEIHVt2GBX9Lt8GYoUsZ3+NNmPiIjnUB8ASXUnT0Lbtrby9/GBqVNV+YuIZDRKACSemBjo0gV277blYcOgUSNnYxIRkdSnBEDiGToU5s61223bwquvOhuPiIikDfUBkDhz5kCLFnbK30qVYM0ayJfP6ahERCQx6gR4nRKAlNm1C2rUgNOnIXduW/lXrep0VCIikhR1ApQUu3jR3u4/fdqW//c/Vf4iIhmdEoBMzhh47jn47TdbHjAAOnZ0NiYREUl7agLI5D75BPr0sdsNGsCiRZAli7MxiYjI7akPwHVKAO7cqlUQGAhRUXDXXfDrr1CsmNNRiYiIO9QHQJLl6FG7yE9UFGTNCt98o8pfRCQzUQKQCV27Bo8/DgcP2vL778PDDzsbk4iIpC8lAJnQv/4FERF2u0uXG30AREQk81AfgEzm22/trX+ABx6AlSshVy5nYxIRkTunToDXKQG4vS1b7LK+589D/vx2hb/y5Z2OSkREkkOdAMUt587ZyX7On7flSZNU+YuIZGZKADIBY6BHD9i61ZZff93O+S8iIpmXmgAygREj4JVX7HZICMyeDb6+zsYkIiIpoz4A1ykBSFxEBDRpAtHRUKaMbff383M6KhERSSklANcpAUjowAF48EE4dgyyZ4cVK2xZRES8nzoBSqKuXoUOHWzlD3bOf1X+IiISSwlABtW/v53rH6BXL+je3dl4RETEs6gJIAOaOBG6dbPbtWrBsmW2CUBERDIO9QG4TgmAtWED1K0Lly9D4cK201/p0k5HJSIiqU19ACTOqVPQrp2t/H18YOpUVf4iIpI4JQAZREyMXdhn1y5b/s9/oHFjZ2MSERHPpQQggxgyBObMsdutW8M//uFsPCIi4tnUByADmDULHnvMbleqBGvWQL58zsYkIiJpS50Ar8usCcD27ban/9mzkCePrfyrVHE6KhERSWvqBJiJnT8PbdrYyh/s8D9V/iIi4g4lAF7KGDu5z+bNtjxwoE0GRERE3KEmAC/17rs3OvoFB9sOgFrhT0Qk81AfgOsyUwKwaJFd1jcmxq7wt24dFCrkdFQiIpKe0q0PwM6dO5P9IpJ69u6FTp1s5Z8jB8yYocpfRETunNsJQMWKFalXrx5jxozh1KlTaRmTJOHSJWjbFk6csOVx46B6dWdjEhER7+R2AvDUU0/x+++/06dPH0qUKEHbtm2ZMWMGUVFRaRmfXGcM9O4Nv/5qyy+8YGf+ExERSY476gNw+fJlZs2axaRJk5g7dy7Xrl3Dz8+Pjh070rVrV+rWrZuWsd5SRu8DMGIEvPKK3X7kEVi8GLJmdTYmERFxjmOdAE+ePMm0adOYNm0ay5cv59q1a5QvX54uXbrQrVs3ypQpk+ygkiMjJwBz50KLFrbdv1Qp2+mvaFGnoxIRESc5Pgrg6tWrzJw5k3/84x/s3bs3LqhGjRrx1ltvUbt27ZRc3m0ZNQHYsgUeeshO9pMrF/z8s9r9RUTEoQQgOjqa+fPnM2XKFH744QfOnTtH9uzZadmyJe3bt2ft2rV88cUXXLhwgYkTJ9KhQ4dkB+iujJgAnDoFtWvDn3/a8vTpdrlfERGRdE0Ali1bxpQpU5g+fTrHjx8HoG7duoSFhfH4449ToECBuHP3799P5cqVqVChAr/99luyA3RXRksArl2DZs3smH+A8HAYPNjRkERExIOkWwLg7+/P/v3747a7du1KWFgYFSpUSPI5AQEB7N+/Py5ZSEsZLQF48UX48EO73a4dTJsGPpq4WURErku3iYBOnTrFU089xZIlS9i9ezdvvvnmLSt/gFdeeYXvvvvulucsXbqUKlWqULFiRUaNGpXoOWvXrqVWrVpUqVKFoKAgd0P2WuPG3aj8q1WDCRNU+YuISOpy+w7AxYsXyZUrFwAxMTH43FQjnThxgkLJnI4uICCAkSNH4u/vT0hICMuXL6dw4cJxx40xPPDAA7z//vs0adKE48ePxzse90YyyB2AhQvtrf/oaChSBNauBX9/p6MSERFPk253AHLlysX+/fvp3Lkzo0ePjtsfExND+fLlefHFFzly5MgdvfiZM2cACAwMxN/fn+DgYFavXh3vnHXr1vHAAw/QpEkTgEQr/4zi99+hfXtb+WfPDt9/r8pfRETShtsJwKZNm6hUqRJTp06Nl3FcvXqVunXrMmrUKMqVK8fvv//u9ouvXbuWypUrx5WrVq3KqlWr4p0zf/58XC4XjzzyCC1btmT+/PluX9+bHDoEoaF2uB/AxInw8MPOxiQiIhlXFndPnDZtGi6XizVr1lCjRo24/Tly5GDu3LmsX7+e2rVrM2jQIGbOnJlqAV6+fJkNGzawaNEiLl68yKOPPsrvv/9Ozpw5E5wbHh4etx0UFOQ1/QUuXICWLWHfPlseNgw6dnQ2JhER8SwRERFERESk2vXc7gNw3333cd999zF16tQkz2nRogXr1q3j8OHDbr34mTNnCAoKYv369QA8//zzNG3alNDQ0LhzZs+eTUREBO+++y4Ajz/+OD169CAkJCT+G/HSPgDR0baXf2zO9Mwz8Omn4HI5G5eIiHi2dOsDcOHCBY4dO5aqweTPnx+wIwH27NnDwoULqVOnTrxzHnroISIjI7l48SInT55k/fr11KtXz+3X8GTGQP/+Nyr/4GD4+GNV/iIikg6Mm7p37258fHzM+vXrEz2+efNm4+PjYx599FF3L2mMMSYiIsJUrlzZlC9f3owcOdIYY8yYMWPMmDFj4s75+OOPTZUqVUxgYKCZMmVKote5g7fiMf79b2NsGmDMffcZc/q00xGJ3FrBggUNoIceeqTho2DBgm59HyFl9Z7bTQCLFi2iWbNm+Pv7M2jQIGrXrk3RokU5duwY69atY9iwYWzfvp0FCxbQuHFjdy6ZqrytCeDTT6FXL7tdqhSsWAF33+1sTCK3423fMxFv5O73LF2nAp43bx4dOnTgwoULCY7lypWLt956ixdffDHZwaSEN/1i+u476NDBru5XqBAsXw43DYYQ8Vje9D0T8VYemQAA7N69m8jISH777Te2b99OsWLFuOeee+jatSslS5ZMdiAp5S2/mJYsgaZN4epVyJ0bfvrJLvgj4g285Xsm4s08NgHwVN7wi+nXXyEoCM6dgyxZYPZs2/FPxFt4w/dMxNulVwLg9jwAsS5fvsyRI0c4d+4cMTExiZ7zwAMPJDugjGrTJlvZnztnyxMnqvIXERHnuJ0AxMTE0KdPHyZOnMjly5eTPM/lchEdHZ0qwWUUW7ZAkyZw4oQtjxoFTzzhbEwiIpK5uZ0ADB06lE8//RQ/Pz8efvhh7rrrrngLAsVyaRB7PDt2QOPGcPSoLQ8fDv36ORuTiIiI230AqlWrxpkzZ1i5ciUlSpRI67jumCe2Te7aBQ0awIEDtvzWW/Cvfzkbk0hKeOL3TCSjSa8+AG7PBLhv3z5atGjhkZW/J9q2DQIDb1T+b7yhyl8kIzl06BCvvvoqISEh+Pv7kzdvXu6//37atm3L999/77GJUlBQUKJ3bzNbDHIHTQAPPvhggqV6JXEbN8Kjj9647T9wINy0TpGIeLmPP/6Yf/3rX5w9e5aAgAAaNGhA8eLF2bp1K7/88gvff/89derUYeXKlU6HmihPaKr1hBgyO7cTgD59+tCxY0fmz5+fYCEeuWHtWggJgVOnbHnoUBg0SPP7i2QUEyZMoF+/ftx1111Mnjw53uJlsSZOnMgnn3ziQHQi7nO7D8CECROYMGECkZGR1K9fn/Lly1OgQIFEz33vvfdSNUh3eELbZGSkXdY3dqjfiBEwYICjIYmkKk/4njnp6NGjVKlShdOnT7N8+XLq1q2b5LlXrlwhe/bsceXFixczYsQIfv/9dy5cuMB9991Hx44d6du3b4LnlilTBpfLxc6dO3nzzTeZO3cumzdvpmLFivTu3Ztnn302wXOWLVvGvHnzWLx4MRs3bqRgwYJUrFiRxx9/nOeee449e/ZQrly5RGNt0KABS5YsAWDJkiVMmTKF5cuXc/DgQbJmzco999xDp06d6NevX4Jb9+Hh4bz55pssWbKEy5cvM3r0aFauXEnu3Llp1KgR7733Xlxd4W4MmZ3HTQR0J+01Sc0PkJac/sX09dcQFmZn+AP45BPo3duxcETShNPfM6f997//5bXXXqNNmzZ8++23bj9v2LBhDBo0CD8/P0JDQ8mfPz/z589nx44dNGvWjB9//DHeLfGyZcsSFRVF7dq1+eGHHwgJCSF79uzMmjWL6OhoRowYQf/+/ePO/+qrr+jSpQuFChWibt26VK1alZMnT/Lbb78BsHr1as6cOcMHH3zA+PHj2bt3L+E3tUuWKVOGsLAwAJo1a8a2bdt4+OGHKVmyJLt27WLJkiWcPHmSFi1a8MMPP8R7b7EJQK9evfj8888pU6YMjRo14rvvvuP48eNUq1Ytbsl3d2PI7NIrAXB7KaElS5a4/XDCHbyVVBUTY8y7795Y1S9LFmO+/NKRUETSnFPfM0/RtWtX43K5zPDhw91+zubNm02WLFlMiRIlzJ49e+L2X7p0yTRp0sS4XC4zbty4eM/x9/c3LpfLBAYGmn379sXt37lzp8mSJYspUqSIiY6OjtsfGBhofH19E12t9cSJE/HKDRo0MD4+PknGu2vXrgT7YmJizBNPPGFcLpf58ccf4x0bPHiwcblcJkuWLGbRokVx+69cuWKaNm1qXC6XmTlz5h3FkNm5+z1L6ffR7T4AQUFByc8yMqjoaOjf307sA5A3r13op0kTZ+MS8SgvvQQbNqT/61avDh98kKqX3LJlCwAVKlRw+zmjR48mOjqaNm3a4O/vH7c/R44c9O7dm8WLF/P+++/zzDPPJHjuc889R6lSpeLK5cqVo0aNGqxdu5YDBw5QunRpAPLmzYuvry+FChVKcA0/Pz+3YwV79+HvXC4XgwYNYurUqSxZsiTRfg+NGzeOtxJstmzZaNWqFfPnz+e3337jscceu6M4JO3d8VTAMTExLFmyhO3bt7Nnzx7eeecdtmzZQunSpcmdO3daxOiRTp6EJ5+E+fNtuWRJmDMHNAuyyN9s2GA7yGRS27ZtA6B58+YJjgUHB+Pr68vOnTuJiYmJ19SaM2fORCvNwMBA1qxZw8GDB+MSgKeffpo5c+YQEBBA69atadmyJYGBgRQsWPCO47106RJffPEFkyZNYu/evRw9ejTe7K5//vlnos/r2LFjorECHIgdDy0e5Y4SgBUrVvDcc8+xadMmwGaF77zzDlOmTGHixIl8/PHHif4nz2g2boQ2bexEPwD33Qdz58Lddzsbl4hHql49w7xulSpV+OWXX9ixY4fbzzlw4AAul4s6deokOJY3b16qVKnCH3/8wdGjRylevHjcsWLFipErV64Ez4ndFxUVFbevTZs2REREMHLkSCZMmMD//vc/fH19adSoEcOHD+f+++93K9bo6GhatWrFokWLqFixIs2bN8fPz4/cuXNjjGHIkCGcPXs20ecmdlcksVjFc7idAOzZs4fmzZtjjKFz586cPXuWWbNmAXaOgPfff5+WLVvy888/89BDD6VZwE6bOhWefhouXrTldu3giy/s7X8RSUQq34Z3UmxFumLFCrefc/fdd7Nt2zZWr16d4Nb52bNn2bJlC1mzZqVYsWIpii0wMJDAwEDOnDnD0qVLmTFjBhMmTODxxx9n8+bNbl1j0aJFLFq0iOrVq/Prr7/GO7Zq1SqGDBmSohjFs7jdtf+1114jJiaGVatW8eWXXxIQEBB3rHXr1mzYsIFcuXIxc+bMNAnUaRcvQp8+dhGfixftuP5hw+Cbb1T5i2QWTz31FH5+fnz//fe3neTnypUrAFSuXBmAefPmJThn4cKFREdHU6FChVSbGCd//vy0bNmS//3vf4SGhrJ161aWLVsWdzxr1qwAXI0dsnSTrVu3AvDSSy8lODZlypRUie92MUj6cTsBWLNmDY899hhVqlRJ9Hj58uV59NFH4+4KZCQbNkDNmnZoH0DBgjBvHrz2mib4EclMihQpEjfPSceOHZk7d26i502cOJEGDRoA0LdvX7JkycKMGTPYv39/3DmXL19m7NixQOIV7p2YN29eglVYo6Oj2bNnDy6XC19f37j9d911F8YY1q1bl+A6zZs3x+Vy8eOPP8bbHxkZyddff52iGG92qxgk/bjdBHD69GmyZLmeDYgAAAAgAElEQVT16VmzZuVo7Py3GcDVq/DOO/Dvf98Y31+/PkyaBDd15hWRTCQsLIwLFy4wcOBAQkNDCQgIoGrVqhQvXpxt27axYcMGDhw4wMMPPwzYOwCDBw/mjTfe4MEHHyQ0NJS8efOyYMECduzYQUhISKIjAO5Ep06dyJkzJ/Xr18ff35/jx4+zatUqtm/fTsOGDeP1PwgODubLL7+kW7duhISEULx4ccqUKUOXLl2oWLEiDRs2ZPr06dx3330EBgby008/sX37dgYMGJBqk7zdKgZJR+6OF2zYsKHJkyePOXv2rDHmxtjPWEeOHDHZsmUzQUFBKRqXmFx38FbcsnKlMffee2N8v6+vMUOHGnPtWqq+jIhXSe3vmTc7dOiQeeWVV0xwcLApXbq0yZ07t6latapp1aqVmTFjRoLzFy5caJo1a2buvvtu4+fnZwIDA82oUaMSvXaZMmVM2bJlEz0WHh5ufHx8TGRkZNy+MWPGmDZt2phy5cqZXLlymSpVqpg+ffqY6dOnm4sXL8Z7fkxMjBk2bJipUqWKyZMnj3G5XKZhw4Zxx48dO2Y++ugjU79+fVOoUCETEhJixowZY4wxCc5NKp5Yu3fvNi6Xy3Tv3v2OYsjs3P2epfT76PZMgFOmTKFz5840bdqU/v37s3z5coYOHcrly5eZM2cOH3/8MYsWLWLChAl07do1LXOWRKXWDGUHD8L//R9MmGCrfoD774fPPoPatVN8eRGvltlnAhRJDx43FTDYtqzYBS58fX2Jjo4mX758ccNCunTpwsSJE5MdTEqk9IM4fRreew+GD4dLl+y+7NntMr6vvgrX+6yIZGpKAETSnkcmAGA7g7z//vts3bqVffv2Ubx4cSpVqkTfvn1p0aJFsgNJqeR+EEeO2FFKo0ffWMQHoHVr+O9/oWLFVAxSxMspARBJex6bAHiqO/kgYmIgIsLe1v/uO7g+WgeAGjXsKn7XO/CKyE2UAIikvfRKAO54KmBvFRUFy5bBDz/AzJmwZ0/84/XqwaBB0LSphvaJiEjG53YCEBAQcNuJKowxuFyuBDNIpSdj4MQJ2L3bTtW7fj2sXg3r1sH58/HPzZ7dzuTXuzc88ogz8YqIiDjB7QQgdl3pW/H396dAgQIpCigl/LKc5XxMTqJM0j32fH3tX/vt20PnznCHC2WJiIhkCG4nADExMYnuP3z4MLt37+b//u//OHHiBBEREakV2x07FZ0vwT4formfTdQpvJPAmhdp1ssfv9C66tYvIiKZWqp1AoyKiqJq1ao0atQobnrL9ORyuehX6nvyRJ+myKV9lD29gbJmJxXZQW4uxj85f35o1cqu6vPII2r0F3GTOgGKpD2vHAXQt2/fuOkt01uCDyIqCvbtu9EJYMUKWLXKDgG42T33wHPPwTPPQJ486Ru0iJdRAiCS9rwyAWjcuDF//PEHhw8fTq1Lus2tD+LECZg7F2bMgFmzbJIQy88PXnwRnn/ervYjIgkoARBJex6XAGzcuDHR/VevXuXcuXNMmjSJ8ePH07JlS77//vtkB5Rcd/xBHDsGX34JY8fC9u039hcoAK+/Dn372mECIhJHCYBI2vO4BMDH5/YrB+fLl4+1a9dS0YHp85L9QURHw/ffw1tv2eaCWOXK2RmBWrdOvSBFvJwSAJG053EJwFNPPZVkAHnz5qV8+fI88cQTFC1aNNnBpESKfzEZY5sFXn01/h2B1q3ho4+gZMmUByni5ZQAiKQ9j0sAPF2q/WKKioJPP7WrAJ08afflywfvvgs9e2rEgGRqSgDECRERETRq1IjBgwczePBgp8NJlvHjx9OjRw+++OILunXrdstz0ysBuP19/cwma1bb/r9lCzz5pN139iz06gVt2sDx487GJyKOiomJYfr06Tz66KOUKVOGHDlyUKxYMapVq0bPnj2ZNWtW3Lnjx4/Hx8eHCRMmOBhx2tmzZw8+Pj6ULVs2XV7vdrPRegNPeg9uTwTUsGHDZAf+008/Jet5jipaFCZPhi5d7F/+Bw/aRQRWr7adB5s0cTpCEXFAly5dmDp1KtmyZaN69eq0adOGS5cusWPHDr788ku2bdtGy5Yt4z3Hk37pp4WM/v4yKrcTgN27d3Pp0iWOHTsG2E6Bfn5+HM/ofxE3awYbN8Kzz8K338LhwxAcDP/5D/zzn2oSEMlEZsyYwdSpU8mfPz/bt2+nSJEi8Y6fPn060bVQ1GwinsjtJoBffvmFEiVKUKNGDRYuXMilS5c4evQoe/fuZezYsdSrV4+iRYuyZcsWzp49G+/h9fz84Jtv7PrBOXPaDoMDB0LHjnDunNPRiUg6WbFiBQB9+vRJUPkDFChQgEaNGgEQFBREjx49AOjevTs+Pj5xj3379gEQHh6Oj48PkZGR/Pjjj7Rq1YoSJUrEu6UeExPDqFGjaNSoEUWLFqVEiRIEBwezYMGCRGOcO3cuAwYMoFq1auTKlYvSpUvTtGlTpk2bFu+87du3M3z4cJo2bUrevHkpWrQoNWrUoH///ly7di1Fn1NERAQ+Pj4MGTKEP//8ky5dulC2bFmKFClCs2bN2Lx5c6LPO3/+PP369aNy5coULlyY0NDQWw4rL1OmTJLND7Gf7dKlSxMcO3LkCH369KFmzZrky5ePYsWKERgYyJgxYxKce/jwYXr16kVAQAB58+alSpUq9OjRgyNHjiT6ukePHiUsLIyyZctSokQJ2rZty7Jly5J8D05y+w7AgAEDOHfuHOvXrydfvhtz7pcqVYqePXvSqlUrypYty//93//xzTffpEmwjnK57NTBNWvavgC7d8P06bB5sx1G6MDQRxFJX9WqVQOSnhflZt27d6dgwYLMnDmT1q1bU7169bhj+fPnj3fuxIkTmThxIqVKlaJz585cunQJgAsXLtC0aVN+/vln8uTJQ7NmzYiKimL27NksWrSIYcOG8c9//jPuOsOGDWPQoEGULFmSOnXq0Lx5c44cOcLatWuZPn06HTt2BGDbtm3Url2bqKgo6tSpQ8+ePYmKimLHjh188sknvPXWW2TJkvLV4n///XceeeQRoqKiaNu2LcuXL2f+/PksW7aMbdu2UfKm0VWnT5+mXr16bNmyhVq1ahEaGsr+/ft58skn6dy5c5KvcafND4sXL6ZDhw6cPn2aRo0a0bNnTy5fvsyGDRt499136d27d9y5S5YsoX379pw6dYqyZcsSFhbGsmXLGD9+PLNmzSIyMpKqVavGnb97924CAwM5ePAgDRs25MEHH2Tr1q00b96ctm3b3lGc6cK4qWTJkqZfv363PCcsLMwUKVLE3Uumqjt4Kyl34oQxwcHG2HsBxhQsaMyyZen3+iIOSdfvmQe6fPmyKVy4sPHx8TGdOnUyX3/9tdm7d2+S53/xxRfG5XKZCRMmJHp88ODBxuVymSxZsphZs2YlOP7qq68al8tlXn75ZXP58uW4/ceOHTN16tQx2bNnNzt27IjbX7p0aZMnTx5z6NChBNc6fvx43PYbb7xhXC6XGTlyZILzTp8+bWJiYpJ8TzfbvXu3cblcpmzZsvH2L1myxLhcLuNyucywYcPMlStX4o4NGTLEuFwu079//3jPee2114zL5TI9e/aMtz8yMjLuWkOGDIl3zN/fP8Frx4r9bCMjI+P2nTt3zpQqVcr4+PiY2bNnJ3jOwYMH47YvXrxoypQpY7Jly2Z+/vnnBDH5+PiYxo0bx9vfqVMn43K5zNChQ+PtnzhxYtx7SOr/ws3c/Z6l9Pvodorn5+fH3LlziY6OxtfXN8Hxy5cvs2DBAgoXLpxqyYnH8vODOXPsjIHDhsGpU7ZT4JdfQocOTkcn4lFeegk2bEj/161eHT74IHWvmT17dr744gv69evH119/zddffw1AkSJFePTRR3nqqadokowOwnXr1qVFixbx9p07d44PPviAAgUKMHjwYLLfNDNp4cKF6d27Nz169GDy5MlxQ+Py5s3LxYsXyZs3b4LXKFSoUNx27PFixYolOO/vdydSIl++fAwYMIBs2bLF7evYsSPh4eHxlpg3xvDRRx/hcrno27dvvGsEBgbywAMPuHXX5XYmTJjAgQMHqFWrFs2bN09w/K677op37t69e+nevTsPP/xwgpjq16/PTz/9xN69e/H39+fo0aN8/fXX+Pr6JngPnTt3pn///pyMHVruIdxOAEJDQ3nnnXcYPnx4vFtOAAcOHGD48OEcOXKEsLCwVA/SI/n62o6A99xjRwlcuQKPPw4HDkD//k5HJ+IxNmyAyEino0g9LVq0oGnTpqxatYrFixezbt06fvrpJ7766iu++uor+vbty6hRo+7omolVRlu3buXatWuULl2aESNGJDh+/vx5wLblx3r66ad5+eWXqVSpEu3ataN58+bUr1+f3Llzx3tuWFgYgwYN4qmnnuKrr76iTZs2BAUFUaZMmXjnbdiwIUEbfMGCBXnxxRfdel+PPfZYvMofiGvfP3DgQNy+AwcOcOHChbjhlH/XtGnTVEkAfv/9dwDat29/23M3bdoEQHR0NOHh4QmOZ72+pPz27dvx9/dn27ZtANSoUYOCf1tPxsfHhyZNmiToh+E0txOAF154gYULFzJw4EA+//xzAgICyJ8/PytWrGDLli0YY6hZsyZDhw5Ny3g9z1NPwV13Qfv2tkPggAGwf7+dRlgjBES4qek7w7xulixZqF+/PvXr1wfgzJkzTJ48mZdeeonRo0fTsmVLgoOD3b5enTp1Euzbs2cPYPsbJFX5uVyueIuvvfTSS1SsWJEPP/yQUaNGMWrUKLJnz06LFi0YPnw4/v7+ABQtWpQ//viDUaNGxbVnA9x7770MHTqU1tenQP/tt9948803471mmTJl3E4AKlSokOj+XLlyEXXTYmx//fUXADVr1kz0/Nq1a7v1erezd+9eABo0aHDbc2M//4kTJyZ5zs2ff+x7qFWrVqLn1q5d23sTgBIlSrBs2TJeeOEFZs+eHa+jX4ECBXj55Zd5+eWXE2R7mUJwMCxdCs2bw6FD8P77cP48fPKJvVMgkoml9m14T5Q/f3769OnD8uXLmTp1KhEREXeUACTWrFqqVCkAevXqxSeffOLWdVwuFy1atKBFixYcO3aMiIgIpkyZwrfffsv58+eZO3du3LkVKlRg5MiRvPvuu6xdu5Y5c+YwevRoOnTowN69e7nrrrvo1q3bbWetSw2xnQHXrVuX6PHVq1cnuj9r1qycS2Ik1p9//plgX2wCFBERcduk4u677wZg5cqViSZofxf7HtasWZPo8aTeg5PuaCbAnDlzMm7cOP766y8OHz7M6tWrOXToECdPnmTQoEHkyJEjreL0fNWrw6pVN0YDjBsH3bpBCofTiIj38PPzA25U6LG3iS9fvnzH17r33nvx9fVlxYoVyZpHoEiRInTo0IHvvvuO+++/nwULFrB///4E52XLlo169erx1ltvMXjwYKKjo/n888/v+PVSomTJkuTOnZujR4+yIZEOI/PmzUvyeUePHo27/R7r0qVL/PDDDwlGCNx///0ATJ8+/bYxxY7aWL58uVvvoVKlSgD8+uuvCdr6o6OjWbRokVvXSU/Jngo4b9685MmTh2LFihEdHZ2aMXmv0qXtnYD77rPlyZOhUye4etXZuEQkVUyePJnvvvsu0XHyf/75J+PGjcPlcsV1GovtVJbUX7a3kjdvXvr378+mTZv4xz/+wdGjRxOcs3Pnzrhb1VevXmXx4sUJzjl37lzcc2MTk2XLliU6R0vsX82J3ZFISy6Xi+effx5jDKNHj453LDIyMq49/u8CAgIA4t1av3LlCu+//35cH4mbdevWjVKlSrFu3Tpmz56d4PjN/RLCwsIoU6YMb775JnPmzOHq336Px8TEEBEREVcuUqQInTp1Ijo6mo8//jjeuZMnT+bUqVNJvHsH3cmQgatXr5p3333X3H333cblchkfHx9jjDHDhw83/fv3NxcvXkzRkISUuMO3kraOHzfmwQdvDBNs0cKYm4bBiHgrj/qeOeCll14yLpfLFC1a1DRv3tz069fP9OrVy9x7771xvxOfeeaZuPPPnj1rChUqZPLkyWPat29vhgwZYoYOHWrOnDljjEl8qNrNLl++bBo3bmxcLpfx9fU19evXN6+++qoJCwsztWrVMi6Xy3z99dfGGGNOnToVNySvU6dO5tVXXzWdOnUypUuXNi6Xy3Tt2jXuuq1atTK5cuUyzZs3N3379jV9+/Y1derUMb6+vqZkyZLmwIEDbn0etxsG+Pdhe7ESG753+vTpuM+xVq1apn///qZ9+/YmZ86c5plnnkn0evv27TO5cuUyLpfLVK1a1Tz99NPGz8/PlCxZ0nTo0CHRz3bRokWmYMGCxuVymcaNG5v+/fubvn37mkceeSRBTMuXLzdFixY1LpfL5M+f3zz55JPmpZdeMu3atTN33XWXyZkzZ4LPI7Z+bNiwoRkwYIAJDQ01efLkMWFhYR43DNDtZ1+7ds08/PDDxuVymZw5c8b9pzLGmNdffz3uP8Fff/2VooCSy+N+MZ06ZUzdujeSgNatjbl61emoRFLE475n6Wz//v1m9OjRpk2bNqZSpUomX758Jm/evKZy5cqmdevWZu7cuQmes3TpUhMUFGSKFCkSlyTEzh0QHh5ufHx8kkwAYk2aNMmEhIQYf39/kyNHDuPv72+aNGliRo4caU6cOGGMMSYqKsr897//Nc2aNTOlS5c2OXPmNAEBAWbAgAHmxx9/NFFRUXHXW7BggenevbupWrWqyZ8/v7nrrrvMk08+acaNG5foHAJJSW4CUKZMmUTH758/f97069fPVKpUyRQqVMg0b97cfP/99yYiIiLJ623atMmEhISYokWLmjJlypiuXbua3bt33/Kz/euvv0zPnj1N9erVTa5cuUzx4sVNUFCQGTduXIJzT506ZV555RVTt25dU7BgQZMvXz5TpUoVExYWZmbOnJng/CNHjpiwsDBTpkwZU7x4cdOmTRuzbNkyM378eOPj4+OdCUDs5A3//ve/zdmzZ+MyV2OMiY6ONm+//bbx8fExo0ePTlFAyeWRv5jOnjXm4YdvJAEdOxpz05dQxNt45PdMJINJrwTA7T4As2bNIjAwkEGDBiWYZMLHx4d//vOfPPjgg/GWwsz08ua1EwbFDguZNg26dwf1mRAREYe5nQBs27Yt3lzWialVqxYrV65McVAZSv78MH/+jUHJkyZB7972noCIiIhD3E4AypYtm2ivyVjR0dH88MMPSa7MlKkVLAgLF94YHfDZZzBokLMxiYhIpuZ2AtC4cWN27tzJZ599RkxMTLxjscMe/vrrL7dmWMqUChe2SUD58rY8bFjmmCFFREQ8kut6R4LbOn/+PAEBAezcuZNSpUpRuHBh1q9fT8+ePfnuu+84ceIEd999N7///nu85YLTi8vlStZkGelu1y6oVw9ip++cNAlusdSliCfxmu+ZiBdz93uW0u+j2wkAwKFDh/jXv/7FxIkTE7xo27ZtGTFiRNxUi+nNq34x/fYbBAbC2bOQJQvMmgVNmzodlchtedX3TMRLeVwCcOHChbgVpU6ePMn27dvZt28fxYsXp1KlSokuK5mevO4XU2QkhITYVQRz5YLFi+Ghh5yOSuSWvO57JuKF0isBcHsQYc2aNU337t1TNOYwMZGRkaZy5cqmQoUK5sMPP0zyvDVr1hhfX1/z7bffJnr8Dt6K55gxwxgfHztHQOHCxvz5p9MRidxSwYIFDaCHHnqk4aNgwYJufR8hZfWe23cA8uXLR5cuXRLMcZxSAQEBjBw5En9/f0JCQli+fDmFCxeOd050dDSPPvoouXLlonv37rRr1y7Bdbz2L5PPPoOePe12pUqwYgVcX1BEREQkKSmt99weBVCzZk3Wrl2bqgv/nDlzBoDAwED8/f0JDg5OdMnEUaNG0b59e4oUKZJqr+0xnnkGBg6029u2QZs2tllAREQkDWVx98S3336b9u3bU61aNdq0aUPZsmUT/KUe67HHHnPrmmvXrqVy5cpx5apVq7Jq1SpCQ0Pj9h08eJCZM2fy008/sXbt2gTLO2YI//63HR3w9dd2NcFnnoGJEyEjvlcREfEIbicAD93UQW3z5s1JnudyuVL1LsFLL73E22+/HXer41a3O8LDw+O2g4KCCAoKSrU40pSPD4wfD/v32yaASZOgXDkYMsTpyERExENERETEW4I4pdzuA3Bz5XrLC7pcDB482K1zz5w5Q1BQEOvXrwfg+eefp2nTpvHuAJQrVy6u0j9+/Di5cuVi3LhxCe4yeG0fgJsdP25HAuzcacsTJkBYmLMxiYiIR0qzYYAzZ86kSpUq3HPPPcm+uDtiOwGWLl2apk2bJtoJMFb37t1p2bIlbdu2TXAsQyQAANu32yTg1CnIlg0iIqBuXaejEhERD5NmnQDbtGnD1KlTE+zfu3cvS5cuTfYL/t0HH3xAr169aNKkCX369KFw4cKMHTuWsWPHptpreJV77oEZM+wEQVev2k6B+/c7HZWIiGQwSd4B8PHxITw8nDfeeCPe/vDwcIYOHZqq7fypIcPcAYg1dqxdNRDgwQdh2TI7YZCIiAjpOAzwZhmqovVUvXpB3752+9dfoXt3tISwiIiklmQlAJJO3n8fGjWy29OmwVtvORuPiIhkGEoAPFnWrLbij11C+PXXbf8AERGRFFIC4OkKFYIffoC8eW25a1fYuNHZmERExOspAfAGVavCV1/ZmQEvXIDWreHkSaejEhERL3bLmQATm3EoMjISgDfffDPJ5/195ICkghYt4D//sesG7N4NTz4Js2eDr6/TkYmIiBe65TDAZF0wlacCvpPXzfCjE4yBDh3g229tedAgu46AiIhkOmk2E+D48eOTHVC3bt2SHVByZYoEAODcOahTB7ZsseUZM2yTgIiIZCpplgB4m0yTAIBdNrh2bTh71nYOXLMGblpVUUREMj5HJgISh1WqZJcLBntHoE0bmwyIiIi4SQmAt2rVCv7v/+z21q3w1FOaKVBERNymBMCbhYdDs2Z2e8YMePttR8MRERHvoT4A3u7UKahZE3btsvMEzJsHwcFORyUiImlMnQCvy7QJANiZAR96CC5dgoIF4ZdfoGxZp6MSEZE0pE6AAg88AJ9/brdPnYK2bW0yICIikgQlABnFE09A//52e8MGeO45dQoUEZEkqQkgI4mKgiZNYOlSWx4zBnr1cjYmERFJE+oDcJ0SgOsOH4YHH4RDh+xywsuW2ZkDRUQkQ1EfAImveHH45hvIksXeEWjfHo4edToqERHxMEoAMqJ69eC99+z2gQPQqRNcu+ZsTCIi4lGUAGRU/fpB5852e8kSu3KgiIjIdeoDkJFduAB168KmTbY8fTq0a+dsTCIikirUCfA6JQBJ+PNPO1PgmTNaOVBEJANRJ0C5tQoV4Msv7fa5c3aSoPPnnY1JREQcpwQgM2jZ8sbKgVu2QI8emiRIRCSTUxNAZhEdDc2bw4IFtjxiBAwY4GxMIiKSbOoDcJ0SADecOAE1asDeveDrC4sXQ4MGTkclIiLJoATgOiUAbvrlFztPwJUrULQo/PorlCzpdFQiInKH1AlQ7kyNGvDxx3b76FHo0AGuXnU2JhERSXdKADKjHj2gZ0+7vXIlvPyys/GIiEi6UxNAZnXlCjzyCKxda8tffgldujgbk4iIuE19AK5TApAM+/bZlQNPnICcOe3dgGrVnI5KRETcoD4AknylS8PUqeDjA5cu2UmCTp1yOioREUkHSgAyuyZN4N//ttu7dkFYGMTEOBuTiIikOSUAAq+9Bq1b2+0ff4S33nI2HhERSXPqAyDWmTNQqxbs2AEuF8yZA02bOh2ViIgkQZ0Ar1MCkAp+/x3q1IGLF6FgQTtpUNmyTkclIiKJUCdAST333Qeff263T52Cdu1s50AREclwlABIfJ06wUsv2e3166FPH60cKCKSAakJQBKKioLGjWHZMlseOxaefdbZmEREJB71AbhOCUAqO3zYThJ06BBky2aTgdq1nY5KRESuUx8ASRvFi8O0aZAli10sqH17OHbM6ahERCSVKAGQpNWvDyNG2O39+23/gGvXnI1JRERShRIAubXnn4cnn7TbP/0Er7/ubDwiIpIq1AdAbu/CBXjoITtPAMB330GbNs7GJCKSyakT4HVKANLYjh1QsyacPQt589plhCtVcjoqEZFMS50AJX1UrAhffmm3z52zKweeP+9sTCIikmxKAMR9jz0GgwbZ7c2boWtXrRwoIuKl1AQgdyY6GkJDYf58Wx44EP7zH2djEhHJhNQH4DolAOno9GnbKXDbNlv+8kvo0sXZmEREMhklANcpAUhnO3bYlQNPnYLs2SEiwiYFIiKSLtQJUJxRsSJMn25nCrxyBVq3hn37nI5KRETcpARAkq9RI/joI7t95Ai0amXnDBAREY+nBEBSplcvO1sgwIYNGhkgIuIllABIyr33HgQH2+0ZM+CNN5yNR0REbkudACV1/H1kwIQJEBbmbEwiIhmYRgFcpwTAA9w8MiBLFjtXQKNGTkclIpIhaRSAeI6KFeH77yFbNrtscNu2NxYQEhERj+J4ArB06VKqVKlCxYoVGTVqVILjkydPplq1alSrVo0nn3yS7du3OxCluC0wEMaPt9tnzkDz5vDXX46GJCIiCTneBBAQEMDIkSPx9/cnJCSE5cuXU7hw4bjjK1eupGrVquTPn58JEyawaNEivoxdlOYmagLwMG+/bacJBggIgMhIu4qgiIikCq9uAjhz5gwAgYGB+Pv7ExwczOrVq+OdU7duXfLnzw9AaGgokZGR6R6nJMM//2mHCAKsXw8dO9pmARER8QiOJgBr166lcuXKceWqVauyatWqJM//9NNPadmyZXqEJinlctlJgpo3t+V58+C550B3aUREPEIWpwNw16JFi5g0aRIrVqxI8pzw8PC47aCgIM1GavAAABqISURBVIKCgtI+MElalizw9dfQoAH8+it89hncfTcMHux0ZCIiXiciIoKIiIhUu56jfQDOnDlDUFAQ69evB+D555+nadOmhIaGxjtv48aNtG3blnnz5lGhQoVEr6U+AB7s0CGoWxf27rXlDz+8MXugiIgki1f3AYht21+6dCl79uxh4cKF1KlTJ945+/bto127dkyePDnJyl88XIkSsGABFCliyy+8AJMnOxuTiEgm5/gogMjISHr37k1UVBQvvPACL7zwAmPHjgWgV69ePPPMM8yYMYPSpUsDkDVrVtasWZPgOroD4AV+/RWCguDcOds8MHPmjT4CIiJyRzQT4HVKALxERAQ0bWqXEM6ZExYuhHr1nI5KRMTreHUTgGRCQUG2Y6CPD1y6BC1awMaNTkclIpLpKAGQ9NeqlR0RAHYRoZAQu46AiIikGyUA4ozu3WH4cLt9+LBdNGj3bmdjEhHJRJQAiHNefhlef91uHzgADRvCvn3OxiQikkkoARBnDRlipw0GO09Aw4Zw8KCzMYmIZAJKAMRZLhcMGwb9+9vyrl22OeDQIWfjEhHJ4JQAiPNcLhgxAvr2teXt26FxY9s3QERE0oQSAPEMLpedIvjZZ215yxa7hsCBA87GJSKSQSkBEM/h4wOffAI9e9ry9u0QGAh79jgalohIRqQEQDyLjw+MGQP9+tny7t02CdA8ASIiqUoJgHgeHx/bHPDqq7a8f79tDti82dm4REQyECUA4plcLnjnHRg82JYPHbJJwLp1zsYlIpJBKAEQz+VyQXi4HSYIcPy4nSdg4UJHwxIRyQiUAIjne+01GD3aJgTnz0NoKEyd6nRUIiJeTQmAeIc+fWDaNMiWDaKi4IknbD8BERFJFiUA4j3at4d58yBvXlt+8UUYOBBiYpyNS0TEC7mMMcbpIFKDy+Uig7wVuZ3166FZMzhyxJY7doTx4yFnTkfDEhFJTymt95QAiHfatQuaNr0xP0Dt2jBzJhQv7mxcIiLpJKX1npoAxDuVKwerVtmhgQBr1kCdOrBxo7NxiYh4CSUA4r38/GDBAujRw5b37YN69WD2bGfjEhHxAkoAxLtlywaffWYnDYodJtiyJbz1ljoHiojcgvoASMYxYwZ06QIXL9pyq1YwYQLkz+9sXCIiaUCdAK9TAiAAbNoEbdvCn3/acsWKNjG4915n4xIRSWXqBChys/vvh7VroUULW96xw3YO/PprZ+MSEfEwSgAk4ylQwA4JfPNN2y/gwgXo1Al69brRPCAiksmpCUAytrlzoXNnOHXKlqtUsesIPPCAs3GJiKSQmgBEbqVZM/jtN3jkEVvessVOGjR6NChhFJFMTAmAZHylSsGSJTBkCPj4wJUr0K+fHSVw+LDT0YmIOEJNAJK5LF8OTz4J+/fbsp8ffPSR7SPgcjkbm4jIHVATgMidqF/fNgk8/rgtnzxpE4L27eHoUWdjExFJR0oAJPMpWNB2BJw+HYoUsfu++87OFTB1qvoGiEimoARAMq927eCPP6BDB1s+fhyeeMKuMhg7kZCISAalBEAytyJFYNo0O1FQ7N2ABQvgvvvsPAJXrjgbn4hIGlEnQJFYJ0/CwIHw6ac39lWsaDsJBgc7F5eISCK0FsB1SgAk1axcCb17w8aNN/Y1bw7vvgtVqzoXl4jITTQKQCS11a0Lv/wC770HefLYfXPm2NkD+/aFY8ecjU9EJBXoDoDIrRw5Am+8AZ99BjExdl++fPDaa/D88zcSBBGRdKYmgOuUAMj/t3fvUVFd1x/Av2cUlEdAlEFQkKe8fMAkAha1okmQBpSq9YFKYoiGUiKU2P6aZnUZzDLtssbGV126TIzRQmJbpSpqiI0gJkawK4iKD4KA+EIR4wMFBWb//rjMwDgzCkaducP+rHXXzJx75s7eHnA293HuU3X8OLBwIbBvX3ubUikVAikpgI2N6WJjjHVLXAC04QKAPXVEwJdfAv/3f8CJE+3tbm7Au+8C8+cDvXqZLj7GWLfCBUAbLgDYM6NWS5cOZmYCZ860t7u5ARkZ0m2HHRxMFh5jrHvgAqANFwDsmWtpAbKzpZsMVVa2tzs6SocF0tMBV1fTxccYs2hcALThAoCZTHOzVAj89a/AyZPt7b16AbNnS3ceVKlMFx9jzCJxAdCGCwBmcmo1kJsLLF0KHDqkuy4yUioEpk4FrK1NEx9jzKJwAdCGCwBmVr75Bli+HNi5s/3yQQDo3x9ISgLmzgX8/U0WHmNM/rgAaMMFADNLNTXAunXAhg3SzYY6ioyUCoEZM/ikQcZYl3EB0IYLAGbWmpqkKwfWrZOmGu7IxgaYMgWYNQt46SU+RMAY6xQuANpwAcBk48wZYNMmYPNm4NIl3XV9+gDx8dItil9+mYsBxphRXAC04QKAyU5rqzSz4KZNwH/+o3/rYUdHqRiIj5f2DPBhAsZYB1wAtOECgMna7dvSFQT/+pd046EHiwErK2DMGCA2Vlr8/QEhTBMrY8wscAHQhgsAZjE6FgNffgk0Nur38fWV9gqMHw9ERQEuLs88TMaYaXEB0IYLAGaRGhuB/Hxg925pOXfOcL+hQ4Fx46Rl1CguCBjrBrgAaMMFALN4RMCpU1Ih8OWX0mRDTU2G+/r4ACNHAj/7mbQMHy4dRmCMWQwuANpwAcC6naYmoKgI2L9f2ktw+LA0LbEhNjbACy8Azz8PhIZKUxMHB/NVBozJGBcAbbgAYN3e3btSQfDdd9Jy+LD+5EMdWVlJRYBKBYSEAEFB0uLuDigUzy5uxthj4QKgDRcAjD2ACDh7tr0YKC4GTpwwfthAw84OCAgAAgOlgiAwUFq8vaV1jDGzwAVAGy4AGOuElhZpIqKjR6WlpERarl/v3Pv795cKAR+f9kcfH8DLCxgwgA8pMPYMcQHQhgsAxh4TEVBbK51gePq09Kh5fvFi17bl4gIMHNi+uLu3Px8wQFrfrx/Qo8fTyYWxboQLgDZcADD2FNy6Je0xKC8HqqqAysr2xwsXdO902FlCSEWAi0v7olS2P+/XD3BykqZF1jz26cNFA2MPkH0BUFhYiOTkZLS0tCAtLQ0LFizQ6/PHP/4RW7duhZOTE7KyshAYGKjXx1IKgIKCAkRFRZk6jJ/EEnIALCOPp5rD/fvS3Q4rK6XHixel5cKF9uf19U/kowoARDk46BYFTk7S4uAA2Nt3frG1NdlJjvwzZT4sIY+f+r3X8wnG8ljS09Oxfv16eHp6YsKECUhISICzs7N2fXFxMQ4ePIj//e9/yMvLw+9+9zvk5uaaMOKnyxJ+KC0hB8Ay8niqOVhbA35+0mJMY6N0w6MLF6TDDHV1wNWr0tLx+dWrwI0bRjdTACDq1i1pj0RNzU+P3cYG6N3b+OPD1tnYSFdQWFtLjw8+f8i6gm3bEDVokP66Hj10FzOe5tkSfi8Ay8njpzBpAXDz5k0AwM9//nMAQHR0NIqKihAbG6vtU1RUhF/96lfo27cvEhIS8Kc//ckksTLGHoONjTRtsa/vo/vevy8VBdevS8XAjz9Ky40bQE6ONH9BxzbN89u3gYaGrh2OaGyUlh9/fPzcHteaNY/uI4RuQaBQ6BcJXV0UCmkRQlqMPX/YOoUCOHlSOj/kUf06u72OxY7m+YOPj7vuYX0KC9t/Zrr6fkdHwMDearkxaQFw5MgRnd35wcHBOHz4sE4BUFxcjMTERO1rpVKJs2fPwrcz/6EwxuTD2rr9hMEH/fgjkJlp/L1E0uWNDQ3GF02h0NAgffk3Nek/PqrtwZs0PS1E0hUbLS3P5vO6qqzM1BE8GYWFj/e+QYO4AHgWiEjvGIcwsnvMWLvcLF682NQh/GSWkANgGXlYQg6ABeVh6gCeAEvIAfgJedTUmPVhms4yaQEQFhaG3//+99rXZWVliImJ0ekTERGBkydPYsKECQCAuro6+Pj46G3LEk4AZIwxxp4Vk8736ejoCEC6EqC6uhr79u1DRESETp+IiAhs27YN9fX1yM7ORlBQkClCZYwxxiyKyQ8BrFixAsnJyWhubkZaWhqcnZ2xfv16AEBycjLCw8MxevRojBgxAn379sU//vEPE0fMGGOMWQCSuQMHDlBgYCD5+fnRqlWrTB1Op3l6etKwYcMoNDSUwsLCiIjo1q1bNGnSJPLw8KD4+Hi6ffu2iaPU9/rrr5OLiwsNHTpU2/awuFeuXEl+fn4UFBREBw8eNEXIBhnK47333qOBAwdSaGgohYaG0p49e7TrzDGPmpoaioqKouDgYBo7dixlZWURkfzGw1gechqPxsZGCg8Pp5CQEIqIiKC//e1vRCS/sTCWh5zGQqOlpYVCQ0MpLi6OiOQ3FhoP5vEkx0L2BUBoaCgdOHCAqqurKSAggOrq6kwdUqd4eXlRfX29TtvSpUvprbfeoqamJkpNTaVly5aZKDrjCgsL6fvvv9f54jQW95UrVyggIIDOnTtHBQUFpFKpTBW2HkN5ZGZm0vLly/X6mmsely9fppKSEiIiqqurI29vb7p165bsxsNYHnIbjzt37hARUVNTEw0ZMoTKy8tlNxZEhvOQ21gQES1fvpxmzZpFEydOJCJ5/j9FpJ/HkxwLWd/zs+M8Ap6entp5BOSCHjhxsbi4GG+88QZ69eqFpKQks8xlzJgxcHJy0mkzFndRURFiYmIwaNAgjB07FkSE27dvmyJsPYbyAAyfTGquebi6uiI0NBQA4OzsjCFDhuDIkSOyGw9jeQDyGg9bW1sAQENDA1paWtCrVy/ZjQVgOA9AXmNx4cIF7NmzB/PmzdPGLcexMJQHGbgyDni8PGRdABibR0AOhBAYP348fvnLX2Lnzp0AdPMJDAxEcXGxKUPsNGNxFxUV6Zy0GRAQYPY5rV69GiNHjsTSpUu1vzzFxcVmn0dFRQXKysoQHh4u6/HQ5KE5GVhO46FWqxESEoL+/fvjrbfewqBBg2Q5FobyAOQ1FhkZGVi2bBkUHaZ8luNYGMpDCPHExkLWBYCcffvttygtLcVf/vIXvP3226itrZXtpYxdiduc52pISUlBVVUV8vLycPbsWe3JqIbyM6c8bt++jRkzZuCjjz6Cvb29bMejYx52dnayGw+FQoHS0lJUVFRg7dq1KCkpkeVYGMpDTmORm5sLFxcXqFQqnfjkNhbG8niSYyHrAiAsLAynT5/Wvi4rK8PIkSNNGFHnubm5AQCCgoIwadIk7Nq1C2FhYTh16hQA4NSpUwgLCzNliJ1mLG7NHA4ap0+fNuucXFxcIISAo6MjUlNTkZOTA8C882hubsbUqVORmJiI+Ph4APIcD0N5yHE8AMDLywuvvPIKioqKZDkWGh3zkNNYHDp0CDt37oS3tzcSEhKwf/9+JCYmym4sDOXx6quvPtGxkHUB0Jl5BMzR3bt3tbtt6urqkJeXh5iYGERERGDjxo1obGzExo0bZVPMGIs7PDwceXl5qKmpQUFBARQKBZ577jkTR2vc5cuXAQAtLS3Izs7GK6+8AsB88yAivPHGGxg6dCh++9vfatvlNh7G8pDTeFy7dg032m5mVF9fj6+++grx8fGyGwtjechpLP785z/j/PnzqKqqwhdffIHx48djy5YtshsLQ3ls3rz5yY7F45yVaE4KCgooMDCQfH19aeXKlaYOp1MqKyspJCSEQkJCaPz48fTJJ58QkTwuA5w5cya5ubmRtbU1ubu708aNGx8a94oVK8jX15eCgoKosLDQhJHr0uRhZWVF7u7u9Mknn1BiYiINGzaMXnjhBcrIyNC5SsMc8zh48CAJISgkJER7SdDevXtlNx6G8tizZ4+sxuPYsWOkUqlo+PDhFB0dTZ999hkRPfx32txyIDKeh5zGoqOCggLt2fNyG4uO8vPztXnMmTPniY2FIJLpgWfGGGOMPTZZHwJgjDHG2OPhAoAxxhjrhrgAYIwxxrohLgAYY4yxbogLAMbMxNWrV7F161YsWLAAKpUKffr0QWRkJFJSUsxmZrKn6fPPP0dVVZX29aZNm6BQKLBq1SoTRsWY5eICgDEzUFFRgeHDhyMhIQH79u1DQEAA5s2bBzs7O2RlZWH06NFYsmSJbGeLfJQ//OEPmD17ts7c5SqVCpmZmbKZD4Mxuelp6gAY6+4uXbqE6OhoNDc34/PPP8eMGTN01p8/fx5Tp07FokWLMHjwYL31luDKlSt6bSEhIQgJCTFBNIx1D7wHgDETamlpQXR0NM6dO4d//vOfBr/cPTw8sGPHDlhZWeHDDz80QZTPjqXu4WDMHHEBwJgJlZaW4uTJk4iJicGLL75otJ+bmxveffddTJw4EU1NTdr2yspKJCQkwNfXF3379sW4ceOwdetWvfd7eXlh3LhxuHDhAmbNmgVPT08MGDAA06ZNQ01NjV7/hoYGvP322wgJCYGDgwPCwsLw/vvvo7W1VadfVFQUvL298c0332DIkCHo168fXn/9de36vXv3Ii4uDn5+frC3t8ewYcMwf/58XLt2TSe2zZs3A5B2+3t7ewNoPwdg5cqVOp955swZzJgxA15eXujTpw9Gjx6N1atX6+Wgie3WrVt488034e/vD6VSidjYWBw7dszovzVj3cZTmbeQMdYpa9asISEEffDBB11+79dff03PPfccKRQKGjVqFKWlpVFQUBAJIWjhwoU6fb28vGjw4ME0aNAgUiqV9Otf/5qioqJICEFKpVJnWtRLly6Rn58fCSHIz8+P0tPTaezYsSSEoMjISLp//762b1RUFDk4OJCTkxPFx8fTnDlzaNWqVUREtHjxYhJCkI+PD82dO5dee+01UiqV2u22trYSkTR9aWhoKAkhKCUlRTul96effkpCCJ0pvg8cOEBWVlYkhKAhQ4ZQYmIi9erVi4QQNGHCBFKr1TqxKZVKGj58ODk4OFBSUhLFxcWRQqEgW1tbOnv2bJf/zRmzJFwAMGZCc+bMISEE7dq1q0vvu3//Pvn7+5ONjQ0dO3ZM237v3j2KjY0lhUJBxcXF2nZPT08SQtDcuXOpublZ2z5z5kwSQtCnn36qbZs7dy4JIWjDhg06n7lkyRISQtCyZcu0bZrC4M0339Tpe+PGDbKzsyN/f3+dz1Or1fT888+TEILy8/O17a+99hoJIai0tFTb9mAB0NDQQN7e3mRnZ0e5ubnafpcvX6aJEyeSEILWrl2rF1t0dDTduXNH2/7OO++QEILee+89o/++jHUHfAiAMRPS7Ir28fHRW7d9+3ZkZmbqLIsXL0ZpaSl2796NH374AZMnT8awYcO077G2tkZGRgaISO/yOSEEFi1ahJ4928/9jYuLAwCcO3cOAHD9+nVs3rwZHh4eSEpK0nl/WloaevfurbdLHgCmT5+u81qtVuPjjz9Gdna2zucJITBp0iQA0p0wu+K///0vqqurkZqaitjYWG27q6sr0tPTAcDgoYB33nkHtra2RnNmrLviqwAYM6GAgAAcP34cZ86cQXBwsM66nJwcZGVl6b3Hy8tLe0vQpqYmZGZm6qxvbW2FQqFAeXm5TnuPHj3g5eWl0+bm5gYA2svvysvLQURwdnbG+++/r/fZSqUS58+fR2NjI2xsbLTtmuP2Gk5OTpg5cybUajVOnz6N48ePo7y8HMePH8fXX3+tjb0rNPdyHz16tN66sWPHwt7eHpWVlVCr1VAo2v+28fX1fWjOjHVXXAAwZkKRkZH497//jZKSEkyePFln3ZYtW7Blyxbt65UrVyIjIwOAdGkgIBUJOTk5etsVQqC6ulqnzd7eHkIInTbNF6VarQYA7QmBJSUlKCkpMRizZttBQUHa187Oznr9du/ejYyMDFRUVAAAXFxcMGrUKIwYMQJ5eXldPuNfE1vfvn311vXs2RPh4eHIz8/HzZs34eTkpI2tT58+D82Zse6KDwEwZkKRkZEAgCNHjjyyb8cvTFdXVwBAVlYW1Gq13tLa2mrw2vpH0Wx3/vz5Brer2bbmy9+YkpISTJkyBc3Nzdi0aRN++OEH1NbWYtu2bQgPD+9yXAAwYMAAAEBhYaHB9XV1dXB1ddV++TPGHo4LAMZMSKVSYfDgwcjLy8O6dese2lfzF6sQAv7+/gBg8JK/2tpaLFy40OC6R9Fsd/v27XqX/KnVaixatAjLly/XW/egnJwcNDc3Y+3atXj11Vd1dsOXlZUBgM42HtwzYUhgYCAAac/Cg65cuYLy8nKoVKpHbocxJuECgDETsrKyQn5+Pnx9fZGamooNGzbo7ZpuaWnBhx9+iEWLFkEIAYVCgUmTJsHd3R15eXn47rvvdPonJSXho48+0jlG31murq6YMmUK6uvrsXbtWp0v6WXLlmHJkiW4ePEievTo8dDtaP5aP3r0qE57VlaW9pBFc3Oztt3a2hoAcOfOHaPbjIuLg6enJ4qKirBr1y5te21tLVJTU3Hv3j28/PLLncyUMcaXATJmBs6fP0++vr4khCAHBwf6xS9+QRkZGfTiiy+Sg4MDCSFo4MCBtGHDBu3187m5uWRra0tCCFKpVJScnEze3t4khKBp06bpbN/T05OcnJz0Pjc/P5+EEJSRkaFtq66uJg8PD+1npqSk0IgRI0ihUJC3tzfdvXtX21dzqd3Nmzd1ttvQ0ECOjo5kbW1NL730Ei1YsIDCwsKod+/eNH36dL25Dz744AMSQtCYMWNo8eLFRGR4HoC9e/dqcw4ODqbZs2dr5wH4zW9+oxODsdiqqqpICEGTJ0/u1NgwZql4DwBjZsDd3R3ff/89duzYgeTkZNy4cQMff/wxrl27hri4OKxYsQIVFRWYN2+e9iS22NhYlJSUYPr06WhoaMD27dsRGRmJL774Ap999pnO9juzi13D09MTJ06cQFpaGpRKJbKzs+Hs7IzVq1fj22+/1dmzIIQwuG07Ozvs378fCxYsQGVlJXbs2AEPDw8cOnQIGzduRI8ePZCXl6ftn56ejilTpqCsrAxr1qzB3bt3DcYdExODo0ePYtq0abh37x6++uorxMbGYv369fj73/+ul3NX8masuxFEPPk2Y4wx1t3wHgDGGGOsG+ICgDHGGOuGuABgjDHGuiEuABhjjLFuiAsAxhhjrBviAoAxxhjrhv4fpOMXhHmeYLMAAAAASUVORK5CYII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060848"/>
            <a:ext cx="6244952" cy="4695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372200" y="2276872"/>
            <a:ext cx="255113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Waiting time is ~</a:t>
            </a:r>
            <a:r>
              <a:rPr lang="he-IL" b="1" dirty="0" smtClean="0"/>
              <a:t>138</a:t>
            </a:r>
            <a:r>
              <a:rPr lang="en-US" b="1" dirty="0" smtClean="0"/>
              <a:t>,</a:t>
            </a:r>
            <a:r>
              <a:rPr lang="he-IL" b="1" dirty="0" smtClean="0"/>
              <a:t>820</a:t>
            </a:r>
            <a:r>
              <a:rPr lang="en-US" b="1" dirty="0" smtClean="0"/>
              <a:t> </a:t>
            </a:r>
            <a:r>
              <a:rPr lang="en-US" dirty="0" smtClean="0"/>
              <a:t>generations</a:t>
            </a:r>
          </a:p>
          <a:p>
            <a:pPr algn="l" rtl="0"/>
            <a:r>
              <a:rPr lang="en-US" dirty="0" smtClean="0"/>
              <a:t>In a population of </a:t>
            </a:r>
            <a:r>
              <a:rPr lang="he-IL" dirty="0" smtClean="0"/>
              <a:t>100</a:t>
            </a:r>
            <a:r>
              <a:rPr lang="en-US" dirty="0" smtClean="0"/>
              <a:t>,</a:t>
            </a:r>
            <a:r>
              <a:rPr lang="he-IL" dirty="0" smtClean="0"/>
              <a:t>000</a:t>
            </a:r>
            <a:r>
              <a:rPr lang="en-US" dirty="0" smtClean="0"/>
              <a:t> individuals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3963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81"/>
          <a:stretch/>
        </p:blipFill>
        <p:spPr bwMode="auto">
          <a:xfrm>
            <a:off x="4067944" y="1772816"/>
            <a:ext cx="4644571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56792"/>
            <a:ext cx="3384572" cy="264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smtClean="0"/>
              <a:t>Adaptation with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66" y="6049751"/>
            <a:ext cx="9112366" cy="907641"/>
          </a:xfrm>
        </p:spPr>
        <p:txBody>
          <a:bodyPr>
            <a:normAutofit fontScale="62500" lnSpcReduction="20000"/>
          </a:bodyPr>
          <a:lstStyle/>
          <a:p>
            <a:pPr marL="0" indent="0" algn="ctr" rtl="0">
              <a:buNone/>
            </a:pPr>
            <a:r>
              <a:rPr lang="en-US" sz="4800" b="1" dirty="0" smtClean="0"/>
              <a:t>email</a:t>
            </a:r>
            <a:r>
              <a:rPr lang="en-US" sz="4800" b="1" dirty="0"/>
              <a:t>: </a:t>
            </a:r>
            <a:r>
              <a:rPr lang="en-US" sz="4800" dirty="0" smtClean="0"/>
              <a:t>yoavram@post.tau.ac.il </a:t>
            </a:r>
            <a:r>
              <a:rPr lang="en-US" sz="4800" b="1" dirty="0" smtClean="0"/>
              <a:t>twitter: </a:t>
            </a:r>
            <a:r>
              <a:rPr lang="en-US" sz="4800" dirty="0" smtClean="0"/>
              <a:t>@yoavram</a:t>
            </a:r>
            <a:r>
              <a:rPr lang="en-US" sz="4800" dirty="0"/>
              <a:t/>
            </a:r>
            <a:br>
              <a:rPr lang="en-US" sz="4800" dirty="0"/>
            </a:br>
            <a:r>
              <a:rPr lang="en-US" sz="4800" b="1" dirty="0"/>
              <a:t>website: </a:t>
            </a:r>
            <a:r>
              <a:rPr lang="en-US" sz="4800" dirty="0"/>
              <a:t>http://www.yoavram.com</a:t>
            </a:r>
            <a:endParaRPr lang="he-IL" sz="4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28</a:t>
            </a:fld>
            <a:endParaRPr lang="he-IL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756" y="3356992"/>
            <a:ext cx="3468476" cy="2608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6" y="3356991"/>
            <a:ext cx="3413680" cy="2608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446856" y="548680"/>
            <a:ext cx="8229600" cy="9906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1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dirty="0" smtClean="0"/>
              <a:t>The End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5185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/>
              <a:t>“Mutations … supply the raw materials for </a:t>
            </a:r>
            <a:r>
              <a:rPr lang="en-US" sz="2800" dirty="0" smtClean="0"/>
              <a:t>evolution”</a:t>
            </a:r>
          </a:p>
          <a:p>
            <a:pPr marL="0" indent="0" algn="l" rtl="0">
              <a:buNone/>
            </a:pPr>
            <a:r>
              <a:rPr lang="en-US" sz="1600" dirty="0" err="1" smtClean="0"/>
              <a:t>Dobzhansky</a:t>
            </a:r>
            <a:r>
              <a:rPr lang="en-US" sz="1600" dirty="0" smtClean="0"/>
              <a:t> </a:t>
            </a:r>
            <a:r>
              <a:rPr lang="en-US" sz="1600" dirty="0"/>
              <a:t>T, </a:t>
            </a:r>
            <a:r>
              <a:rPr lang="en-US" sz="1600" i="1" dirty="0"/>
              <a:t>Genetics and Origin of Species </a:t>
            </a:r>
            <a:r>
              <a:rPr lang="en-US" sz="1600" dirty="0"/>
              <a:t>1937</a:t>
            </a:r>
          </a:p>
          <a:p>
            <a:pPr marL="0" indent="0" algn="l" rtl="0">
              <a:buNone/>
            </a:pPr>
            <a:r>
              <a:rPr lang="en-US" sz="2800" dirty="0" smtClean="0"/>
              <a:t>“Mutation </a:t>
            </a:r>
            <a:r>
              <a:rPr lang="en-US" sz="2800" dirty="0"/>
              <a:t>is the ultimate source of variation on which natural selection </a:t>
            </a:r>
            <a:r>
              <a:rPr lang="en-US" sz="2800" dirty="0" smtClean="0"/>
              <a:t>acts”</a:t>
            </a:r>
          </a:p>
          <a:p>
            <a:pPr marL="0" indent="0" algn="l" rtl="0">
              <a:buNone/>
            </a:pPr>
            <a:r>
              <a:rPr lang="en-US" sz="1600" dirty="0" smtClean="0">
                <a:solidFill>
                  <a:prstClr val="black"/>
                </a:solidFill>
              </a:rPr>
              <a:t>Lynch M, </a:t>
            </a:r>
            <a:r>
              <a:rPr lang="en-US" sz="1600" i="1" dirty="0">
                <a:solidFill>
                  <a:prstClr val="black"/>
                </a:solidFill>
              </a:rPr>
              <a:t>PNAS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smtClean="0">
                <a:solidFill>
                  <a:prstClr val="black"/>
                </a:solidFill>
              </a:rPr>
              <a:t>2007</a:t>
            </a:r>
            <a:endParaRPr lang="en-US" sz="2800" dirty="0" smtClean="0"/>
          </a:p>
          <a:p>
            <a:pPr marL="0" indent="0" algn="l" rtl="0">
              <a:buNone/>
            </a:pPr>
            <a:endParaRPr lang="he-IL" sz="1600" dirty="0"/>
          </a:p>
        </p:txBody>
      </p:sp>
      <p:pic>
        <p:nvPicPr>
          <p:cNvPr id="6" name="Picture 2" descr="C:\Users\user\Documents\projects\sim\presentation\tmn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34" b="96875" l="2179" r="978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468" y="3356992"/>
            <a:ext cx="3735532" cy="364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20535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0872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dirty="0" smtClean="0"/>
              <a:t>Between species</a:t>
            </a:r>
          </a:p>
          <a:p>
            <a:pPr marL="0" indent="0" algn="l" rtl="0">
              <a:buNone/>
            </a:pPr>
            <a:r>
              <a:rPr lang="en-US" sz="2000" dirty="0" smtClean="0"/>
              <a:t>“Noticeable” mutations per genome per generation</a:t>
            </a:r>
            <a:endParaRPr lang="he-IL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4</a:t>
            </a:fld>
            <a:endParaRPr lang="he-IL" dirty="0"/>
          </a:p>
        </p:txBody>
      </p:sp>
      <p:pic>
        <p:nvPicPr>
          <p:cNvPr id="2050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696544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171867" y="4518599"/>
            <a:ext cx="2984309" cy="215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93437" y="4221367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3171867" y="3729226"/>
            <a:ext cx="298430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Flies </a:t>
            </a:r>
            <a:r>
              <a:rPr lang="en-US" sz="2000" i="1" dirty="0" smtClean="0"/>
              <a:t>(D. melanogaster):</a:t>
            </a:r>
            <a:r>
              <a:rPr lang="en-US" sz="2000" dirty="0" smtClean="0"/>
              <a:t> XXX (XXX)</a:t>
            </a:r>
            <a:endParaRPr lang="he-IL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261392" y="3933056"/>
            <a:ext cx="2438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 </a:t>
            </a:r>
            <a:r>
              <a:rPr lang="en-US" sz="2000" i="1" dirty="0" smtClean="0"/>
              <a:t>(E. coli):</a:t>
            </a:r>
            <a:r>
              <a:rPr lang="en-US" sz="2000" dirty="0" smtClean="0"/>
              <a:t> 0.003 (Drake 1991)</a:t>
            </a:r>
            <a:endParaRPr lang="he-IL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300192" y="3455675"/>
            <a:ext cx="298430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Mammals </a:t>
            </a:r>
            <a:r>
              <a:rPr lang="en-US" sz="2000" i="1" dirty="0" smtClean="0"/>
              <a:t>(H. sapiens):</a:t>
            </a:r>
            <a:r>
              <a:rPr lang="en-US" sz="2000" dirty="0" smtClean="0"/>
              <a:t> XXX (XXX)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48023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76800"/>
          </a:xfrm>
        </p:spPr>
        <p:txBody>
          <a:bodyPr/>
          <a:lstStyle/>
          <a:p>
            <a:pPr marL="0" lvl="0" indent="0" algn="l" rtl="0">
              <a:buClr>
                <a:srgbClr val="93A299"/>
              </a:buClr>
              <a:buNone/>
            </a:pPr>
            <a:r>
              <a:rPr lang="en-US" sz="3200" dirty="0">
                <a:solidFill>
                  <a:srgbClr val="292934"/>
                </a:solidFill>
              </a:rPr>
              <a:t>Between </a:t>
            </a:r>
            <a:r>
              <a:rPr lang="en-US" sz="3200" dirty="0" smtClean="0">
                <a:solidFill>
                  <a:srgbClr val="292934"/>
                </a:solidFill>
              </a:rPr>
              <a:t>populations</a:t>
            </a:r>
            <a:endParaRPr lang="en-US" sz="3200" dirty="0">
              <a:solidFill>
                <a:srgbClr val="292934"/>
              </a:solidFill>
            </a:endParaRPr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mtClean="0"/>
              <a:t>Yoav Ram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5</a:t>
            </a:fld>
            <a:endParaRPr lang="he-IL" dirty="0"/>
          </a:p>
        </p:txBody>
      </p:sp>
      <p:pic>
        <p:nvPicPr>
          <p:cNvPr id="7" name="Picture 6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27655" y="2492896"/>
            <a:ext cx="5624665" cy="4228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79712" y="2204864"/>
            <a:ext cx="5624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b="1" dirty="0" smtClean="0">
                <a:solidFill>
                  <a:prstClr val="black"/>
                </a:solidFill>
              </a:rPr>
              <a:t>Mutation rate of 69 natural isolates of </a:t>
            </a:r>
            <a:r>
              <a:rPr lang="en-US" b="1" i="1" dirty="0" smtClean="0">
                <a:solidFill>
                  <a:prstClr val="black"/>
                </a:solidFill>
              </a:rPr>
              <a:t>E. coli</a:t>
            </a:r>
            <a:r>
              <a:rPr lang="en-US" b="1" dirty="0" smtClean="0">
                <a:solidFill>
                  <a:prstClr val="black"/>
                </a:solidFill>
              </a:rPr>
              <a:t>  - </a:t>
            </a:r>
            <a:r>
              <a:rPr lang="en-US" b="1" dirty="0" err="1" smtClean="0">
                <a:solidFill>
                  <a:prstClr val="black"/>
                </a:solidFill>
              </a:rPr>
              <a:t>Matic</a:t>
            </a:r>
            <a:r>
              <a:rPr lang="en-US" b="1" dirty="0" smtClean="0">
                <a:solidFill>
                  <a:prstClr val="black"/>
                </a:solidFill>
              </a:rPr>
              <a:t> et al. 1997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01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3600" dirty="0" smtClean="0"/>
              <a:t>Within individuals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 </a:t>
            </a:r>
            <a:r>
              <a:rPr lang="he-IL" dirty="0" smtClean="0"/>
              <a:t> </a:t>
            </a:r>
            <a:r>
              <a:rPr lang="he-IL" dirty="0" smtClean="0"/>
              <a:t>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smtClean="0"/>
              <a:t>Yoav Ram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6</a:t>
            </a:fld>
            <a:endParaRPr lang="he-IL" dirty="0"/>
          </a:p>
        </p:txBody>
      </p:sp>
      <p:pic>
        <p:nvPicPr>
          <p:cNvPr id="8" name="Picture 7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" t="26781" r="40303" b="15242"/>
          <a:stretch/>
        </p:blipFill>
        <p:spPr>
          <a:xfrm>
            <a:off x="395536" y="2276871"/>
            <a:ext cx="8208912" cy="4392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12" name="Rectangle 11"/>
          <p:cNvSpPr/>
          <p:nvPr/>
        </p:nvSpPr>
        <p:spPr>
          <a:xfrm>
            <a:off x="2907775" y="2339588"/>
            <a:ext cx="5624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n-US" b="1" dirty="0" smtClean="0">
                <a:solidFill>
                  <a:prstClr val="black"/>
                </a:solidFill>
              </a:rPr>
              <a:t>Error rates DNA polymerases – Lynch 2011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66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600" dirty="0" smtClean="0"/>
              <a:t>Error prone DNA polymerases are induced by stress responses: </a:t>
            </a:r>
          </a:p>
          <a:p>
            <a:pPr lvl="1" algn="l" rtl="0"/>
            <a:r>
              <a:rPr lang="en-US" sz="3200" dirty="0" smtClean="0"/>
              <a:t>SOS response</a:t>
            </a:r>
          </a:p>
          <a:p>
            <a:pPr lvl="1" algn="l" rtl="0"/>
            <a:r>
              <a:rPr lang="en-US" sz="3200" dirty="0" smtClean="0"/>
              <a:t>Carbon starvation</a:t>
            </a:r>
          </a:p>
          <a:p>
            <a:pPr lvl="1" algn="l" rtl="0"/>
            <a:r>
              <a:rPr lang="en-US" sz="3200" dirty="0" smtClean="0"/>
              <a:t>DNA damage</a:t>
            </a:r>
          </a:p>
          <a:p>
            <a:pPr marL="0" indent="0" algn="l" rtl="0">
              <a:buNone/>
            </a:pPr>
            <a:r>
              <a:rPr lang="en-US" sz="3600" dirty="0" smtClean="0"/>
              <a:t>In </a:t>
            </a:r>
            <a:r>
              <a:rPr lang="en-US" sz="3600" i="1" dirty="0" smtClean="0"/>
              <a:t>E. coli</a:t>
            </a:r>
            <a:endParaRPr lang="en-US" sz="3600" dirty="0" smtClean="0"/>
          </a:p>
          <a:p>
            <a:pPr algn="l" rtl="0"/>
            <a:endParaRPr lang="en-US" sz="3600" dirty="0" smtClean="0"/>
          </a:p>
          <a:p>
            <a:pPr marL="274320" lvl="1" indent="0" algn="l" rtl="0">
              <a:buNone/>
            </a:pPr>
            <a:endParaRPr lang="en-US" sz="32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7</a:t>
            </a:fld>
            <a:endParaRPr lang="he-IL" dirty="0"/>
          </a:p>
        </p:txBody>
      </p:sp>
      <p:pic>
        <p:nvPicPr>
          <p:cNvPr id="3076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60232" y="1268760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i="1" dirty="0" smtClean="0"/>
              <a:t>Rosenberg et al. 2012</a:t>
            </a:r>
            <a:endParaRPr lang="he-IL" i="1" dirty="0"/>
          </a:p>
        </p:txBody>
      </p:sp>
    </p:spTree>
    <p:extLst>
      <p:ext uri="{BB962C8B-B14F-4D97-AF65-F5344CB8AC3E}">
        <p14:creationId xmlns:p14="http://schemas.microsoft.com/office/powerpoint/2010/main" val="191650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968552"/>
          </a:xfrm>
        </p:spPr>
        <p:txBody>
          <a:bodyPr>
            <a:noAutofit/>
          </a:bodyPr>
          <a:lstStyle/>
          <a:p>
            <a:pPr marL="0" lvl="0" indent="0" algn="l" rtl="0">
              <a:buNone/>
            </a:pPr>
            <a:r>
              <a:rPr lang="en-US" sz="2000" b="1" dirty="0">
                <a:solidFill>
                  <a:prstClr val="black"/>
                </a:solidFill>
              </a:rPr>
              <a:t>Bacteria</a:t>
            </a:r>
            <a:endParaRPr lang="en-US" sz="1600" b="1" dirty="0">
              <a:solidFill>
                <a:prstClr val="black"/>
              </a:solidFill>
            </a:endParaRPr>
          </a:p>
          <a:p>
            <a:pPr lvl="0" algn="l" rtl="0"/>
            <a:r>
              <a:rPr lang="en-US" sz="1600" i="1" dirty="0" smtClean="0"/>
              <a:t>Escherichia coli			</a:t>
            </a:r>
            <a:r>
              <a:rPr lang="en-US" sz="1600" i="1" dirty="0" err="1" smtClean="0">
                <a:solidFill>
                  <a:prstClr val="black"/>
                </a:solidFill>
              </a:rPr>
              <a:t>Bjedov</a:t>
            </a:r>
            <a:r>
              <a:rPr lang="en-US" sz="1600" i="1" dirty="0" smtClean="0">
                <a:solidFill>
                  <a:prstClr val="black"/>
                </a:solidFill>
              </a:rPr>
              <a:t> et al.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smtClean="0">
                <a:solidFill>
                  <a:prstClr val="black"/>
                </a:solidFill>
              </a:rPr>
              <a:t>2003</a:t>
            </a: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Bacillus subtilis 			</a:t>
            </a:r>
            <a:r>
              <a:rPr lang="en-US" sz="1600" i="1" dirty="0">
                <a:solidFill>
                  <a:prstClr val="black"/>
                </a:solidFill>
              </a:rPr>
              <a:t>Sung and </a:t>
            </a:r>
            <a:r>
              <a:rPr lang="en-US" sz="1600" i="1" dirty="0" err="1">
                <a:solidFill>
                  <a:prstClr val="black"/>
                </a:solidFill>
              </a:rPr>
              <a:t>Yasbin</a:t>
            </a:r>
            <a:r>
              <a:rPr lang="en-US" sz="1600" i="1" dirty="0">
                <a:solidFill>
                  <a:prstClr val="black"/>
                </a:solidFill>
              </a:rPr>
              <a:t> 2002</a:t>
            </a:r>
          </a:p>
          <a:p>
            <a:pPr algn="l" rtl="0"/>
            <a:r>
              <a:rPr lang="en-US" sz="1600" i="1" dirty="0"/>
              <a:t>Pseudomonas putida 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Kivisaar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 smtClean="0">
                <a:solidFill>
                  <a:prstClr val="black"/>
                </a:solidFill>
              </a:rPr>
              <a:t>2010</a:t>
            </a:r>
          </a:p>
          <a:p>
            <a:pPr algn="l" rtl="0"/>
            <a:r>
              <a:rPr lang="en-US" sz="1600" i="1" dirty="0"/>
              <a:t>Pseudomonas </a:t>
            </a:r>
            <a:r>
              <a:rPr lang="en-US" sz="1600" i="1" dirty="0" err="1" smtClean="0"/>
              <a:t>aeruginosa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Weigand</a:t>
            </a:r>
            <a:r>
              <a:rPr lang="en-US" sz="1600" i="1" dirty="0" smtClean="0">
                <a:solidFill>
                  <a:prstClr val="black"/>
                </a:solidFill>
              </a:rPr>
              <a:t> &amp; </a:t>
            </a:r>
            <a:r>
              <a:rPr lang="en-US" sz="1600" i="1" dirty="0" err="1" smtClean="0">
                <a:solidFill>
                  <a:prstClr val="black"/>
                </a:solidFill>
              </a:rPr>
              <a:t>Sundin</a:t>
            </a:r>
            <a:r>
              <a:rPr lang="en-US" sz="1600" i="1" dirty="0" smtClean="0">
                <a:solidFill>
                  <a:prstClr val="black"/>
                </a:solidFill>
              </a:rPr>
              <a:t> 2012</a:t>
            </a:r>
            <a:endParaRPr lang="en-US" sz="1600" i="1" dirty="0"/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Listeria monocytogenes 		van </a:t>
            </a:r>
            <a:r>
              <a:rPr lang="en-US" sz="1600" i="1" dirty="0">
                <a:solidFill>
                  <a:prstClr val="black"/>
                </a:solidFill>
              </a:rPr>
              <a:t>der </a:t>
            </a:r>
            <a:r>
              <a:rPr lang="en-US" sz="1600" i="1" dirty="0" err="1">
                <a:solidFill>
                  <a:prstClr val="black"/>
                </a:solidFill>
              </a:rPr>
              <a:t>Veen</a:t>
            </a:r>
            <a:r>
              <a:rPr lang="en-US" sz="1600" i="1" dirty="0">
                <a:solidFill>
                  <a:prstClr val="black"/>
                </a:solidFill>
              </a:rPr>
              <a:t> et al. 2010</a:t>
            </a:r>
          </a:p>
          <a:p>
            <a:pPr algn="l" rtl="0"/>
            <a:r>
              <a:rPr lang="en-US" sz="1600" i="1" dirty="0" smtClean="0"/>
              <a:t>Staphylococcus </a:t>
            </a:r>
            <a:r>
              <a:rPr lang="en-US" sz="1600" i="1" dirty="0" err="1" smtClean="0"/>
              <a:t>aureus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Cirz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2007</a:t>
            </a:r>
          </a:p>
          <a:p>
            <a:pPr algn="l" rtl="0"/>
            <a:r>
              <a:rPr lang="en-US" sz="1600" i="1" dirty="0" smtClean="0"/>
              <a:t>Mycobacterium tuberculosis		</a:t>
            </a:r>
            <a:r>
              <a:rPr lang="en-US" sz="1600" i="1" dirty="0" err="1" smtClean="0">
                <a:solidFill>
                  <a:prstClr val="black"/>
                </a:solidFill>
              </a:rPr>
              <a:t>Boshoff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</a:t>
            </a:r>
            <a:r>
              <a:rPr lang="en-US" sz="1600" i="1" dirty="0" smtClean="0">
                <a:solidFill>
                  <a:prstClr val="black"/>
                </a:solidFill>
              </a:rPr>
              <a:t>2003</a:t>
            </a:r>
          </a:p>
          <a:p>
            <a:pPr marL="0" indent="0" algn="l" rtl="0">
              <a:buNone/>
            </a:pPr>
            <a:endParaRPr lang="en-US" sz="1600" b="1" dirty="0" smtClean="0">
              <a:solidFill>
                <a:prstClr val="black"/>
              </a:solidFill>
            </a:endParaRPr>
          </a:p>
          <a:p>
            <a:pPr marL="0" indent="0" algn="l" rtl="0">
              <a:buNone/>
            </a:pPr>
            <a:r>
              <a:rPr lang="en-US" sz="2000" b="1" dirty="0" smtClean="0">
                <a:solidFill>
                  <a:prstClr val="black"/>
                </a:solidFill>
              </a:rPr>
              <a:t>Eukaryote</a:t>
            </a:r>
            <a:endParaRPr lang="en-US" sz="2000" b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Chlamydomonas</a:t>
            </a:r>
            <a:r>
              <a:rPr lang="en-US" sz="1600" i="1" dirty="0" smtClean="0"/>
              <a:t> </a:t>
            </a:r>
            <a:r>
              <a:rPr lang="en-US" sz="1600" i="1" dirty="0" err="1">
                <a:solidFill>
                  <a:prstClr val="black"/>
                </a:solidFill>
              </a:rPr>
              <a:t>reinhardtii</a:t>
            </a:r>
            <a:r>
              <a:rPr lang="en-US" sz="1600" i="1" dirty="0"/>
              <a:t> 	</a:t>
            </a:r>
            <a:r>
              <a:rPr lang="en-US" sz="1600" i="1" dirty="0" smtClean="0"/>
              <a:t>	</a:t>
            </a:r>
            <a:r>
              <a:rPr lang="en-US" sz="1600" i="1" dirty="0" err="1" smtClean="0">
                <a:solidFill>
                  <a:prstClr val="black"/>
                </a:solidFill>
              </a:rPr>
              <a:t>Goho</a:t>
            </a:r>
            <a:r>
              <a:rPr lang="en-US" sz="1600" i="1" dirty="0" smtClean="0">
                <a:solidFill>
                  <a:prstClr val="black"/>
                </a:solidFill>
              </a:rPr>
              <a:t> &amp; Bell 2000</a:t>
            </a:r>
          </a:p>
          <a:p>
            <a:pPr algn="l" rtl="0"/>
            <a:r>
              <a:rPr lang="en-US" sz="1600" i="1" dirty="0"/>
              <a:t>Saccharomyces </a:t>
            </a:r>
            <a:r>
              <a:rPr lang="en-US" sz="1600" i="1" dirty="0" smtClean="0">
                <a:solidFill>
                  <a:prstClr val="black"/>
                </a:solidFill>
              </a:rPr>
              <a:t>cerevisiae  </a:t>
            </a:r>
            <a:r>
              <a:rPr lang="en-US" sz="1600" dirty="0" smtClean="0"/>
              <a:t>		</a:t>
            </a:r>
            <a:r>
              <a:rPr lang="en-US" sz="1600" i="1" dirty="0" smtClean="0">
                <a:solidFill>
                  <a:prstClr val="black"/>
                </a:solidFill>
              </a:rPr>
              <a:t>Hall 1992; </a:t>
            </a:r>
            <a:r>
              <a:rPr lang="en-US" sz="1600" i="1" dirty="0" err="1" smtClean="0">
                <a:solidFill>
                  <a:prstClr val="black"/>
                </a:solidFill>
              </a:rPr>
              <a:t>Heidenreich</a:t>
            </a:r>
            <a:r>
              <a:rPr lang="en-US" sz="1600" i="1" dirty="0" smtClean="0">
                <a:solidFill>
                  <a:prstClr val="black"/>
                </a:solidFill>
              </a:rPr>
              <a:t> 2007</a:t>
            </a:r>
          </a:p>
          <a:p>
            <a:pPr algn="l" rtl="0"/>
            <a:r>
              <a:rPr lang="en-US" sz="1600" i="1" dirty="0" err="1"/>
              <a:t>Caenorhabditis</a:t>
            </a:r>
            <a:r>
              <a:rPr lang="en-US" sz="1600" i="1" dirty="0"/>
              <a:t> </a:t>
            </a:r>
            <a:r>
              <a:rPr lang="en-US" sz="1600" i="1" dirty="0" err="1" smtClean="0">
                <a:solidFill>
                  <a:prstClr val="black"/>
                </a:solidFill>
              </a:rPr>
              <a:t>elegans</a:t>
            </a:r>
            <a:r>
              <a:rPr lang="en-US" sz="1600" i="1" dirty="0" smtClean="0">
                <a:solidFill>
                  <a:prstClr val="black"/>
                </a:solidFill>
              </a:rPr>
              <a:t> &amp; </a:t>
            </a:r>
            <a:r>
              <a:rPr lang="en-US" sz="1600" i="1" dirty="0" err="1" smtClean="0">
                <a:solidFill>
                  <a:prstClr val="black"/>
                </a:solidFill>
              </a:rPr>
              <a:t>briggsae</a:t>
            </a:r>
            <a:r>
              <a:rPr lang="en-US" sz="1600" i="1" dirty="0" smtClean="0">
                <a:solidFill>
                  <a:prstClr val="black"/>
                </a:solidFill>
              </a:rPr>
              <a:t> 	</a:t>
            </a:r>
            <a:r>
              <a:rPr lang="en-US" sz="1600" i="1" dirty="0" err="1" smtClean="0">
                <a:solidFill>
                  <a:prstClr val="black"/>
                </a:solidFill>
              </a:rPr>
              <a:t>Matsuba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</a:t>
            </a:r>
            <a:r>
              <a:rPr lang="en-US" sz="1600" i="1" dirty="0" smtClean="0">
                <a:solidFill>
                  <a:prstClr val="black"/>
                </a:solidFill>
              </a:rPr>
              <a:t>2012</a:t>
            </a:r>
            <a:endParaRPr lang="en-US" sz="1600" i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Drosophila </a:t>
            </a:r>
            <a:r>
              <a:rPr lang="en-US" sz="1600" i="1" dirty="0">
                <a:solidFill>
                  <a:prstClr val="black"/>
                </a:solidFill>
              </a:rPr>
              <a:t>melanogaster </a:t>
            </a:r>
            <a:r>
              <a:rPr lang="en-US" sz="1600" i="1" dirty="0"/>
              <a:t>		</a:t>
            </a:r>
            <a:r>
              <a:rPr lang="en-US" sz="1600" i="1" dirty="0" smtClean="0"/>
              <a:t>Sharp &amp; </a:t>
            </a:r>
            <a:r>
              <a:rPr lang="en-US" sz="1600" i="1" dirty="0" err="1" smtClean="0">
                <a:solidFill>
                  <a:prstClr val="black"/>
                </a:solidFill>
              </a:rPr>
              <a:t>Agrawal</a:t>
            </a:r>
            <a:r>
              <a:rPr lang="en-US" sz="1600" i="1" dirty="0" smtClean="0">
                <a:solidFill>
                  <a:prstClr val="black"/>
                </a:solidFill>
              </a:rPr>
              <a:t> 2012</a:t>
            </a:r>
            <a:endParaRPr lang="en-US" sz="1600" i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Human cancer cells</a:t>
            </a:r>
            <a:r>
              <a:rPr lang="en-US" sz="1600" dirty="0"/>
              <a:t>		</a:t>
            </a:r>
            <a:r>
              <a:rPr lang="en-US" sz="1600" dirty="0" smtClean="0"/>
              <a:t>Hara </a:t>
            </a:r>
            <a:r>
              <a:rPr lang="en-US" sz="1600" dirty="0" smtClean="0"/>
              <a:t>et al. 2005; </a:t>
            </a:r>
            <a:r>
              <a:rPr lang="en-US" sz="1600" i="1" dirty="0" smtClean="0">
                <a:solidFill>
                  <a:prstClr val="black"/>
                </a:solidFill>
              </a:rPr>
              <a:t>Bristow &amp; Hill 2008</a:t>
            </a:r>
          </a:p>
          <a:p>
            <a:pPr marL="0" indent="0" algn="l" rtl="0">
              <a:buNone/>
            </a:pPr>
            <a:endParaRPr lang="en-US" sz="1600" i="1" dirty="0" smtClean="0">
              <a:solidFill>
                <a:prstClr val="black"/>
              </a:solidFill>
            </a:endParaRPr>
          </a:p>
          <a:p>
            <a:pPr marL="0" indent="0" algn="l" rtl="0">
              <a:buNone/>
            </a:pPr>
            <a:r>
              <a:rPr lang="en-US" sz="1600" i="1" dirty="0" smtClean="0">
                <a:solidFill>
                  <a:prstClr val="black"/>
                </a:solidFill>
              </a:rPr>
              <a:t>Reviewed </a:t>
            </a:r>
            <a:r>
              <a:rPr lang="en-US" sz="1600" i="1" dirty="0">
                <a:solidFill>
                  <a:prstClr val="black"/>
                </a:solidFill>
              </a:rPr>
              <a:t>by Foster 2007; </a:t>
            </a:r>
            <a:r>
              <a:rPr lang="en-US" sz="1600" i="1" dirty="0" err="1">
                <a:solidFill>
                  <a:prstClr val="black"/>
                </a:solidFill>
              </a:rPr>
              <a:t>Galhardo</a:t>
            </a:r>
            <a:r>
              <a:rPr lang="en-US" sz="1600" i="1" dirty="0">
                <a:solidFill>
                  <a:prstClr val="black"/>
                </a:solidFill>
              </a:rPr>
              <a:t> et al. 2007; Rosenberg et al. </a:t>
            </a:r>
            <a:r>
              <a:rPr lang="en-US" sz="1600" i="1" dirty="0" smtClean="0">
                <a:solidFill>
                  <a:prstClr val="black"/>
                </a:solidFill>
              </a:rPr>
              <a:t>2012; Poole 2012</a:t>
            </a:r>
            <a:endParaRPr lang="he-IL" sz="1600" i="1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en-US" dirty="0"/>
          </a:p>
        </p:txBody>
      </p:sp>
      <p:pic>
        <p:nvPicPr>
          <p:cNvPr id="10" name="Picture 5" descr="D:\My Documents\yoavram\sim\presentation\Chlamydomonas_(10000x)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3"/>
          <a:stretch/>
        </p:blipFill>
        <p:spPr bwMode="auto">
          <a:xfrm>
            <a:off x="6804462" y="454379"/>
            <a:ext cx="2160000" cy="211066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870186" y="404664"/>
            <a:ext cx="1446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 </a:t>
            </a:r>
            <a:r>
              <a:rPr lang="en-US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reinhardtii</a:t>
            </a:r>
            <a:r>
              <a: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he-I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spc="-100" dirty="0">
                <a:solidFill>
                  <a:schemeClr val="tx2"/>
                </a:solidFill>
              </a:rPr>
              <a:t>Evidence</a:t>
            </a:r>
            <a:endParaRPr lang="he-IL" sz="4000" spc="-100" dirty="0">
              <a:solidFill>
                <a:schemeClr val="tx2"/>
              </a:solidFill>
            </a:endParaRPr>
          </a:p>
        </p:txBody>
      </p:sp>
      <p:pic>
        <p:nvPicPr>
          <p:cNvPr id="13" name="Picture 4" descr="D:\My Documents\yoavram\sim\presentation\Bacillus_subtili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206" y="2852936"/>
            <a:ext cx="2160000" cy="162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6784260" y="4139788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B. </a:t>
            </a:r>
            <a:r>
              <a:rPr lang="en-US" i="1" dirty="0" err="1" smtClean="0"/>
              <a:t>subtilis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1955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23"/>
    </mc:Choice>
    <mc:Fallback xmlns="">
      <p:transition spd="slow" advTm="21123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9220" cy="2260848"/>
          </a:xfrm>
        </p:spPr>
        <p:txBody>
          <a:bodyPr>
            <a:noAutofit/>
          </a:bodyPr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Null Hypothesis</a:t>
            </a:r>
            <a:r>
              <a:rPr lang="en-US" sz="2800" dirty="0" smtClean="0"/>
              <a:t>: mutation is a by-product of stress</a:t>
            </a:r>
          </a:p>
          <a:p>
            <a:pPr algn="l" rtl="0"/>
            <a:r>
              <a:rPr lang="en-US" sz="2800" dirty="0" smtClean="0"/>
              <a:t>Alternative, </a:t>
            </a:r>
            <a:r>
              <a:rPr lang="en-US" sz="2800" dirty="0" smtClean="0">
                <a:solidFill>
                  <a:schemeClr val="tx2"/>
                </a:solidFill>
              </a:rPr>
              <a:t>non-adaptive hypotheses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dirty="0" smtClean="0"/>
              <a:t>Cost of DNA replication fidelity (</a:t>
            </a:r>
            <a:r>
              <a:rPr lang="en-US" sz="2400" i="1" dirty="0" smtClean="0"/>
              <a:t>Dawson 1998</a:t>
            </a:r>
            <a:r>
              <a:rPr lang="en-US" sz="2400" dirty="0" smtClean="0"/>
              <a:t>)</a:t>
            </a:r>
          </a:p>
          <a:p>
            <a:pPr lvl="1" algn="l" rtl="0"/>
            <a:r>
              <a:rPr lang="en-US" sz="2400" dirty="0" smtClean="0"/>
              <a:t>Drift barrier hypothesis (</a:t>
            </a:r>
            <a:r>
              <a:rPr lang="en-US" sz="2400" i="1" dirty="0" smtClean="0"/>
              <a:t>Lynch 2010, 2011)</a:t>
            </a:r>
            <a:endParaRPr lang="he-IL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9</a:t>
            </a:fld>
            <a:endParaRPr lang="he-IL" dirty="0"/>
          </a:p>
        </p:txBody>
      </p:sp>
      <p:pic>
        <p:nvPicPr>
          <p:cNvPr id="6146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975" y="4005064"/>
            <a:ext cx="2844445" cy="255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46856" y="3942928"/>
            <a:ext cx="5349280" cy="2582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Adaptive hypothesis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b="1" dirty="0" smtClean="0"/>
              <a:t>“…the evolutionary consequence of SIM is that bacteria are able to adapt rapidly to stressful environments…” </a:t>
            </a:r>
          </a:p>
          <a:p>
            <a:pPr marL="274320" lvl="1" indent="0" algn="l" rtl="0">
              <a:buNone/>
            </a:pPr>
            <a:r>
              <a:rPr lang="en-US" sz="2400" b="1" i="1" dirty="0" smtClean="0"/>
              <a:t>			</a:t>
            </a:r>
            <a:r>
              <a:rPr lang="en-US" i="1" dirty="0" smtClean="0"/>
              <a:t>MacLean </a:t>
            </a:r>
            <a:r>
              <a:rPr lang="en-US" i="1" dirty="0"/>
              <a:t>et al. 2013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33098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1375</TotalTime>
  <Words>1125</Words>
  <Application>Microsoft Office PowerPoint</Application>
  <PresentationFormat>On-screen Show (4:3)</PresentationFormat>
  <Paragraphs>289</Paragraphs>
  <Slides>28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Clarity</vt:lpstr>
      <vt:lpstr>The role of stress-induced mutation in the emergence of complex adaptations</vt:lpstr>
      <vt:lpstr>Acknowledgments</vt:lpstr>
      <vt:lpstr>Mutation</vt:lpstr>
      <vt:lpstr>Variation in mutation rates</vt:lpstr>
      <vt:lpstr>Variation in mutation rates</vt:lpstr>
      <vt:lpstr>Variation in mutation rates</vt:lpstr>
      <vt:lpstr>Stress-induced mutation</vt:lpstr>
      <vt:lpstr>PowerPoint Presentation</vt:lpstr>
      <vt:lpstr>Evolution of Stress-Induced Mutation</vt:lpstr>
      <vt:lpstr>Evolution of Stress-Induced Mutation</vt:lpstr>
      <vt:lpstr>Deterministic model</vt:lpstr>
      <vt:lpstr>Results</vt:lpstr>
      <vt:lpstr>Stochastic model</vt:lpstr>
      <vt:lpstr>Competitions Summary</vt:lpstr>
      <vt:lpstr>Evolution of Stress-Induced Mutation</vt:lpstr>
      <vt:lpstr>Smooth Fitness Landscape</vt:lpstr>
      <vt:lpstr>Rugged Fitness Landscape</vt:lpstr>
      <vt:lpstr>Adaptation on Fitness Landscapes</vt:lpstr>
      <vt:lpstr>Stress-induced mutation on rugged landscapes</vt:lpstr>
      <vt:lpstr>Mutational load</vt:lpstr>
      <vt:lpstr>Appearance of a double mutant</vt:lpstr>
      <vt:lpstr>Appearance of a double mutant</vt:lpstr>
      <vt:lpstr>Fixation of a double mutant</vt:lpstr>
      <vt:lpstr>Fixation of a double mutant</vt:lpstr>
      <vt:lpstr>Total adaptation time</vt:lpstr>
      <vt:lpstr>Competition during waiting time</vt:lpstr>
      <vt:lpstr>Competition during waiting time</vt:lpstr>
      <vt:lpstr>Adaptation with stress-induced mutation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stress-induced mutation in the emergence of complex adaptations</dc:title>
  <dc:creator>yoavram</dc:creator>
  <cp:lastModifiedBy>yoavram</cp:lastModifiedBy>
  <cp:revision>33</cp:revision>
  <dcterms:created xsi:type="dcterms:W3CDTF">2013-03-10T12:34:40Z</dcterms:created>
  <dcterms:modified xsi:type="dcterms:W3CDTF">2013-03-12T13:07:51Z</dcterms:modified>
</cp:coreProperties>
</file>